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8"/>
  </p:notesMasterIdLst>
  <p:sldIdLst>
    <p:sldId id="256" r:id="rId2"/>
    <p:sldId id="483" r:id="rId3"/>
    <p:sldId id="538" r:id="rId4"/>
    <p:sldId id="484" r:id="rId5"/>
    <p:sldId id="482" r:id="rId6"/>
    <p:sldId id="257" r:id="rId7"/>
    <p:sldId id="259" r:id="rId8"/>
    <p:sldId id="258" r:id="rId9"/>
    <p:sldId id="260" r:id="rId10"/>
    <p:sldId id="261" r:id="rId11"/>
    <p:sldId id="262" r:id="rId12"/>
    <p:sldId id="263" r:id="rId13"/>
    <p:sldId id="264" r:id="rId14"/>
    <p:sldId id="265" r:id="rId15"/>
    <p:sldId id="267" r:id="rId16"/>
    <p:sldId id="268" r:id="rId17"/>
    <p:sldId id="266" r:id="rId18"/>
    <p:sldId id="269" r:id="rId19"/>
    <p:sldId id="336" r:id="rId20"/>
    <p:sldId id="339" r:id="rId21"/>
    <p:sldId id="305" r:id="rId22"/>
    <p:sldId id="335" r:id="rId23"/>
    <p:sldId id="319" r:id="rId24"/>
    <p:sldId id="334" r:id="rId25"/>
    <p:sldId id="337" r:id="rId26"/>
    <p:sldId id="507" r:id="rId27"/>
    <p:sldId id="508" r:id="rId28"/>
    <p:sldId id="338" r:id="rId29"/>
    <p:sldId id="270" r:id="rId30"/>
    <p:sldId id="271" r:id="rId31"/>
    <p:sldId id="273" r:id="rId32"/>
    <p:sldId id="272" r:id="rId33"/>
    <p:sldId id="320" r:id="rId34"/>
    <p:sldId id="274" r:id="rId35"/>
    <p:sldId id="276" r:id="rId36"/>
    <p:sldId id="321" r:id="rId37"/>
    <p:sldId id="275" r:id="rId38"/>
    <p:sldId id="277" r:id="rId39"/>
    <p:sldId id="278" r:id="rId40"/>
    <p:sldId id="279" r:id="rId41"/>
    <p:sldId id="280" r:id="rId42"/>
    <p:sldId id="509" r:id="rId43"/>
    <p:sldId id="510" r:id="rId44"/>
    <p:sldId id="281" r:id="rId45"/>
    <p:sldId id="282" r:id="rId46"/>
    <p:sldId id="283" r:id="rId47"/>
    <p:sldId id="308" r:id="rId48"/>
    <p:sldId id="306" r:id="rId49"/>
    <p:sldId id="307" r:id="rId50"/>
    <p:sldId id="317" r:id="rId51"/>
    <p:sldId id="312" r:id="rId52"/>
    <p:sldId id="315" r:id="rId53"/>
    <p:sldId id="316" r:id="rId54"/>
    <p:sldId id="311" r:id="rId55"/>
    <p:sldId id="309" r:id="rId56"/>
    <p:sldId id="314" r:id="rId57"/>
    <p:sldId id="313" r:id="rId58"/>
    <p:sldId id="284" r:id="rId59"/>
    <p:sldId id="285" r:id="rId60"/>
    <p:sldId id="286" r:id="rId61"/>
    <p:sldId id="287" r:id="rId62"/>
    <p:sldId id="288" r:id="rId63"/>
    <p:sldId id="289" r:id="rId64"/>
    <p:sldId id="290" r:id="rId65"/>
    <p:sldId id="302" r:id="rId66"/>
    <p:sldId id="291" r:id="rId67"/>
    <p:sldId id="293" r:id="rId68"/>
    <p:sldId id="341" r:id="rId69"/>
    <p:sldId id="295" r:id="rId70"/>
    <p:sldId id="303" r:id="rId71"/>
    <p:sldId id="296" r:id="rId72"/>
    <p:sldId id="376" r:id="rId73"/>
    <p:sldId id="298" r:id="rId74"/>
    <p:sldId id="344" r:id="rId75"/>
    <p:sldId id="299" r:id="rId76"/>
    <p:sldId id="340" r:id="rId77"/>
    <p:sldId id="318" r:id="rId78"/>
    <p:sldId id="304" r:id="rId79"/>
    <p:sldId id="343" r:id="rId80"/>
    <p:sldId id="300" r:id="rId81"/>
    <p:sldId id="301" r:id="rId82"/>
    <p:sldId id="345" r:id="rId83"/>
    <p:sldId id="342" r:id="rId84"/>
    <p:sldId id="322" r:id="rId85"/>
    <p:sldId id="332" r:id="rId86"/>
    <p:sldId id="323" r:id="rId87"/>
    <p:sldId id="324" r:id="rId88"/>
    <p:sldId id="325" r:id="rId89"/>
    <p:sldId id="326" r:id="rId90"/>
    <p:sldId id="534" r:id="rId91"/>
    <p:sldId id="333" r:id="rId92"/>
    <p:sldId id="328" r:id="rId93"/>
    <p:sldId id="329" r:id="rId94"/>
    <p:sldId id="327" r:id="rId95"/>
    <p:sldId id="346" r:id="rId96"/>
    <p:sldId id="330" r:id="rId97"/>
    <p:sldId id="347" r:id="rId98"/>
    <p:sldId id="356" r:id="rId99"/>
    <p:sldId id="371" r:id="rId100"/>
    <p:sldId id="349" r:id="rId101"/>
    <p:sldId id="348" r:id="rId102"/>
    <p:sldId id="372" r:id="rId103"/>
    <p:sldId id="373" r:id="rId104"/>
    <p:sldId id="374" r:id="rId105"/>
    <p:sldId id="375" r:id="rId106"/>
    <p:sldId id="389" r:id="rId107"/>
    <p:sldId id="354" r:id="rId108"/>
    <p:sldId id="350" r:id="rId109"/>
    <p:sldId id="351" r:id="rId110"/>
    <p:sldId id="352" r:id="rId111"/>
    <p:sldId id="353" r:id="rId112"/>
    <p:sldId id="355" r:id="rId113"/>
    <p:sldId id="358" r:id="rId114"/>
    <p:sldId id="377" r:id="rId115"/>
    <p:sldId id="384" r:id="rId116"/>
    <p:sldId id="357" r:id="rId117"/>
    <p:sldId id="385" r:id="rId118"/>
    <p:sldId id="386" r:id="rId119"/>
    <p:sldId id="379" r:id="rId120"/>
    <p:sldId id="359" r:id="rId121"/>
    <p:sldId id="387" r:id="rId122"/>
    <p:sldId id="388" r:id="rId123"/>
    <p:sldId id="360" r:id="rId124"/>
    <p:sldId id="361" r:id="rId125"/>
    <p:sldId id="390" r:id="rId126"/>
    <p:sldId id="363" r:id="rId127"/>
    <p:sldId id="382" r:id="rId128"/>
    <p:sldId id="433" r:id="rId129"/>
    <p:sldId id="391" r:id="rId130"/>
    <p:sldId id="366" r:id="rId131"/>
    <p:sldId id="367" r:id="rId132"/>
    <p:sldId id="368" r:id="rId133"/>
    <p:sldId id="369" r:id="rId134"/>
    <p:sldId id="365" r:id="rId135"/>
    <p:sldId id="533" r:id="rId136"/>
    <p:sldId id="370" r:id="rId137"/>
    <p:sldId id="393" r:id="rId138"/>
    <p:sldId id="392" r:id="rId139"/>
    <p:sldId id="394" r:id="rId140"/>
    <p:sldId id="404" r:id="rId141"/>
    <p:sldId id="395" r:id="rId142"/>
    <p:sldId id="396" r:id="rId143"/>
    <p:sldId id="397" r:id="rId144"/>
    <p:sldId id="398" r:id="rId145"/>
    <p:sldId id="399" r:id="rId146"/>
    <p:sldId id="400" r:id="rId147"/>
    <p:sldId id="401" r:id="rId148"/>
    <p:sldId id="402" r:id="rId149"/>
    <p:sldId id="403" r:id="rId150"/>
    <p:sldId id="405" r:id="rId151"/>
    <p:sldId id="406" r:id="rId152"/>
    <p:sldId id="407" r:id="rId153"/>
    <p:sldId id="409" r:id="rId154"/>
    <p:sldId id="410" r:id="rId155"/>
    <p:sldId id="411" r:id="rId156"/>
    <p:sldId id="408" r:id="rId157"/>
    <p:sldId id="412" r:id="rId158"/>
    <p:sldId id="486" r:id="rId159"/>
    <p:sldId id="485" r:id="rId160"/>
    <p:sldId id="492" r:id="rId161"/>
    <p:sldId id="489" r:id="rId162"/>
    <p:sldId id="516" r:id="rId163"/>
    <p:sldId id="491" r:id="rId164"/>
    <p:sldId id="490" r:id="rId165"/>
    <p:sldId id="511" r:id="rId166"/>
    <p:sldId id="519" r:id="rId167"/>
    <p:sldId id="497" r:id="rId168"/>
    <p:sldId id="488" r:id="rId169"/>
    <p:sldId id="487" r:id="rId170"/>
    <p:sldId id="517" r:id="rId171"/>
    <p:sldId id="515" r:id="rId172"/>
    <p:sldId id="493" r:id="rId173"/>
    <p:sldId id="494" r:id="rId174"/>
    <p:sldId id="495" r:id="rId175"/>
    <p:sldId id="496" r:id="rId176"/>
    <p:sldId id="512" r:id="rId177"/>
    <p:sldId id="501" r:id="rId178"/>
    <p:sldId id="500" r:id="rId179"/>
    <p:sldId id="503" r:id="rId180"/>
    <p:sldId id="499" r:id="rId181"/>
    <p:sldId id="513" r:id="rId182"/>
    <p:sldId id="514" r:id="rId183"/>
    <p:sldId id="505" r:id="rId184"/>
    <p:sldId id="502" r:id="rId185"/>
    <p:sldId id="520" r:id="rId186"/>
    <p:sldId id="498" r:id="rId187"/>
    <p:sldId id="413" r:id="rId188"/>
    <p:sldId id="419" r:id="rId189"/>
    <p:sldId id="420" r:id="rId190"/>
    <p:sldId id="421" r:id="rId191"/>
    <p:sldId id="414" r:id="rId192"/>
    <p:sldId id="415" r:id="rId193"/>
    <p:sldId id="416" r:id="rId194"/>
    <p:sldId id="417" r:id="rId195"/>
    <p:sldId id="418" r:id="rId196"/>
    <p:sldId id="422" r:id="rId197"/>
    <p:sldId id="424" r:id="rId198"/>
    <p:sldId id="425" r:id="rId199"/>
    <p:sldId id="426" r:id="rId200"/>
    <p:sldId id="430" r:id="rId201"/>
    <p:sldId id="427" r:id="rId202"/>
    <p:sldId id="429" r:id="rId203"/>
    <p:sldId id="428" r:id="rId204"/>
    <p:sldId id="431" r:id="rId205"/>
    <p:sldId id="432" r:id="rId206"/>
    <p:sldId id="435" r:id="rId207"/>
    <p:sldId id="423" r:id="rId208"/>
    <p:sldId id="434" r:id="rId209"/>
    <p:sldId id="436" r:id="rId210"/>
    <p:sldId id="441" r:id="rId211"/>
    <p:sldId id="439" r:id="rId212"/>
    <p:sldId id="447" r:id="rId213"/>
    <p:sldId id="437" r:id="rId214"/>
    <p:sldId id="506" r:id="rId215"/>
    <p:sldId id="440" r:id="rId216"/>
    <p:sldId id="442" r:id="rId217"/>
    <p:sldId id="449" r:id="rId218"/>
    <p:sldId id="443" r:id="rId219"/>
    <p:sldId id="448" r:id="rId220"/>
    <p:sldId id="445" r:id="rId221"/>
    <p:sldId id="446" r:id="rId222"/>
    <p:sldId id="444" r:id="rId223"/>
    <p:sldId id="450" r:id="rId224"/>
    <p:sldId id="451" r:id="rId225"/>
    <p:sldId id="460" r:id="rId226"/>
    <p:sldId id="463" r:id="rId227"/>
    <p:sldId id="458" r:id="rId228"/>
    <p:sldId id="459" r:id="rId229"/>
    <p:sldId id="535" r:id="rId230"/>
    <p:sldId id="453" r:id="rId231"/>
    <p:sldId id="462" r:id="rId232"/>
    <p:sldId id="455" r:id="rId233"/>
    <p:sldId id="461" r:id="rId234"/>
    <p:sldId id="456" r:id="rId235"/>
    <p:sldId id="457" r:id="rId236"/>
    <p:sldId id="452" r:id="rId237"/>
    <p:sldId id="454" r:id="rId238"/>
    <p:sldId id="464" r:id="rId239"/>
    <p:sldId id="465" r:id="rId240"/>
    <p:sldId id="467" r:id="rId241"/>
    <p:sldId id="468" r:id="rId242"/>
    <p:sldId id="466" r:id="rId243"/>
    <p:sldId id="469" r:id="rId244"/>
    <p:sldId id="472" r:id="rId245"/>
    <p:sldId id="470" r:id="rId246"/>
    <p:sldId id="471" r:id="rId247"/>
    <p:sldId id="478" r:id="rId248"/>
    <p:sldId id="473" r:id="rId249"/>
    <p:sldId id="475" r:id="rId250"/>
    <p:sldId id="479" r:id="rId251"/>
    <p:sldId id="480" r:id="rId252"/>
    <p:sldId id="536" r:id="rId253"/>
    <p:sldId id="476" r:id="rId254"/>
    <p:sldId id="477" r:id="rId255"/>
    <p:sldId id="481" r:id="rId256"/>
    <p:sldId id="474" r:id="rId257"/>
    <p:sldId id="522" r:id="rId258"/>
    <p:sldId id="523" r:id="rId259"/>
    <p:sldId id="524" r:id="rId260"/>
    <p:sldId id="525" r:id="rId261"/>
    <p:sldId id="526" r:id="rId262"/>
    <p:sldId id="528" r:id="rId263"/>
    <p:sldId id="527" r:id="rId264"/>
    <p:sldId id="537" r:id="rId265"/>
    <p:sldId id="529" r:id="rId266"/>
    <p:sldId id="518" r:id="rId2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lke CISSP Guide" id="{6FBF9C3D-E2E8-4702-80CD-E03984D74E17}">
          <p14:sldIdLst>
            <p14:sldId id="256"/>
            <p14:sldId id="483"/>
            <p14:sldId id="538"/>
            <p14:sldId id="484"/>
            <p14:sldId id="482"/>
          </p14:sldIdLst>
        </p14:section>
        <p14:section name="Domain I" id="{DF4CFA4E-33ED-4E26-B4F4-BB0AC7C46FF0}">
          <p14:sldIdLst>
            <p14:sldId id="257"/>
          </p14:sldIdLst>
        </p14:section>
        <p14:section name="CIA and IAAA" id="{6E20AB38-5E32-49B8-AFE6-283176D09940}">
          <p14:sldIdLst>
            <p14:sldId id="259"/>
            <p14:sldId id="258"/>
            <p14:sldId id="260"/>
            <p14:sldId id="261"/>
            <p14:sldId id="262"/>
            <p14:sldId id="263"/>
            <p14:sldId id="264"/>
          </p14:sldIdLst>
        </p14:section>
        <p14:section name="Security Design" id="{D1E33CA1-E824-4A94-8A98-6A5F387A43CB}">
          <p14:sldIdLst>
            <p14:sldId id="265"/>
            <p14:sldId id="267"/>
            <p14:sldId id="268"/>
            <p14:sldId id="266"/>
            <p14:sldId id="269"/>
          </p14:sldIdLst>
        </p14:section>
        <p14:section name="Security Governance" id="{F0E40D04-FB9C-46B9-A48A-147491D42C51}">
          <p14:sldIdLst>
            <p14:sldId id="336"/>
            <p14:sldId id="339"/>
            <p14:sldId id="305"/>
            <p14:sldId id="335"/>
            <p14:sldId id="319"/>
            <p14:sldId id="334"/>
            <p14:sldId id="337"/>
            <p14:sldId id="507"/>
            <p14:sldId id="508"/>
            <p14:sldId id="338"/>
          </p14:sldIdLst>
        </p14:section>
        <p14:section name="Risk Management" id="{338205F0-6AAE-4FD5-8DE6-59680A375FF3}">
          <p14:sldIdLst>
            <p14:sldId id="270"/>
            <p14:sldId id="271"/>
            <p14:sldId id="273"/>
            <p14:sldId id="272"/>
            <p14:sldId id="320"/>
          </p14:sldIdLst>
        </p14:section>
        <p14:section name="Risk Assessment" id="{28E850CC-0772-4A72-B5F7-F54BF890F91A}">
          <p14:sldIdLst>
            <p14:sldId id="274"/>
            <p14:sldId id="276"/>
            <p14:sldId id="321"/>
            <p14:sldId id="275"/>
            <p14:sldId id="277"/>
            <p14:sldId id="278"/>
            <p14:sldId id="279"/>
            <p14:sldId id="280"/>
            <p14:sldId id="509"/>
            <p14:sldId id="510"/>
          </p14:sldIdLst>
        </p14:section>
        <p14:section name="Risk Mitigation" id="{103C363A-C88E-4B6F-A531-77166247E2F5}">
          <p14:sldIdLst>
            <p14:sldId id="281"/>
            <p14:sldId id="282"/>
            <p14:sldId id="283"/>
          </p14:sldIdLst>
        </p14:section>
        <p14:section name="Business Continuity Process" id="{7BC58271-F4A5-4487-9FF1-8F121D33C9E5}">
          <p14:sldIdLst>
            <p14:sldId id="308"/>
            <p14:sldId id="306"/>
            <p14:sldId id="307"/>
            <p14:sldId id="317"/>
            <p14:sldId id="312"/>
            <p14:sldId id="315"/>
            <p14:sldId id="316"/>
            <p14:sldId id="311"/>
            <p14:sldId id="309"/>
            <p14:sldId id="314"/>
            <p14:sldId id="313"/>
          </p14:sldIdLst>
        </p14:section>
        <p14:section name="Laws, Regulations and Compliance" id="{05643D2C-5CF0-4602-BA22-9B5026B2B09F}">
          <p14:sldIdLst>
            <p14:sldId id="284"/>
            <p14:sldId id="285"/>
            <p14:sldId id="286"/>
            <p14:sldId id="287"/>
            <p14:sldId id="288"/>
            <p14:sldId id="289"/>
          </p14:sldIdLst>
        </p14:section>
        <p14:section name="Civil Laws" id="{A658AEA1-8D8E-46D3-9E61-42FEC1705723}">
          <p14:sldIdLst>
            <p14:sldId id="290"/>
            <p14:sldId id="302"/>
            <p14:sldId id="291"/>
            <p14:sldId id="293"/>
            <p14:sldId id="341"/>
          </p14:sldIdLst>
        </p14:section>
        <p14:section name="Compliance &amp; Regulatory Laws" id="{2FBCB68A-8494-4BA9-9774-8D389FD5B6B8}">
          <p14:sldIdLst>
            <p14:sldId id="295"/>
            <p14:sldId id="303"/>
            <p14:sldId id="296"/>
            <p14:sldId id="376"/>
            <p14:sldId id="298"/>
            <p14:sldId id="344"/>
            <p14:sldId id="299"/>
            <p14:sldId id="340"/>
            <p14:sldId id="318"/>
            <p14:sldId id="304"/>
            <p14:sldId id="343"/>
            <p14:sldId id="300"/>
            <p14:sldId id="301"/>
            <p14:sldId id="345"/>
            <p14:sldId id="342"/>
          </p14:sldIdLst>
        </p14:section>
        <p14:section name="Domain II" id="{1DD09E59-1546-4D5C-9A24-9B5AE9929B06}">
          <p14:sldIdLst>
            <p14:sldId id="322"/>
            <p14:sldId id="332"/>
            <p14:sldId id="323"/>
            <p14:sldId id="324"/>
            <p14:sldId id="325"/>
            <p14:sldId id="326"/>
            <p14:sldId id="534"/>
            <p14:sldId id="333"/>
            <p14:sldId id="328"/>
            <p14:sldId id="329"/>
            <p14:sldId id="327"/>
            <p14:sldId id="346"/>
            <p14:sldId id="330"/>
          </p14:sldIdLst>
        </p14:section>
        <p14:section name="Domain III" id="{6FC7309E-6616-432E-8F8A-2E233341816B}">
          <p14:sldIdLst>
            <p14:sldId id="347"/>
          </p14:sldIdLst>
        </p14:section>
        <p14:section name="Cryptography" id="{DA792398-D921-4480-A7C3-55F5B3EC10B2}">
          <p14:sldIdLst>
            <p14:sldId id="356"/>
            <p14:sldId id="371"/>
            <p14:sldId id="349"/>
            <p14:sldId id="348"/>
            <p14:sldId id="372"/>
            <p14:sldId id="373"/>
            <p14:sldId id="374"/>
            <p14:sldId id="375"/>
            <p14:sldId id="389"/>
            <p14:sldId id="354"/>
            <p14:sldId id="350"/>
            <p14:sldId id="351"/>
            <p14:sldId id="352"/>
            <p14:sldId id="353"/>
            <p14:sldId id="355"/>
            <p14:sldId id="358"/>
            <p14:sldId id="377"/>
            <p14:sldId id="384"/>
            <p14:sldId id="357"/>
            <p14:sldId id="385"/>
            <p14:sldId id="386"/>
            <p14:sldId id="379"/>
            <p14:sldId id="359"/>
            <p14:sldId id="387"/>
            <p14:sldId id="388"/>
          </p14:sldIdLst>
        </p14:section>
        <p14:section name="Security Models" id="{981F7D5C-6A78-44D0-889F-1A72C3A38B2A}">
          <p14:sldIdLst>
            <p14:sldId id="360"/>
            <p14:sldId id="361"/>
            <p14:sldId id="390"/>
            <p14:sldId id="363"/>
            <p14:sldId id="382"/>
            <p14:sldId id="433"/>
          </p14:sldIdLst>
        </p14:section>
        <p14:section name="Securty Systems Evaluation" id="{20424439-36CC-4AA3-8767-43412A939D8F}">
          <p14:sldIdLst>
            <p14:sldId id="391"/>
            <p14:sldId id="366"/>
            <p14:sldId id="367"/>
            <p14:sldId id="368"/>
            <p14:sldId id="369"/>
          </p14:sldIdLst>
        </p14:section>
        <p14:section name="Security Systems Design" id="{967F5C1D-9FE0-4238-9552-534C7B48344A}">
          <p14:sldIdLst>
            <p14:sldId id="365"/>
            <p14:sldId id="533"/>
            <p14:sldId id="370"/>
            <p14:sldId id="393"/>
            <p14:sldId id="392"/>
            <p14:sldId id="394"/>
          </p14:sldIdLst>
        </p14:section>
        <p14:section name="Protecting Systems" id="{B34184A5-7637-497E-8039-79BB3CB1E13E}">
          <p14:sldIdLst>
            <p14:sldId id="404"/>
            <p14:sldId id="395"/>
            <p14:sldId id="396"/>
            <p14:sldId id="397"/>
            <p14:sldId id="398"/>
            <p14:sldId id="399"/>
            <p14:sldId id="400"/>
            <p14:sldId id="401"/>
            <p14:sldId id="402"/>
            <p14:sldId id="403"/>
            <p14:sldId id="405"/>
          </p14:sldIdLst>
        </p14:section>
        <p14:section name="Site Security" id="{AA98CF0C-E731-4B5A-AEB7-9202B0662AF6}">
          <p14:sldIdLst>
            <p14:sldId id="406"/>
            <p14:sldId id="407"/>
            <p14:sldId id="409"/>
            <p14:sldId id="410"/>
            <p14:sldId id="411"/>
            <p14:sldId id="408"/>
          </p14:sldIdLst>
        </p14:section>
        <p14:section name="Domain IV" id="{81AA59F1-184D-4B59-BE66-4F8119F1E65A}">
          <p14:sldIdLst>
            <p14:sldId id="412"/>
            <p14:sldId id="486"/>
            <p14:sldId id="485"/>
            <p14:sldId id="492"/>
            <p14:sldId id="489"/>
            <p14:sldId id="516"/>
            <p14:sldId id="491"/>
            <p14:sldId id="490"/>
            <p14:sldId id="511"/>
            <p14:sldId id="519"/>
            <p14:sldId id="497"/>
            <p14:sldId id="488"/>
            <p14:sldId id="487"/>
            <p14:sldId id="517"/>
            <p14:sldId id="515"/>
            <p14:sldId id="493"/>
            <p14:sldId id="494"/>
            <p14:sldId id="495"/>
            <p14:sldId id="496"/>
            <p14:sldId id="512"/>
            <p14:sldId id="501"/>
            <p14:sldId id="500"/>
            <p14:sldId id="503"/>
            <p14:sldId id="499"/>
            <p14:sldId id="513"/>
            <p14:sldId id="514"/>
            <p14:sldId id="505"/>
            <p14:sldId id="502"/>
            <p14:sldId id="520"/>
            <p14:sldId id="498"/>
          </p14:sldIdLst>
        </p14:section>
        <p14:section name="Domain V" id="{8284BECB-BD74-4DD9-B0D6-F66EA09AD101}">
          <p14:sldIdLst>
            <p14:sldId id="413"/>
            <p14:sldId id="419"/>
            <p14:sldId id="420"/>
            <p14:sldId id="421"/>
            <p14:sldId id="414"/>
            <p14:sldId id="415"/>
            <p14:sldId id="416"/>
            <p14:sldId id="417"/>
            <p14:sldId id="418"/>
            <p14:sldId id="422"/>
            <p14:sldId id="424"/>
            <p14:sldId id="425"/>
            <p14:sldId id="426"/>
            <p14:sldId id="430"/>
            <p14:sldId id="427"/>
            <p14:sldId id="429"/>
            <p14:sldId id="428"/>
            <p14:sldId id="431"/>
            <p14:sldId id="432"/>
            <p14:sldId id="435"/>
            <p14:sldId id="423"/>
            <p14:sldId id="434"/>
          </p14:sldIdLst>
        </p14:section>
        <p14:section name="Domain VI" id="{4C3E07E1-05C8-43F3-B2D0-BF6B8AF7CF34}">
          <p14:sldIdLst>
            <p14:sldId id="436"/>
            <p14:sldId id="441"/>
            <p14:sldId id="439"/>
            <p14:sldId id="447"/>
            <p14:sldId id="437"/>
            <p14:sldId id="506"/>
            <p14:sldId id="440"/>
            <p14:sldId id="442"/>
            <p14:sldId id="449"/>
            <p14:sldId id="443"/>
            <p14:sldId id="448"/>
            <p14:sldId id="445"/>
            <p14:sldId id="446"/>
            <p14:sldId id="444"/>
          </p14:sldIdLst>
        </p14:section>
        <p14:section name="Domain VII" id="{7D5163EF-ED2B-49EF-B61C-47D37F2EEA2B}">
          <p14:sldIdLst>
            <p14:sldId id="450"/>
            <p14:sldId id="451"/>
            <p14:sldId id="460"/>
            <p14:sldId id="463"/>
            <p14:sldId id="458"/>
            <p14:sldId id="459"/>
            <p14:sldId id="535"/>
            <p14:sldId id="453"/>
            <p14:sldId id="462"/>
            <p14:sldId id="455"/>
            <p14:sldId id="461"/>
            <p14:sldId id="456"/>
            <p14:sldId id="457"/>
            <p14:sldId id="452"/>
            <p14:sldId id="454"/>
            <p14:sldId id="464"/>
          </p14:sldIdLst>
        </p14:section>
        <p14:section name="Domain VIII" id="{86A73E7B-94CF-4980-B68C-1AD8B2100709}">
          <p14:sldIdLst>
            <p14:sldId id="465"/>
            <p14:sldId id="467"/>
            <p14:sldId id="468"/>
            <p14:sldId id="466"/>
            <p14:sldId id="469"/>
            <p14:sldId id="472"/>
            <p14:sldId id="470"/>
            <p14:sldId id="471"/>
            <p14:sldId id="478"/>
            <p14:sldId id="473"/>
            <p14:sldId id="475"/>
            <p14:sldId id="479"/>
            <p14:sldId id="480"/>
            <p14:sldId id="536"/>
            <p14:sldId id="476"/>
            <p14:sldId id="477"/>
            <p14:sldId id="481"/>
            <p14:sldId id="474"/>
            <p14:sldId id="522"/>
            <p14:sldId id="523"/>
            <p14:sldId id="524"/>
            <p14:sldId id="525"/>
            <p14:sldId id="526"/>
            <p14:sldId id="528"/>
            <p14:sldId id="527"/>
            <p14:sldId id="537"/>
            <p14:sldId id="529"/>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0558"/>
    <a:srgbClr val="DC84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94947" autoAdjust="0"/>
  </p:normalViewPr>
  <p:slideViewPr>
    <p:cSldViewPr snapToGrid="0">
      <p:cViewPr varScale="1">
        <p:scale>
          <a:sx n="76" d="100"/>
          <a:sy n="76" d="100"/>
        </p:scale>
        <p:origin x="898" y="67"/>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 r:id="rId127" collapse="1"/>
      <p:sld r:id="rId128" collapse="1"/>
      <p:sld r:id="rId129" collapse="1"/>
      <p:sld r:id="rId130" collapse="1"/>
      <p:sld r:id="rId131" collapse="1"/>
      <p:sld r:id="rId132" collapse="1"/>
      <p:sld r:id="rId133" collapse="1"/>
      <p:sld r:id="rId134" collapse="1"/>
      <p:sld r:id="rId135" collapse="1"/>
      <p:sld r:id="rId136" collapse="1"/>
      <p:sld r:id="rId137" collapse="1"/>
      <p:sld r:id="rId138" collapse="1"/>
      <p:sld r:id="rId139" collapse="1"/>
      <p:sld r:id="rId140" collapse="1"/>
      <p:sld r:id="rId141" collapse="1"/>
      <p:sld r:id="rId142" collapse="1"/>
      <p:sld r:id="rId143" collapse="1"/>
      <p:sld r:id="rId144" collapse="1"/>
      <p:sld r:id="rId145" collapse="1"/>
      <p:sld r:id="rId146" collapse="1"/>
      <p:sld r:id="rId147" collapse="1"/>
      <p:sld r:id="rId148" collapse="1"/>
      <p:sld r:id="rId149" collapse="1"/>
      <p:sld r:id="rId150" collapse="1"/>
      <p:sld r:id="rId151" collapse="1"/>
      <p:sld r:id="rId152" collapse="1"/>
      <p:sld r:id="rId153" collapse="1"/>
      <p:sld r:id="rId154" collapse="1"/>
      <p:sld r:id="rId155" collapse="1"/>
      <p:sld r:id="rId156" collapse="1"/>
      <p:sld r:id="rId157" collapse="1"/>
      <p:sld r:id="rId158" collapse="1"/>
      <p:sld r:id="rId159" collapse="1"/>
      <p:sld r:id="rId160" collapse="1"/>
      <p:sld r:id="rId161" collapse="1"/>
      <p:sld r:id="rId162" collapse="1"/>
      <p:sld r:id="rId163" collapse="1"/>
      <p:sld r:id="rId164" collapse="1"/>
      <p:sld r:id="rId165" collapse="1"/>
      <p:sld r:id="rId166" collapse="1"/>
      <p:sld r:id="rId167" collapse="1"/>
      <p:sld r:id="rId168" collapse="1"/>
      <p:sld r:id="rId169" collapse="1"/>
      <p:sld r:id="rId170" collapse="1"/>
      <p:sld r:id="rId171" collapse="1"/>
      <p:sld r:id="rId172" collapse="1"/>
      <p:sld r:id="rId173" collapse="1"/>
      <p:sld r:id="rId174" collapse="1"/>
      <p:sld r:id="rId175" collapse="1"/>
      <p:sld r:id="rId176" collapse="1"/>
      <p:sld r:id="rId177" collapse="1"/>
      <p:sld r:id="rId178" collapse="1"/>
      <p:sld r:id="rId179" collapse="1"/>
      <p:sld r:id="rId180" collapse="1"/>
      <p:sld r:id="rId181" collapse="1"/>
      <p:sld r:id="rId182" collapse="1"/>
      <p:sld r:id="rId183" collapse="1"/>
      <p:sld r:id="rId184" collapse="1"/>
      <p:sld r:id="rId185" collapse="1"/>
      <p:sld r:id="rId186" collapse="1"/>
      <p:sld r:id="rId187" collapse="1"/>
      <p:sld r:id="rId188" collapse="1"/>
      <p:sld r:id="rId189" collapse="1"/>
      <p:sld r:id="rId190" collapse="1"/>
      <p:sld r:id="rId191" collapse="1"/>
      <p:sld r:id="rId192" collapse="1"/>
      <p:sld r:id="rId193" collapse="1"/>
      <p:sld r:id="rId194" collapse="1"/>
      <p:sld r:id="rId195" collapse="1"/>
      <p:sld r:id="rId196" collapse="1"/>
      <p:sld r:id="rId197" collapse="1"/>
      <p:sld r:id="rId198" collapse="1"/>
      <p:sld r:id="rId199" collapse="1"/>
      <p:sld r:id="rId200" collapse="1"/>
      <p:sld r:id="rId201" collapse="1"/>
      <p:sld r:id="rId202" collapse="1"/>
      <p:sld r:id="rId203" collapse="1"/>
      <p:sld r:id="rId204" collapse="1"/>
      <p:sld r:id="rId205" collapse="1"/>
      <p:sld r:id="rId206" collapse="1"/>
      <p:sld r:id="rId207" collapse="1"/>
      <p:sld r:id="rId208" collapse="1"/>
      <p:sld r:id="rId209" collapse="1"/>
      <p:sld r:id="rId210" collapse="1"/>
      <p:sld r:id="rId211" collapse="1"/>
      <p:sld r:id="rId212" collapse="1"/>
      <p:sld r:id="rId213" collapse="1"/>
      <p:sld r:id="rId214"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_rels/viewProps.xml.rels><?xml version="1.0" encoding="UTF-8" standalone="yes"?>
<Relationships xmlns="http://schemas.openxmlformats.org/package/2006/relationships"><Relationship Id="rId117" Type="http://schemas.openxmlformats.org/officeDocument/2006/relationships/slide" Target="slides/slide126.xml"/><Relationship Id="rId21" Type="http://schemas.openxmlformats.org/officeDocument/2006/relationships/slide" Target="slides/slide25.xml"/><Relationship Id="rId42" Type="http://schemas.openxmlformats.org/officeDocument/2006/relationships/slide" Target="slides/slide50.xml"/><Relationship Id="rId63" Type="http://schemas.openxmlformats.org/officeDocument/2006/relationships/slide" Target="slides/slide71.xml"/><Relationship Id="rId84" Type="http://schemas.openxmlformats.org/officeDocument/2006/relationships/slide" Target="slides/slide93.xml"/><Relationship Id="rId138" Type="http://schemas.openxmlformats.org/officeDocument/2006/relationships/slide" Target="slides/slide148.xml"/><Relationship Id="rId159" Type="http://schemas.openxmlformats.org/officeDocument/2006/relationships/slide" Target="slides/slide198.xml"/><Relationship Id="rId170" Type="http://schemas.openxmlformats.org/officeDocument/2006/relationships/slide" Target="slides/slide209.xml"/><Relationship Id="rId191" Type="http://schemas.openxmlformats.org/officeDocument/2006/relationships/slide" Target="slides/slide232.xml"/><Relationship Id="rId205" Type="http://schemas.openxmlformats.org/officeDocument/2006/relationships/slide" Target="slides/slide246.xml"/><Relationship Id="rId107" Type="http://schemas.openxmlformats.org/officeDocument/2006/relationships/slide" Target="slides/slide116.xml"/><Relationship Id="rId11" Type="http://schemas.openxmlformats.org/officeDocument/2006/relationships/slide" Target="slides/slide15.xml"/><Relationship Id="rId32" Type="http://schemas.openxmlformats.org/officeDocument/2006/relationships/slide" Target="slides/slide38.xml"/><Relationship Id="rId37" Type="http://schemas.openxmlformats.org/officeDocument/2006/relationships/slide" Target="slides/slide45.xml"/><Relationship Id="rId53" Type="http://schemas.openxmlformats.org/officeDocument/2006/relationships/slide" Target="slides/slide61.xml"/><Relationship Id="rId58" Type="http://schemas.openxmlformats.org/officeDocument/2006/relationships/slide" Target="slides/slide66.xml"/><Relationship Id="rId74" Type="http://schemas.openxmlformats.org/officeDocument/2006/relationships/slide" Target="slides/slide82.xml"/><Relationship Id="rId79" Type="http://schemas.openxmlformats.org/officeDocument/2006/relationships/slide" Target="slides/slide87.xml"/><Relationship Id="rId102" Type="http://schemas.openxmlformats.org/officeDocument/2006/relationships/slide" Target="slides/slide111.xml"/><Relationship Id="rId123" Type="http://schemas.openxmlformats.org/officeDocument/2006/relationships/slide" Target="slides/slide132.xml"/><Relationship Id="rId128" Type="http://schemas.openxmlformats.org/officeDocument/2006/relationships/slide" Target="slides/slide138.xml"/><Relationship Id="rId144" Type="http://schemas.openxmlformats.org/officeDocument/2006/relationships/slide" Target="slides/slide154.xml"/><Relationship Id="rId149" Type="http://schemas.openxmlformats.org/officeDocument/2006/relationships/slide" Target="slides/slide188.xml"/><Relationship Id="rId5" Type="http://schemas.openxmlformats.org/officeDocument/2006/relationships/slide" Target="slides/slide9.xml"/><Relationship Id="rId90" Type="http://schemas.openxmlformats.org/officeDocument/2006/relationships/slide" Target="slides/slide99.xml"/><Relationship Id="rId95" Type="http://schemas.openxmlformats.org/officeDocument/2006/relationships/slide" Target="slides/slide104.xml"/><Relationship Id="rId160" Type="http://schemas.openxmlformats.org/officeDocument/2006/relationships/slide" Target="slides/slide199.xml"/><Relationship Id="rId165" Type="http://schemas.openxmlformats.org/officeDocument/2006/relationships/slide" Target="slides/slide204.xml"/><Relationship Id="rId181" Type="http://schemas.openxmlformats.org/officeDocument/2006/relationships/slide" Target="slides/slide221.xml"/><Relationship Id="rId186" Type="http://schemas.openxmlformats.org/officeDocument/2006/relationships/slide" Target="slides/slide226.xml"/><Relationship Id="rId211" Type="http://schemas.openxmlformats.org/officeDocument/2006/relationships/slide" Target="slides/slide253.xml"/><Relationship Id="rId22" Type="http://schemas.openxmlformats.org/officeDocument/2006/relationships/slide" Target="slides/slide28.xml"/><Relationship Id="rId27" Type="http://schemas.openxmlformats.org/officeDocument/2006/relationships/slide" Target="slides/slide33.xml"/><Relationship Id="rId43" Type="http://schemas.openxmlformats.org/officeDocument/2006/relationships/slide" Target="slides/slide51.xml"/><Relationship Id="rId48" Type="http://schemas.openxmlformats.org/officeDocument/2006/relationships/slide" Target="slides/slide56.xml"/><Relationship Id="rId64" Type="http://schemas.openxmlformats.org/officeDocument/2006/relationships/slide" Target="slides/slide72.xml"/><Relationship Id="rId69" Type="http://schemas.openxmlformats.org/officeDocument/2006/relationships/slide" Target="slides/slide77.xml"/><Relationship Id="rId113" Type="http://schemas.openxmlformats.org/officeDocument/2006/relationships/slide" Target="slides/slide122.xml"/><Relationship Id="rId118" Type="http://schemas.openxmlformats.org/officeDocument/2006/relationships/slide" Target="slides/slide127.xml"/><Relationship Id="rId134" Type="http://schemas.openxmlformats.org/officeDocument/2006/relationships/slide" Target="slides/slide144.xml"/><Relationship Id="rId139" Type="http://schemas.openxmlformats.org/officeDocument/2006/relationships/slide" Target="slides/slide149.xml"/><Relationship Id="rId80" Type="http://schemas.openxmlformats.org/officeDocument/2006/relationships/slide" Target="slides/slide88.xml"/><Relationship Id="rId85" Type="http://schemas.openxmlformats.org/officeDocument/2006/relationships/slide" Target="slides/slide94.xml"/><Relationship Id="rId150" Type="http://schemas.openxmlformats.org/officeDocument/2006/relationships/slide" Target="slides/slide189.xml"/><Relationship Id="rId155" Type="http://schemas.openxmlformats.org/officeDocument/2006/relationships/slide" Target="slides/slide194.xml"/><Relationship Id="rId171" Type="http://schemas.openxmlformats.org/officeDocument/2006/relationships/slide" Target="slides/slide210.xml"/><Relationship Id="rId176" Type="http://schemas.openxmlformats.org/officeDocument/2006/relationships/slide" Target="slides/slide216.xml"/><Relationship Id="rId192" Type="http://schemas.openxmlformats.org/officeDocument/2006/relationships/slide" Target="slides/slide233.xml"/><Relationship Id="rId197" Type="http://schemas.openxmlformats.org/officeDocument/2006/relationships/slide" Target="slides/slide238.xml"/><Relationship Id="rId206" Type="http://schemas.openxmlformats.org/officeDocument/2006/relationships/slide" Target="slides/slide247.xml"/><Relationship Id="rId201" Type="http://schemas.openxmlformats.org/officeDocument/2006/relationships/slide" Target="slides/slide242.xml"/><Relationship Id="rId12" Type="http://schemas.openxmlformats.org/officeDocument/2006/relationships/slide" Target="slides/slide16.xml"/><Relationship Id="rId17" Type="http://schemas.openxmlformats.org/officeDocument/2006/relationships/slide" Target="slides/slide21.xml"/><Relationship Id="rId33" Type="http://schemas.openxmlformats.org/officeDocument/2006/relationships/slide" Target="slides/slide39.xml"/><Relationship Id="rId38" Type="http://schemas.openxmlformats.org/officeDocument/2006/relationships/slide" Target="slides/slide46.xml"/><Relationship Id="rId59" Type="http://schemas.openxmlformats.org/officeDocument/2006/relationships/slide" Target="slides/slide67.xml"/><Relationship Id="rId103" Type="http://schemas.openxmlformats.org/officeDocument/2006/relationships/slide" Target="slides/slide112.xml"/><Relationship Id="rId108" Type="http://schemas.openxmlformats.org/officeDocument/2006/relationships/slide" Target="slides/slide117.xml"/><Relationship Id="rId124" Type="http://schemas.openxmlformats.org/officeDocument/2006/relationships/slide" Target="slides/slide133.xml"/><Relationship Id="rId129" Type="http://schemas.openxmlformats.org/officeDocument/2006/relationships/slide" Target="slides/slide139.xml"/><Relationship Id="rId54" Type="http://schemas.openxmlformats.org/officeDocument/2006/relationships/slide" Target="slides/slide62.xml"/><Relationship Id="rId70" Type="http://schemas.openxmlformats.org/officeDocument/2006/relationships/slide" Target="slides/slide78.xml"/><Relationship Id="rId75" Type="http://schemas.openxmlformats.org/officeDocument/2006/relationships/slide" Target="slides/slide83.xml"/><Relationship Id="rId91" Type="http://schemas.openxmlformats.org/officeDocument/2006/relationships/slide" Target="slides/slide100.xml"/><Relationship Id="rId96" Type="http://schemas.openxmlformats.org/officeDocument/2006/relationships/slide" Target="slides/slide105.xml"/><Relationship Id="rId140" Type="http://schemas.openxmlformats.org/officeDocument/2006/relationships/slide" Target="slides/slide150.xml"/><Relationship Id="rId145" Type="http://schemas.openxmlformats.org/officeDocument/2006/relationships/slide" Target="slides/slide155.xml"/><Relationship Id="rId161" Type="http://schemas.openxmlformats.org/officeDocument/2006/relationships/slide" Target="slides/slide200.xml"/><Relationship Id="rId166" Type="http://schemas.openxmlformats.org/officeDocument/2006/relationships/slide" Target="slides/slide205.xml"/><Relationship Id="rId182" Type="http://schemas.openxmlformats.org/officeDocument/2006/relationships/slide" Target="slides/slide222.xml"/><Relationship Id="rId187" Type="http://schemas.openxmlformats.org/officeDocument/2006/relationships/slide" Target="slides/slide227.xml"/><Relationship Id="rId1" Type="http://schemas.openxmlformats.org/officeDocument/2006/relationships/slide" Target="slides/slide1.xml"/><Relationship Id="rId6" Type="http://schemas.openxmlformats.org/officeDocument/2006/relationships/slide" Target="slides/slide10.xml"/><Relationship Id="rId212" Type="http://schemas.openxmlformats.org/officeDocument/2006/relationships/slide" Target="slides/slide254.xml"/><Relationship Id="rId23" Type="http://schemas.openxmlformats.org/officeDocument/2006/relationships/slide" Target="slides/slide29.xml"/><Relationship Id="rId28" Type="http://schemas.openxmlformats.org/officeDocument/2006/relationships/slide" Target="slides/slide34.xml"/><Relationship Id="rId49" Type="http://schemas.openxmlformats.org/officeDocument/2006/relationships/slide" Target="slides/slide57.xml"/><Relationship Id="rId114" Type="http://schemas.openxmlformats.org/officeDocument/2006/relationships/slide" Target="slides/slide123.xml"/><Relationship Id="rId119" Type="http://schemas.openxmlformats.org/officeDocument/2006/relationships/slide" Target="slides/slide128.xml"/><Relationship Id="rId44" Type="http://schemas.openxmlformats.org/officeDocument/2006/relationships/slide" Target="slides/slide52.xml"/><Relationship Id="rId60" Type="http://schemas.openxmlformats.org/officeDocument/2006/relationships/slide" Target="slides/slide68.xml"/><Relationship Id="rId65" Type="http://schemas.openxmlformats.org/officeDocument/2006/relationships/slide" Target="slides/slide73.xml"/><Relationship Id="rId81" Type="http://schemas.openxmlformats.org/officeDocument/2006/relationships/slide" Target="slides/slide89.xml"/><Relationship Id="rId86" Type="http://schemas.openxmlformats.org/officeDocument/2006/relationships/slide" Target="slides/slide95.xml"/><Relationship Id="rId130" Type="http://schemas.openxmlformats.org/officeDocument/2006/relationships/slide" Target="slides/slide140.xml"/><Relationship Id="rId135" Type="http://schemas.openxmlformats.org/officeDocument/2006/relationships/slide" Target="slides/slide145.xml"/><Relationship Id="rId151" Type="http://schemas.openxmlformats.org/officeDocument/2006/relationships/slide" Target="slides/slide190.xml"/><Relationship Id="rId156" Type="http://schemas.openxmlformats.org/officeDocument/2006/relationships/slide" Target="slides/slide195.xml"/><Relationship Id="rId177" Type="http://schemas.openxmlformats.org/officeDocument/2006/relationships/slide" Target="slides/slide217.xml"/><Relationship Id="rId198" Type="http://schemas.openxmlformats.org/officeDocument/2006/relationships/slide" Target="slides/slide239.xml"/><Relationship Id="rId172" Type="http://schemas.openxmlformats.org/officeDocument/2006/relationships/slide" Target="slides/slide211.xml"/><Relationship Id="rId193" Type="http://schemas.openxmlformats.org/officeDocument/2006/relationships/slide" Target="slides/slide234.xml"/><Relationship Id="rId202" Type="http://schemas.openxmlformats.org/officeDocument/2006/relationships/slide" Target="slides/slide243.xml"/><Relationship Id="rId207" Type="http://schemas.openxmlformats.org/officeDocument/2006/relationships/slide" Target="slides/slide248.xml"/><Relationship Id="rId13" Type="http://schemas.openxmlformats.org/officeDocument/2006/relationships/slide" Target="slides/slide17.xml"/><Relationship Id="rId18" Type="http://schemas.openxmlformats.org/officeDocument/2006/relationships/slide" Target="slides/slide22.xml"/><Relationship Id="rId39" Type="http://schemas.openxmlformats.org/officeDocument/2006/relationships/slide" Target="slides/slide47.xml"/><Relationship Id="rId109" Type="http://schemas.openxmlformats.org/officeDocument/2006/relationships/slide" Target="slides/slide118.xml"/><Relationship Id="rId34" Type="http://schemas.openxmlformats.org/officeDocument/2006/relationships/slide" Target="slides/slide40.xml"/><Relationship Id="rId50" Type="http://schemas.openxmlformats.org/officeDocument/2006/relationships/slide" Target="slides/slide58.xml"/><Relationship Id="rId55" Type="http://schemas.openxmlformats.org/officeDocument/2006/relationships/slide" Target="slides/slide63.xml"/><Relationship Id="rId76" Type="http://schemas.openxmlformats.org/officeDocument/2006/relationships/slide" Target="slides/slide84.xml"/><Relationship Id="rId97" Type="http://schemas.openxmlformats.org/officeDocument/2006/relationships/slide" Target="slides/slide106.xml"/><Relationship Id="rId104" Type="http://schemas.openxmlformats.org/officeDocument/2006/relationships/slide" Target="slides/slide113.xml"/><Relationship Id="rId120" Type="http://schemas.openxmlformats.org/officeDocument/2006/relationships/slide" Target="slides/slide129.xml"/><Relationship Id="rId125" Type="http://schemas.openxmlformats.org/officeDocument/2006/relationships/slide" Target="slides/slide134.xml"/><Relationship Id="rId141" Type="http://schemas.openxmlformats.org/officeDocument/2006/relationships/slide" Target="slides/slide151.xml"/><Relationship Id="rId146" Type="http://schemas.openxmlformats.org/officeDocument/2006/relationships/slide" Target="slides/slide156.xml"/><Relationship Id="rId167" Type="http://schemas.openxmlformats.org/officeDocument/2006/relationships/slide" Target="slides/slide206.xml"/><Relationship Id="rId188" Type="http://schemas.openxmlformats.org/officeDocument/2006/relationships/slide" Target="slides/slide228.xml"/><Relationship Id="rId7" Type="http://schemas.openxmlformats.org/officeDocument/2006/relationships/slide" Target="slides/slide11.xml"/><Relationship Id="rId71" Type="http://schemas.openxmlformats.org/officeDocument/2006/relationships/slide" Target="slides/slide79.xml"/><Relationship Id="rId92" Type="http://schemas.openxmlformats.org/officeDocument/2006/relationships/slide" Target="slides/slide101.xml"/><Relationship Id="rId162" Type="http://schemas.openxmlformats.org/officeDocument/2006/relationships/slide" Target="slides/slide201.xml"/><Relationship Id="rId183" Type="http://schemas.openxmlformats.org/officeDocument/2006/relationships/slide" Target="slides/slide223.xml"/><Relationship Id="rId213" Type="http://schemas.openxmlformats.org/officeDocument/2006/relationships/slide" Target="slides/slide255.xml"/><Relationship Id="rId2" Type="http://schemas.openxmlformats.org/officeDocument/2006/relationships/slide" Target="slides/slide6.xml"/><Relationship Id="rId29" Type="http://schemas.openxmlformats.org/officeDocument/2006/relationships/slide" Target="slides/slide35.xml"/><Relationship Id="rId24" Type="http://schemas.openxmlformats.org/officeDocument/2006/relationships/slide" Target="slides/slide30.xml"/><Relationship Id="rId40" Type="http://schemas.openxmlformats.org/officeDocument/2006/relationships/slide" Target="slides/slide48.xml"/><Relationship Id="rId45" Type="http://schemas.openxmlformats.org/officeDocument/2006/relationships/slide" Target="slides/slide53.xml"/><Relationship Id="rId66" Type="http://schemas.openxmlformats.org/officeDocument/2006/relationships/slide" Target="slides/slide74.xml"/><Relationship Id="rId87" Type="http://schemas.openxmlformats.org/officeDocument/2006/relationships/slide" Target="slides/slide96.xml"/><Relationship Id="rId110" Type="http://schemas.openxmlformats.org/officeDocument/2006/relationships/slide" Target="slides/slide119.xml"/><Relationship Id="rId115" Type="http://schemas.openxmlformats.org/officeDocument/2006/relationships/slide" Target="slides/slide124.xml"/><Relationship Id="rId131" Type="http://schemas.openxmlformats.org/officeDocument/2006/relationships/slide" Target="slides/slide141.xml"/><Relationship Id="rId136" Type="http://schemas.openxmlformats.org/officeDocument/2006/relationships/slide" Target="slides/slide146.xml"/><Relationship Id="rId157" Type="http://schemas.openxmlformats.org/officeDocument/2006/relationships/slide" Target="slides/slide196.xml"/><Relationship Id="rId178" Type="http://schemas.openxmlformats.org/officeDocument/2006/relationships/slide" Target="slides/slide218.xml"/><Relationship Id="rId61" Type="http://schemas.openxmlformats.org/officeDocument/2006/relationships/slide" Target="slides/slide69.xml"/><Relationship Id="rId82" Type="http://schemas.openxmlformats.org/officeDocument/2006/relationships/slide" Target="slides/slide91.xml"/><Relationship Id="rId152" Type="http://schemas.openxmlformats.org/officeDocument/2006/relationships/slide" Target="slides/slide191.xml"/><Relationship Id="rId173" Type="http://schemas.openxmlformats.org/officeDocument/2006/relationships/slide" Target="slides/slide212.xml"/><Relationship Id="rId194" Type="http://schemas.openxmlformats.org/officeDocument/2006/relationships/slide" Target="slides/slide235.xml"/><Relationship Id="rId199" Type="http://schemas.openxmlformats.org/officeDocument/2006/relationships/slide" Target="slides/slide240.xml"/><Relationship Id="rId203" Type="http://schemas.openxmlformats.org/officeDocument/2006/relationships/slide" Target="slides/slide244.xml"/><Relationship Id="rId208" Type="http://schemas.openxmlformats.org/officeDocument/2006/relationships/slide" Target="slides/slide249.xml"/><Relationship Id="rId19" Type="http://schemas.openxmlformats.org/officeDocument/2006/relationships/slide" Target="slides/slide23.xml"/><Relationship Id="rId14" Type="http://schemas.openxmlformats.org/officeDocument/2006/relationships/slide" Target="slides/slide18.xml"/><Relationship Id="rId30" Type="http://schemas.openxmlformats.org/officeDocument/2006/relationships/slide" Target="slides/slide36.xml"/><Relationship Id="rId35" Type="http://schemas.openxmlformats.org/officeDocument/2006/relationships/slide" Target="slides/slide41.xml"/><Relationship Id="rId56" Type="http://schemas.openxmlformats.org/officeDocument/2006/relationships/slide" Target="slides/slide64.xml"/><Relationship Id="rId77" Type="http://schemas.openxmlformats.org/officeDocument/2006/relationships/slide" Target="slides/slide85.xml"/><Relationship Id="rId100" Type="http://schemas.openxmlformats.org/officeDocument/2006/relationships/slide" Target="slides/slide109.xml"/><Relationship Id="rId105" Type="http://schemas.openxmlformats.org/officeDocument/2006/relationships/slide" Target="slides/slide114.xml"/><Relationship Id="rId126" Type="http://schemas.openxmlformats.org/officeDocument/2006/relationships/slide" Target="slides/slide136.xml"/><Relationship Id="rId147" Type="http://schemas.openxmlformats.org/officeDocument/2006/relationships/slide" Target="slides/slide157.xml"/><Relationship Id="rId168" Type="http://schemas.openxmlformats.org/officeDocument/2006/relationships/slide" Target="slides/slide207.xml"/><Relationship Id="rId8" Type="http://schemas.openxmlformats.org/officeDocument/2006/relationships/slide" Target="slides/slide12.xml"/><Relationship Id="rId51" Type="http://schemas.openxmlformats.org/officeDocument/2006/relationships/slide" Target="slides/slide59.xml"/><Relationship Id="rId72" Type="http://schemas.openxmlformats.org/officeDocument/2006/relationships/slide" Target="slides/slide80.xml"/><Relationship Id="rId93" Type="http://schemas.openxmlformats.org/officeDocument/2006/relationships/slide" Target="slides/slide102.xml"/><Relationship Id="rId98" Type="http://schemas.openxmlformats.org/officeDocument/2006/relationships/slide" Target="slides/slide107.xml"/><Relationship Id="rId121" Type="http://schemas.openxmlformats.org/officeDocument/2006/relationships/slide" Target="slides/slide130.xml"/><Relationship Id="rId142" Type="http://schemas.openxmlformats.org/officeDocument/2006/relationships/slide" Target="slides/slide152.xml"/><Relationship Id="rId163" Type="http://schemas.openxmlformats.org/officeDocument/2006/relationships/slide" Target="slides/slide202.xml"/><Relationship Id="rId184" Type="http://schemas.openxmlformats.org/officeDocument/2006/relationships/slide" Target="slides/slide224.xml"/><Relationship Id="rId189" Type="http://schemas.openxmlformats.org/officeDocument/2006/relationships/slide" Target="slides/slide230.xml"/><Relationship Id="rId3" Type="http://schemas.openxmlformats.org/officeDocument/2006/relationships/slide" Target="slides/slide7.xml"/><Relationship Id="rId214" Type="http://schemas.openxmlformats.org/officeDocument/2006/relationships/slide" Target="slides/slide256.xml"/><Relationship Id="rId25" Type="http://schemas.openxmlformats.org/officeDocument/2006/relationships/slide" Target="slides/slide31.xml"/><Relationship Id="rId46" Type="http://schemas.openxmlformats.org/officeDocument/2006/relationships/slide" Target="slides/slide54.xml"/><Relationship Id="rId67" Type="http://schemas.openxmlformats.org/officeDocument/2006/relationships/slide" Target="slides/slide75.xml"/><Relationship Id="rId116" Type="http://schemas.openxmlformats.org/officeDocument/2006/relationships/slide" Target="slides/slide125.xml"/><Relationship Id="rId137" Type="http://schemas.openxmlformats.org/officeDocument/2006/relationships/slide" Target="slides/slide147.xml"/><Relationship Id="rId158" Type="http://schemas.openxmlformats.org/officeDocument/2006/relationships/slide" Target="slides/slide197.xml"/><Relationship Id="rId20" Type="http://schemas.openxmlformats.org/officeDocument/2006/relationships/slide" Target="slides/slide24.xml"/><Relationship Id="rId41" Type="http://schemas.openxmlformats.org/officeDocument/2006/relationships/slide" Target="slides/slide49.xml"/><Relationship Id="rId62" Type="http://schemas.openxmlformats.org/officeDocument/2006/relationships/slide" Target="slides/slide70.xml"/><Relationship Id="rId83" Type="http://schemas.openxmlformats.org/officeDocument/2006/relationships/slide" Target="slides/slide92.xml"/><Relationship Id="rId88" Type="http://schemas.openxmlformats.org/officeDocument/2006/relationships/slide" Target="slides/slide97.xml"/><Relationship Id="rId111" Type="http://schemas.openxmlformats.org/officeDocument/2006/relationships/slide" Target="slides/slide120.xml"/><Relationship Id="rId132" Type="http://schemas.openxmlformats.org/officeDocument/2006/relationships/slide" Target="slides/slide142.xml"/><Relationship Id="rId153" Type="http://schemas.openxmlformats.org/officeDocument/2006/relationships/slide" Target="slides/slide192.xml"/><Relationship Id="rId174" Type="http://schemas.openxmlformats.org/officeDocument/2006/relationships/slide" Target="slides/slide213.xml"/><Relationship Id="rId179" Type="http://schemas.openxmlformats.org/officeDocument/2006/relationships/slide" Target="slides/slide219.xml"/><Relationship Id="rId195" Type="http://schemas.openxmlformats.org/officeDocument/2006/relationships/slide" Target="slides/slide236.xml"/><Relationship Id="rId209" Type="http://schemas.openxmlformats.org/officeDocument/2006/relationships/slide" Target="slides/slide250.xml"/><Relationship Id="rId190" Type="http://schemas.openxmlformats.org/officeDocument/2006/relationships/slide" Target="slides/slide231.xml"/><Relationship Id="rId204" Type="http://schemas.openxmlformats.org/officeDocument/2006/relationships/slide" Target="slides/slide245.xml"/><Relationship Id="rId15" Type="http://schemas.openxmlformats.org/officeDocument/2006/relationships/slide" Target="slides/slide19.xml"/><Relationship Id="rId36" Type="http://schemas.openxmlformats.org/officeDocument/2006/relationships/slide" Target="slides/slide44.xml"/><Relationship Id="rId57" Type="http://schemas.openxmlformats.org/officeDocument/2006/relationships/slide" Target="slides/slide65.xml"/><Relationship Id="rId106" Type="http://schemas.openxmlformats.org/officeDocument/2006/relationships/slide" Target="slides/slide115.xml"/><Relationship Id="rId127" Type="http://schemas.openxmlformats.org/officeDocument/2006/relationships/slide" Target="slides/slide137.xml"/><Relationship Id="rId10" Type="http://schemas.openxmlformats.org/officeDocument/2006/relationships/slide" Target="slides/slide14.xml"/><Relationship Id="rId31" Type="http://schemas.openxmlformats.org/officeDocument/2006/relationships/slide" Target="slides/slide37.xml"/><Relationship Id="rId52" Type="http://schemas.openxmlformats.org/officeDocument/2006/relationships/slide" Target="slides/slide60.xml"/><Relationship Id="rId73" Type="http://schemas.openxmlformats.org/officeDocument/2006/relationships/slide" Target="slides/slide81.xml"/><Relationship Id="rId78" Type="http://schemas.openxmlformats.org/officeDocument/2006/relationships/slide" Target="slides/slide86.xml"/><Relationship Id="rId94" Type="http://schemas.openxmlformats.org/officeDocument/2006/relationships/slide" Target="slides/slide103.xml"/><Relationship Id="rId99" Type="http://schemas.openxmlformats.org/officeDocument/2006/relationships/slide" Target="slides/slide108.xml"/><Relationship Id="rId101" Type="http://schemas.openxmlformats.org/officeDocument/2006/relationships/slide" Target="slides/slide110.xml"/><Relationship Id="rId122" Type="http://schemas.openxmlformats.org/officeDocument/2006/relationships/slide" Target="slides/slide131.xml"/><Relationship Id="rId143" Type="http://schemas.openxmlformats.org/officeDocument/2006/relationships/slide" Target="slides/slide153.xml"/><Relationship Id="rId148" Type="http://schemas.openxmlformats.org/officeDocument/2006/relationships/slide" Target="slides/slide187.xml"/><Relationship Id="rId164" Type="http://schemas.openxmlformats.org/officeDocument/2006/relationships/slide" Target="slides/slide203.xml"/><Relationship Id="rId169" Type="http://schemas.openxmlformats.org/officeDocument/2006/relationships/slide" Target="slides/slide208.xml"/><Relationship Id="rId185" Type="http://schemas.openxmlformats.org/officeDocument/2006/relationships/slide" Target="slides/slide225.xml"/><Relationship Id="rId4" Type="http://schemas.openxmlformats.org/officeDocument/2006/relationships/slide" Target="slides/slide8.xml"/><Relationship Id="rId9" Type="http://schemas.openxmlformats.org/officeDocument/2006/relationships/slide" Target="slides/slide13.xml"/><Relationship Id="rId180" Type="http://schemas.openxmlformats.org/officeDocument/2006/relationships/slide" Target="slides/slide220.xml"/><Relationship Id="rId210" Type="http://schemas.openxmlformats.org/officeDocument/2006/relationships/slide" Target="slides/slide251.xml"/><Relationship Id="rId26" Type="http://schemas.openxmlformats.org/officeDocument/2006/relationships/slide" Target="slides/slide32.xml"/><Relationship Id="rId47" Type="http://schemas.openxmlformats.org/officeDocument/2006/relationships/slide" Target="slides/slide55.xml"/><Relationship Id="rId68" Type="http://schemas.openxmlformats.org/officeDocument/2006/relationships/slide" Target="slides/slide76.xml"/><Relationship Id="rId89" Type="http://schemas.openxmlformats.org/officeDocument/2006/relationships/slide" Target="slides/slide98.xml"/><Relationship Id="rId112" Type="http://schemas.openxmlformats.org/officeDocument/2006/relationships/slide" Target="slides/slide121.xml"/><Relationship Id="rId133" Type="http://schemas.openxmlformats.org/officeDocument/2006/relationships/slide" Target="slides/slide143.xml"/><Relationship Id="rId154" Type="http://schemas.openxmlformats.org/officeDocument/2006/relationships/slide" Target="slides/slide193.xml"/><Relationship Id="rId175" Type="http://schemas.openxmlformats.org/officeDocument/2006/relationships/slide" Target="slides/slide215.xml"/><Relationship Id="rId196" Type="http://schemas.openxmlformats.org/officeDocument/2006/relationships/slide" Target="slides/slide237.xml"/><Relationship Id="rId200" Type="http://schemas.openxmlformats.org/officeDocument/2006/relationships/slide" Target="slides/slide241.xml"/><Relationship Id="rId16" Type="http://schemas.openxmlformats.org/officeDocument/2006/relationships/slide" Target="slides/slide20.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74EE38-49E1-4507-9A12-B3A3352EAE6B}" type="doc">
      <dgm:prSet loTypeId="urn:microsoft.com/office/officeart/2005/8/layout/chevron2" loCatId="process" qsTypeId="urn:microsoft.com/office/officeart/2005/8/quickstyle/simple1" qsCatId="simple" csTypeId="urn:microsoft.com/office/officeart/2005/8/colors/colorful3" csCatId="colorful" phldr="1"/>
      <dgm:spPr/>
      <dgm:t>
        <a:bodyPr/>
        <a:lstStyle/>
        <a:p>
          <a:endParaRPr lang="en-US"/>
        </a:p>
      </dgm:t>
    </dgm:pt>
    <dgm:pt modelId="{1FBD968C-3318-4028-9CF9-6B7F5E9D0FE0}">
      <dgm:prSet phldrT="[Text]"/>
      <dgm:spPr/>
      <dgm:t>
        <a:bodyPr/>
        <a:lstStyle/>
        <a:p>
          <a:r>
            <a:rPr lang="en-US" dirty="0" smtClean="0"/>
            <a:t>Detection</a:t>
          </a:r>
          <a:endParaRPr lang="en-US" dirty="0"/>
        </a:p>
      </dgm:t>
    </dgm:pt>
    <dgm:pt modelId="{6A518069-3ABF-4B9C-8087-EE5855D19F87}" type="parTrans" cxnId="{AB521CD0-42E4-4EF6-924E-D2F2FEC4877D}">
      <dgm:prSet/>
      <dgm:spPr/>
      <dgm:t>
        <a:bodyPr/>
        <a:lstStyle/>
        <a:p>
          <a:endParaRPr lang="en-US"/>
        </a:p>
      </dgm:t>
    </dgm:pt>
    <dgm:pt modelId="{2DD259AC-75BA-480D-A4A1-2CF3C5302DFC}" type="sibTrans" cxnId="{AB521CD0-42E4-4EF6-924E-D2F2FEC4877D}">
      <dgm:prSet/>
      <dgm:spPr/>
      <dgm:t>
        <a:bodyPr/>
        <a:lstStyle/>
        <a:p>
          <a:endParaRPr lang="en-US"/>
        </a:p>
      </dgm:t>
    </dgm:pt>
    <dgm:pt modelId="{BB3532CC-4008-4A88-AC01-51C2CB0EDA34}">
      <dgm:prSet phldrT="[Text]"/>
      <dgm:spPr/>
      <dgm:t>
        <a:bodyPr/>
        <a:lstStyle/>
        <a:p>
          <a:r>
            <a:rPr lang="en-US" dirty="0" smtClean="0"/>
            <a:t>Initial identification of vulnerability.</a:t>
          </a:r>
          <a:endParaRPr lang="en-US" dirty="0"/>
        </a:p>
      </dgm:t>
    </dgm:pt>
    <dgm:pt modelId="{5F1D2A89-B634-42CE-9949-D57BEC4FAFBC}" type="parTrans" cxnId="{DBCF7008-A179-47FD-BE16-BCC4DC0317EC}">
      <dgm:prSet/>
      <dgm:spPr/>
      <dgm:t>
        <a:bodyPr/>
        <a:lstStyle/>
        <a:p>
          <a:endParaRPr lang="en-US"/>
        </a:p>
      </dgm:t>
    </dgm:pt>
    <dgm:pt modelId="{20EFCEA2-8156-42E2-ADF3-36C21A0E6841}" type="sibTrans" cxnId="{DBCF7008-A179-47FD-BE16-BCC4DC0317EC}">
      <dgm:prSet/>
      <dgm:spPr/>
      <dgm:t>
        <a:bodyPr/>
        <a:lstStyle/>
        <a:p>
          <a:endParaRPr lang="en-US"/>
        </a:p>
      </dgm:t>
    </dgm:pt>
    <dgm:pt modelId="{95F76998-7FA3-44F8-B397-BFD5F1805BF9}">
      <dgm:prSet phldrT="[Text]"/>
      <dgm:spPr/>
      <dgm:t>
        <a:bodyPr/>
        <a:lstStyle/>
        <a:p>
          <a:r>
            <a:rPr lang="en-US" dirty="0" smtClean="0"/>
            <a:t>Usually detected by the vulnerability scanner.</a:t>
          </a:r>
          <a:endParaRPr lang="en-US" dirty="0"/>
        </a:p>
      </dgm:t>
    </dgm:pt>
    <dgm:pt modelId="{B5F57EA0-9F84-4408-A744-D316F4474E31}" type="parTrans" cxnId="{A4892455-5BC1-43E3-BEDA-90BF0885B8F4}">
      <dgm:prSet/>
      <dgm:spPr/>
      <dgm:t>
        <a:bodyPr/>
        <a:lstStyle/>
        <a:p>
          <a:endParaRPr lang="en-US"/>
        </a:p>
      </dgm:t>
    </dgm:pt>
    <dgm:pt modelId="{6A986D91-B21B-44A5-900A-E40936B17889}" type="sibTrans" cxnId="{A4892455-5BC1-43E3-BEDA-90BF0885B8F4}">
      <dgm:prSet/>
      <dgm:spPr/>
      <dgm:t>
        <a:bodyPr/>
        <a:lstStyle/>
        <a:p>
          <a:endParaRPr lang="en-US"/>
        </a:p>
      </dgm:t>
    </dgm:pt>
    <dgm:pt modelId="{4D1F7861-7260-45F9-A251-FD7DCDCC6F97}">
      <dgm:prSet phldrT="[Text]"/>
      <dgm:spPr/>
      <dgm:t>
        <a:bodyPr/>
        <a:lstStyle/>
        <a:p>
          <a:r>
            <a:rPr lang="en-US" dirty="0" smtClean="0"/>
            <a:t>Validation</a:t>
          </a:r>
          <a:endParaRPr lang="en-US" dirty="0"/>
        </a:p>
      </dgm:t>
    </dgm:pt>
    <dgm:pt modelId="{BFC20B58-7C6C-4278-BD64-263F802F3A3A}" type="parTrans" cxnId="{0C07BCA9-E97F-49F4-9E9A-B0BD01906058}">
      <dgm:prSet/>
      <dgm:spPr/>
      <dgm:t>
        <a:bodyPr/>
        <a:lstStyle/>
        <a:p>
          <a:endParaRPr lang="en-US"/>
        </a:p>
      </dgm:t>
    </dgm:pt>
    <dgm:pt modelId="{EBF13FF4-8F16-44FC-BC7B-BC040BBD0517}" type="sibTrans" cxnId="{0C07BCA9-E97F-49F4-9E9A-B0BD01906058}">
      <dgm:prSet/>
      <dgm:spPr/>
      <dgm:t>
        <a:bodyPr/>
        <a:lstStyle/>
        <a:p>
          <a:endParaRPr lang="en-US"/>
        </a:p>
      </dgm:t>
    </dgm:pt>
    <dgm:pt modelId="{959A1F61-B922-49CE-8F89-C937321E02CB}">
      <dgm:prSet phldrT="[Text]"/>
      <dgm:spPr/>
      <dgm:t>
        <a:bodyPr/>
        <a:lstStyle/>
        <a:p>
          <a:r>
            <a:rPr lang="en-US" dirty="0" smtClean="0"/>
            <a:t>Application owner or administrator validates that the vulnerability exists.</a:t>
          </a:r>
          <a:endParaRPr lang="en-US" dirty="0"/>
        </a:p>
      </dgm:t>
    </dgm:pt>
    <dgm:pt modelId="{B5BC4E3C-CF59-4EC1-B8CA-B945B0E674B4}" type="parTrans" cxnId="{1FDA8428-2AF7-4695-A7C8-08EF27459C56}">
      <dgm:prSet/>
      <dgm:spPr/>
      <dgm:t>
        <a:bodyPr/>
        <a:lstStyle/>
        <a:p>
          <a:endParaRPr lang="en-US"/>
        </a:p>
      </dgm:t>
    </dgm:pt>
    <dgm:pt modelId="{8EB5BF07-49A0-44A7-BFC9-9F4DCF11D18E}" type="sibTrans" cxnId="{1FDA8428-2AF7-4695-A7C8-08EF27459C56}">
      <dgm:prSet/>
      <dgm:spPr/>
      <dgm:t>
        <a:bodyPr/>
        <a:lstStyle/>
        <a:p>
          <a:endParaRPr lang="en-US"/>
        </a:p>
      </dgm:t>
    </dgm:pt>
    <dgm:pt modelId="{E507406A-9FE8-4392-B805-13BE10B60392}">
      <dgm:prSet phldrT="[Text]"/>
      <dgm:spPr/>
      <dgm:t>
        <a:bodyPr/>
        <a:lstStyle/>
        <a:p>
          <a:r>
            <a:rPr lang="en-US" dirty="0" smtClean="0"/>
            <a:t>Remediation</a:t>
          </a:r>
          <a:endParaRPr lang="en-US" dirty="0"/>
        </a:p>
      </dgm:t>
    </dgm:pt>
    <dgm:pt modelId="{ED91F9CB-48F2-42C4-9714-FA977407B2DD}" type="parTrans" cxnId="{0A3B16E2-550E-42E0-A436-4F6700AC1912}">
      <dgm:prSet/>
      <dgm:spPr/>
      <dgm:t>
        <a:bodyPr/>
        <a:lstStyle/>
        <a:p>
          <a:endParaRPr lang="en-US"/>
        </a:p>
      </dgm:t>
    </dgm:pt>
    <dgm:pt modelId="{9C822537-1445-4D6D-BB93-2F1D9A355F62}" type="sibTrans" cxnId="{0A3B16E2-550E-42E0-A436-4F6700AC1912}">
      <dgm:prSet/>
      <dgm:spPr/>
      <dgm:t>
        <a:bodyPr/>
        <a:lstStyle/>
        <a:p>
          <a:endParaRPr lang="en-US"/>
        </a:p>
      </dgm:t>
    </dgm:pt>
    <dgm:pt modelId="{E05B73BA-3260-4D36-9309-37CE912C6C68}">
      <dgm:prSet phldrT="[Text]"/>
      <dgm:spPr/>
      <dgm:t>
        <a:bodyPr/>
        <a:lstStyle/>
        <a:p>
          <a:r>
            <a:rPr lang="en-US" dirty="0" smtClean="0"/>
            <a:t>Vulnerabilities should be remediated.</a:t>
          </a:r>
          <a:endParaRPr lang="en-US" dirty="0"/>
        </a:p>
      </dgm:t>
    </dgm:pt>
    <dgm:pt modelId="{6C96C6DF-C5A0-4491-BA23-8C2244205426}" type="parTrans" cxnId="{2C3204FC-A1E5-4744-95D7-7FF319824B09}">
      <dgm:prSet/>
      <dgm:spPr/>
      <dgm:t>
        <a:bodyPr/>
        <a:lstStyle/>
        <a:p>
          <a:endParaRPr lang="en-US"/>
        </a:p>
      </dgm:t>
    </dgm:pt>
    <dgm:pt modelId="{0783D322-F542-45F7-AD63-745EA5ECA03E}" type="sibTrans" cxnId="{2C3204FC-A1E5-4744-95D7-7FF319824B09}">
      <dgm:prSet/>
      <dgm:spPr/>
      <dgm:t>
        <a:bodyPr/>
        <a:lstStyle/>
        <a:p>
          <a:endParaRPr lang="en-US"/>
        </a:p>
      </dgm:t>
    </dgm:pt>
    <dgm:pt modelId="{0BF51FD9-5014-45C2-9D78-043DA093BC71}">
      <dgm:prSet phldrT="[Text]"/>
      <dgm:spPr/>
      <dgm:t>
        <a:bodyPr/>
        <a:lstStyle/>
        <a:p>
          <a:r>
            <a:rPr lang="en-US" dirty="0" smtClean="0"/>
            <a:t>Patching, configuration change, deploying a WAF or a workaround.</a:t>
          </a:r>
          <a:endParaRPr lang="en-US" dirty="0"/>
        </a:p>
      </dgm:t>
    </dgm:pt>
    <dgm:pt modelId="{831433BA-392B-403B-A62E-994513EB4FBE}" type="parTrans" cxnId="{94646782-D9C9-4702-84EB-0ECD528A4728}">
      <dgm:prSet/>
      <dgm:spPr/>
      <dgm:t>
        <a:bodyPr/>
        <a:lstStyle/>
        <a:p>
          <a:endParaRPr lang="en-US"/>
        </a:p>
      </dgm:t>
    </dgm:pt>
    <dgm:pt modelId="{2284060A-6ABA-4ED1-B706-5D129CEB6391}" type="sibTrans" cxnId="{94646782-D9C9-4702-84EB-0ECD528A4728}">
      <dgm:prSet/>
      <dgm:spPr/>
      <dgm:t>
        <a:bodyPr/>
        <a:lstStyle/>
        <a:p>
          <a:endParaRPr lang="en-US"/>
        </a:p>
      </dgm:t>
    </dgm:pt>
    <dgm:pt modelId="{6C85AB7C-CB2B-43DD-9B8E-C97E19FFCC40}" type="pres">
      <dgm:prSet presAssocID="{2B74EE38-49E1-4507-9A12-B3A3352EAE6B}" presName="linearFlow" presStyleCnt="0">
        <dgm:presLayoutVars>
          <dgm:dir/>
          <dgm:animLvl val="lvl"/>
          <dgm:resizeHandles val="exact"/>
        </dgm:presLayoutVars>
      </dgm:prSet>
      <dgm:spPr/>
      <dgm:t>
        <a:bodyPr/>
        <a:lstStyle/>
        <a:p>
          <a:endParaRPr lang="en-US"/>
        </a:p>
      </dgm:t>
    </dgm:pt>
    <dgm:pt modelId="{1C0FEF95-8DD4-44E2-A24F-CEC4533B8D2D}" type="pres">
      <dgm:prSet presAssocID="{1FBD968C-3318-4028-9CF9-6B7F5E9D0FE0}" presName="composite" presStyleCnt="0"/>
      <dgm:spPr/>
    </dgm:pt>
    <dgm:pt modelId="{FC9A12D7-1BFD-4000-AE63-B52F8C11D9B8}" type="pres">
      <dgm:prSet presAssocID="{1FBD968C-3318-4028-9CF9-6B7F5E9D0FE0}" presName="parentText" presStyleLbl="alignNode1" presStyleIdx="0" presStyleCnt="3">
        <dgm:presLayoutVars>
          <dgm:chMax val="1"/>
          <dgm:bulletEnabled val="1"/>
        </dgm:presLayoutVars>
      </dgm:prSet>
      <dgm:spPr/>
      <dgm:t>
        <a:bodyPr/>
        <a:lstStyle/>
        <a:p>
          <a:endParaRPr lang="en-US"/>
        </a:p>
      </dgm:t>
    </dgm:pt>
    <dgm:pt modelId="{3851335E-D04F-46BB-8599-B3349CBE38BD}" type="pres">
      <dgm:prSet presAssocID="{1FBD968C-3318-4028-9CF9-6B7F5E9D0FE0}" presName="descendantText" presStyleLbl="alignAcc1" presStyleIdx="0" presStyleCnt="3" custLinFactNeighborX="9731" custLinFactNeighborY="-23388">
        <dgm:presLayoutVars>
          <dgm:bulletEnabled val="1"/>
        </dgm:presLayoutVars>
      </dgm:prSet>
      <dgm:spPr/>
      <dgm:t>
        <a:bodyPr/>
        <a:lstStyle/>
        <a:p>
          <a:endParaRPr lang="en-US"/>
        </a:p>
      </dgm:t>
    </dgm:pt>
    <dgm:pt modelId="{A504C756-78C7-4C16-8E1E-36C1CC435BC8}" type="pres">
      <dgm:prSet presAssocID="{2DD259AC-75BA-480D-A4A1-2CF3C5302DFC}" presName="sp" presStyleCnt="0"/>
      <dgm:spPr/>
    </dgm:pt>
    <dgm:pt modelId="{A01EF8A4-CAB0-4719-B6F3-A9A31D9843DB}" type="pres">
      <dgm:prSet presAssocID="{4D1F7861-7260-45F9-A251-FD7DCDCC6F97}" presName="composite" presStyleCnt="0"/>
      <dgm:spPr/>
    </dgm:pt>
    <dgm:pt modelId="{0BC85107-BFD5-425E-97D7-DEF6D415B3C3}" type="pres">
      <dgm:prSet presAssocID="{4D1F7861-7260-45F9-A251-FD7DCDCC6F97}" presName="parentText" presStyleLbl="alignNode1" presStyleIdx="1" presStyleCnt="3">
        <dgm:presLayoutVars>
          <dgm:chMax val="1"/>
          <dgm:bulletEnabled val="1"/>
        </dgm:presLayoutVars>
      </dgm:prSet>
      <dgm:spPr/>
      <dgm:t>
        <a:bodyPr/>
        <a:lstStyle/>
        <a:p>
          <a:endParaRPr lang="en-US"/>
        </a:p>
      </dgm:t>
    </dgm:pt>
    <dgm:pt modelId="{F09B6708-2FA1-4AF7-9CCA-57E5DE23313B}" type="pres">
      <dgm:prSet presAssocID="{4D1F7861-7260-45F9-A251-FD7DCDCC6F97}" presName="descendantText" presStyleLbl="alignAcc1" presStyleIdx="1" presStyleCnt="3">
        <dgm:presLayoutVars>
          <dgm:bulletEnabled val="1"/>
        </dgm:presLayoutVars>
      </dgm:prSet>
      <dgm:spPr/>
      <dgm:t>
        <a:bodyPr/>
        <a:lstStyle/>
        <a:p>
          <a:endParaRPr lang="en-US"/>
        </a:p>
      </dgm:t>
    </dgm:pt>
    <dgm:pt modelId="{F32CE978-FA57-4FAA-BCCA-8AF67377F09C}" type="pres">
      <dgm:prSet presAssocID="{EBF13FF4-8F16-44FC-BC7B-BC040BBD0517}" presName="sp" presStyleCnt="0"/>
      <dgm:spPr/>
    </dgm:pt>
    <dgm:pt modelId="{11F7469C-592A-4AD3-931B-E0A5285D414E}" type="pres">
      <dgm:prSet presAssocID="{E507406A-9FE8-4392-B805-13BE10B60392}" presName="composite" presStyleCnt="0"/>
      <dgm:spPr/>
    </dgm:pt>
    <dgm:pt modelId="{6DB4C45C-9283-425C-8FA7-52970627AE4F}" type="pres">
      <dgm:prSet presAssocID="{E507406A-9FE8-4392-B805-13BE10B60392}" presName="parentText" presStyleLbl="alignNode1" presStyleIdx="2" presStyleCnt="3">
        <dgm:presLayoutVars>
          <dgm:chMax val="1"/>
          <dgm:bulletEnabled val="1"/>
        </dgm:presLayoutVars>
      </dgm:prSet>
      <dgm:spPr/>
      <dgm:t>
        <a:bodyPr/>
        <a:lstStyle/>
        <a:p>
          <a:endParaRPr lang="en-US"/>
        </a:p>
      </dgm:t>
    </dgm:pt>
    <dgm:pt modelId="{9CD1AEB9-D746-4C5C-9BBC-93E6780301D7}" type="pres">
      <dgm:prSet presAssocID="{E507406A-9FE8-4392-B805-13BE10B60392}" presName="descendantText" presStyleLbl="alignAcc1" presStyleIdx="2" presStyleCnt="3">
        <dgm:presLayoutVars>
          <dgm:bulletEnabled val="1"/>
        </dgm:presLayoutVars>
      </dgm:prSet>
      <dgm:spPr/>
      <dgm:t>
        <a:bodyPr/>
        <a:lstStyle/>
        <a:p>
          <a:endParaRPr lang="en-US"/>
        </a:p>
      </dgm:t>
    </dgm:pt>
  </dgm:ptLst>
  <dgm:cxnLst>
    <dgm:cxn modelId="{94646782-D9C9-4702-84EB-0ECD528A4728}" srcId="{E507406A-9FE8-4392-B805-13BE10B60392}" destId="{0BF51FD9-5014-45C2-9D78-043DA093BC71}" srcOrd="1" destOrd="0" parTransId="{831433BA-392B-403B-A62E-994513EB4FBE}" sibTransId="{2284060A-6ABA-4ED1-B706-5D129CEB6391}"/>
    <dgm:cxn modelId="{A4892455-5BC1-43E3-BEDA-90BF0885B8F4}" srcId="{1FBD968C-3318-4028-9CF9-6B7F5E9D0FE0}" destId="{95F76998-7FA3-44F8-B397-BFD5F1805BF9}" srcOrd="1" destOrd="0" parTransId="{B5F57EA0-9F84-4408-A744-D316F4474E31}" sibTransId="{6A986D91-B21B-44A5-900A-E40936B17889}"/>
    <dgm:cxn modelId="{1FDA8428-2AF7-4695-A7C8-08EF27459C56}" srcId="{4D1F7861-7260-45F9-A251-FD7DCDCC6F97}" destId="{959A1F61-B922-49CE-8F89-C937321E02CB}" srcOrd="0" destOrd="0" parTransId="{B5BC4E3C-CF59-4EC1-B8CA-B945B0E674B4}" sibTransId="{8EB5BF07-49A0-44A7-BFC9-9F4DCF11D18E}"/>
    <dgm:cxn modelId="{DCE7F916-BD52-4EC5-AE28-719E3F41F9F5}" type="presOf" srcId="{4D1F7861-7260-45F9-A251-FD7DCDCC6F97}" destId="{0BC85107-BFD5-425E-97D7-DEF6D415B3C3}" srcOrd="0" destOrd="0" presId="urn:microsoft.com/office/officeart/2005/8/layout/chevron2"/>
    <dgm:cxn modelId="{0A3B16E2-550E-42E0-A436-4F6700AC1912}" srcId="{2B74EE38-49E1-4507-9A12-B3A3352EAE6B}" destId="{E507406A-9FE8-4392-B805-13BE10B60392}" srcOrd="2" destOrd="0" parTransId="{ED91F9CB-48F2-42C4-9714-FA977407B2DD}" sibTransId="{9C822537-1445-4D6D-BB93-2F1D9A355F62}"/>
    <dgm:cxn modelId="{DBCF7008-A179-47FD-BE16-BCC4DC0317EC}" srcId="{1FBD968C-3318-4028-9CF9-6B7F5E9D0FE0}" destId="{BB3532CC-4008-4A88-AC01-51C2CB0EDA34}" srcOrd="0" destOrd="0" parTransId="{5F1D2A89-B634-42CE-9949-D57BEC4FAFBC}" sibTransId="{20EFCEA2-8156-42E2-ADF3-36C21A0E6841}"/>
    <dgm:cxn modelId="{542EBD4A-12F4-4951-94F9-9608027BE74C}" type="presOf" srcId="{E05B73BA-3260-4D36-9309-37CE912C6C68}" destId="{9CD1AEB9-D746-4C5C-9BBC-93E6780301D7}" srcOrd="0" destOrd="0" presId="urn:microsoft.com/office/officeart/2005/8/layout/chevron2"/>
    <dgm:cxn modelId="{2C3204FC-A1E5-4744-95D7-7FF319824B09}" srcId="{E507406A-9FE8-4392-B805-13BE10B60392}" destId="{E05B73BA-3260-4D36-9309-37CE912C6C68}" srcOrd="0" destOrd="0" parTransId="{6C96C6DF-C5A0-4491-BA23-8C2244205426}" sibTransId="{0783D322-F542-45F7-AD63-745EA5ECA03E}"/>
    <dgm:cxn modelId="{816B1136-F481-4FF5-9F51-F9FEB5CA4FF5}" type="presOf" srcId="{2B74EE38-49E1-4507-9A12-B3A3352EAE6B}" destId="{6C85AB7C-CB2B-43DD-9B8E-C97E19FFCC40}" srcOrd="0" destOrd="0" presId="urn:microsoft.com/office/officeart/2005/8/layout/chevron2"/>
    <dgm:cxn modelId="{AB521CD0-42E4-4EF6-924E-D2F2FEC4877D}" srcId="{2B74EE38-49E1-4507-9A12-B3A3352EAE6B}" destId="{1FBD968C-3318-4028-9CF9-6B7F5E9D0FE0}" srcOrd="0" destOrd="0" parTransId="{6A518069-3ABF-4B9C-8087-EE5855D19F87}" sibTransId="{2DD259AC-75BA-480D-A4A1-2CF3C5302DFC}"/>
    <dgm:cxn modelId="{2F84B8BB-845F-43CB-9107-EA480E36395D}" type="presOf" srcId="{0BF51FD9-5014-45C2-9D78-043DA093BC71}" destId="{9CD1AEB9-D746-4C5C-9BBC-93E6780301D7}" srcOrd="0" destOrd="1" presId="urn:microsoft.com/office/officeart/2005/8/layout/chevron2"/>
    <dgm:cxn modelId="{430F1496-110B-47C6-98D1-D3FB34CB9FD3}" type="presOf" srcId="{E507406A-9FE8-4392-B805-13BE10B60392}" destId="{6DB4C45C-9283-425C-8FA7-52970627AE4F}" srcOrd="0" destOrd="0" presId="urn:microsoft.com/office/officeart/2005/8/layout/chevron2"/>
    <dgm:cxn modelId="{E55B3E3A-5CBE-4C9C-8FD8-C183E719D863}" type="presOf" srcId="{BB3532CC-4008-4A88-AC01-51C2CB0EDA34}" destId="{3851335E-D04F-46BB-8599-B3349CBE38BD}" srcOrd="0" destOrd="0" presId="urn:microsoft.com/office/officeart/2005/8/layout/chevron2"/>
    <dgm:cxn modelId="{AC5F43FF-4EB6-44EB-B079-33F4065EDBCC}" type="presOf" srcId="{959A1F61-B922-49CE-8F89-C937321E02CB}" destId="{F09B6708-2FA1-4AF7-9CCA-57E5DE23313B}" srcOrd="0" destOrd="0" presId="urn:microsoft.com/office/officeart/2005/8/layout/chevron2"/>
    <dgm:cxn modelId="{B8A56095-180B-4332-B49D-2D257E5CA784}" type="presOf" srcId="{95F76998-7FA3-44F8-B397-BFD5F1805BF9}" destId="{3851335E-D04F-46BB-8599-B3349CBE38BD}" srcOrd="0" destOrd="1" presId="urn:microsoft.com/office/officeart/2005/8/layout/chevron2"/>
    <dgm:cxn modelId="{5B3686FD-317B-4D4B-A196-F87457F3A5FD}" type="presOf" srcId="{1FBD968C-3318-4028-9CF9-6B7F5E9D0FE0}" destId="{FC9A12D7-1BFD-4000-AE63-B52F8C11D9B8}" srcOrd="0" destOrd="0" presId="urn:microsoft.com/office/officeart/2005/8/layout/chevron2"/>
    <dgm:cxn modelId="{0C07BCA9-E97F-49F4-9E9A-B0BD01906058}" srcId="{2B74EE38-49E1-4507-9A12-B3A3352EAE6B}" destId="{4D1F7861-7260-45F9-A251-FD7DCDCC6F97}" srcOrd="1" destOrd="0" parTransId="{BFC20B58-7C6C-4278-BD64-263F802F3A3A}" sibTransId="{EBF13FF4-8F16-44FC-BC7B-BC040BBD0517}"/>
    <dgm:cxn modelId="{AAA9D188-68E2-4F82-8AF0-FE4E21BFCA0E}" type="presParOf" srcId="{6C85AB7C-CB2B-43DD-9B8E-C97E19FFCC40}" destId="{1C0FEF95-8DD4-44E2-A24F-CEC4533B8D2D}" srcOrd="0" destOrd="0" presId="urn:microsoft.com/office/officeart/2005/8/layout/chevron2"/>
    <dgm:cxn modelId="{5BDAA2A9-0061-4139-9B48-FCABB8FF0A65}" type="presParOf" srcId="{1C0FEF95-8DD4-44E2-A24F-CEC4533B8D2D}" destId="{FC9A12D7-1BFD-4000-AE63-B52F8C11D9B8}" srcOrd="0" destOrd="0" presId="urn:microsoft.com/office/officeart/2005/8/layout/chevron2"/>
    <dgm:cxn modelId="{7D4C90EF-17D7-4EBF-AC1A-7DB9F2F3D86A}" type="presParOf" srcId="{1C0FEF95-8DD4-44E2-A24F-CEC4533B8D2D}" destId="{3851335E-D04F-46BB-8599-B3349CBE38BD}" srcOrd="1" destOrd="0" presId="urn:microsoft.com/office/officeart/2005/8/layout/chevron2"/>
    <dgm:cxn modelId="{54BB78F5-E8D9-4A80-B4DF-3B72BE96FC0E}" type="presParOf" srcId="{6C85AB7C-CB2B-43DD-9B8E-C97E19FFCC40}" destId="{A504C756-78C7-4C16-8E1E-36C1CC435BC8}" srcOrd="1" destOrd="0" presId="urn:microsoft.com/office/officeart/2005/8/layout/chevron2"/>
    <dgm:cxn modelId="{6A730B99-06CA-4D19-ACC7-38D6B589F0F6}" type="presParOf" srcId="{6C85AB7C-CB2B-43DD-9B8E-C97E19FFCC40}" destId="{A01EF8A4-CAB0-4719-B6F3-A9A31D9843DB}" srcOrd="2" destOrd="0" presId="urn:microsoft.com/office/officeart/2005/8/layout/chevron2"/>
    <dgm:cxn modelId="{14A39DDA-2782-4B75-AD11-FD2C585BBD5D}" type="presParOf" srcId="{A01EF8A4-CAB0-4719-B6F3-A9A31D9843DB}" destId="{0BC85107-BFD5-425E-97D7-DEF6D415B3C3}" srcOrd="0" destOrd="0" presId="urn:microsoft.com/office/officeart/2005/8/layout/chevron2"/>
    <dgm:cxn modelId="{0355F85F-0BD2-48C7-BE27-57524433FEFF}" type="presParOf" srcId="{A01EF8A4-CAB0-4719-B6F3-A9A31D9843DB}" destId="{F09B6708-2FA1-4AF7-9CCA-57E5DE23313B}" srcOrd="1" destOrd="0" presId="urn:microsoft.com/office/officeart/2005/8/layout/chevron2"/>
    <dgm:cxn modelId="{E3301A38-FF24-44AE-9F5F-545D18B6D2B6}" type="presParOf" srcId="{6C85AB7C-CB2B-43DD-9B8E-C97E19FFCC40}" destId="{F32CE978-FA57-4FAA-BCCA-8AF67377F09C}" srcOrd="3" destOrd="0" presId="urn:microsoft.com/office/officeart/2005/8/layout/chevron2"/>
    <dgm:cxn modelId="{570FCF3B-D217-43E5-B199-76B745C44109}" type="presParOf" srcId="{6C85AB7C-CB2B-43DD-9B8E-C97E19FFCC40}" destId="{11F7469C-592A-4AD3-931B-E0A5285D414E}" srcOrd="4" destOrd="0" presId="urn:microsoft.com/office/officeart/2005/8/layout/chevron2"/>
    <dgm:cxn modelId="{DE43EF8F-7D3B-4ACF-9E79-B138A2395C0B}" type="presParOf" srcId="{11F7469C-592A-4AD3-931B-E0A5285D414E}" destId="{6DB4C45C-9283-425C-8FA7-52970627AE4F}" srcOrd="0" destOrd="0" presId="urn:microsoft.com/office/officeart/2005/8/layout/chevron2"/>
    <dgm:cxn modelId="{E337EFC6-2EE9-4E01-9750-587F41A0887B}" type="presParOf" srcId="{11F7469C-592A-4AD3-931B-E0A5285D414E}" destId="{9CD1AEB9-D746-4C5C-9BBC-93E6780301D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2F5680-83CA-4AC9-B9E6-C195C1AA7A8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3C9121D5-D0AE-4B6A-9293-31BD50F05AA0}">
      <dgm:prSet phldrT="[Text]"/>
      <dgm:spPr/>
      <dgm:t>
        <a:bodyPr/>
        <a:lstStyle/>
        <a:p>
          <a:r>
            <a:rPr lang="en-US" dirty="0" smtClean="0"/>
            <a:t>Conceptual Development</a:t>
          </a:r>
          <a:endParaRPr lang="en-US" dirty="0"/>
        </a:p>
      </dgm:t>
    </dgm:pt>
    <dgm:pt modelId="{58A5242A-5064-4848-B644-1469545F3610}" type="parTrans" cxnId="{FCB5746B-7E44-4422-9088-C794A5DAD6DF}">
      <dgm:prSet/>
      <dgm:spPr/>
      <dgm:t>
        <a:bodyPr/>
        <a:lstStyle/>
        <a:p>
          <a:endParaRPr lang="en-US"/>
        </a:p>
      </dgm:t>
    </dgm:pt>
    <dgm:pt modelId="{1FC23E3A-C09C-48C1-AD97-92174262CFB4}" type="sibTrans" cxnId="{FCB5746B-7E44-4422-9088-C794A5DAD6DF}">
      <dgm:prSet/>
      <dgm:spPr/>
      <dgm:t>
        <a:bodyPr/>
        <a:lstStyle/>
        <a:p>
          <a:endParaRPr lang="en-US"/>
        </a:p>
      </dgm:t>
    </dgm:pt>
    <dgm:pt modelId="{941753C4-184F-4417-ADD5-47FE44DE85D9}">
      <dgm:prSet phldrT="[Text]"/>
      <dgm:spPr/>
      <dgm:t>
        <a:bodyPr/>
        <a:lstStyle/>
        <a:p>
          <a:r>
            <a:rPr lang="en-US" dirty="0" smtClean="0"/>
            <a:t>Requirement Analysis</a:t>
          </a:r>
          <a:endParaRPr lang="en-US" dirty="0"/>
        </a:p>
      </dgm:t>
    </dgm:pt>
    <dgm:pt modelId="{E8750929-0CD1-4412-89C4-07AB1A7BDF27}" type="parTrans" cxnId="{AA834A29-6EDA-4AC9-A83D-98EAAA46D6FD}">
      <dgm:prSet/>
      <dgm:spPr/>
      <dgm:t>
        <a:bodyPr/>
        <a:lstStyle/>
        <a:p>
          <a:endParaRPr lang="en-US"/>
        </a:p>
      </dgm:t>
    </dgm:pt>
    <dgm:pt modelId="{05D820C2-2E77-47B9-B547-7673CE6F3F4C}" type="sibTrans" cxnId="{AA834A29-6EDA-4AC9-A83D-98EAAA46D6FD}">
      <dgm:prSet/>
      <dgm:spPr/>
      <dgm:t>
        <a:bodyPr/>
        <a:lstStyle/>
        <a:p>
          <a:endParaRPr lang="en-US"/>
        </a:p>
      </dgm:t>
    </dgm:pt>
    <dgm:pt modelId="{7783DD51-2342-429D-8E10-60C8841A99EA}">
      <dgm:prSet phldrT="[Text]"/>
      <dgm:spPr/>
      <dgm:t>
        <a:bodyPr/>
        <a:lstStyle/>
        <a:p>
          <a:r>
            <a:rPr lang="en-US" dirty="0" smtClean="0"/>
            <a:t>Architectural Design</a:t>
          </a:r>
          <a:endParaRPr lang="en-US" dirty="0"/>
        </a:p>
      </dgm:t>
    </dgm:pt>
    <dgm:pt modelId="{137FC073-1FFA-448E-9E25-6096A87839EF}" type="parTrans" cxnId="{B555A590-FC50-42B6-9396-DFA2F192B394}">
      <dgm:prSet/>
      <dgm:spPr/>
      <dgm:t>
        <a:bodyPr/>
        <a:lstStyle/>
        <a:p>
          <a:endParaRPr lang="en-US"/>
        </a:p>
      </dgm:t>
    </dgm:pt>
    <dgm:pt modelId="{034A2719-6238-4D2B-8BAC-AEE6A694AA18}" type="sibTrans" cxnId="{B555A590-FC50-42B6-9396-DFA2F192B394}">
      <dgm:prSet/>
      <dgm:spPr/>
      <dgm:t>
        <a:bodyPr/>
        <a:lstStyle/>
        <a:p>
          <a:endParaRPr lang="en-US"/>
        </a:p>
      </dgm:t>
    </dgm:pt>
    <dgm:pt modelId="{145DAB16-8AD9-440A-BC26-E13611DAD32F}">
      <dgm:prSet phldrT="[Text]"/>
      <dgm:spPr/>
      <dgm:t>
        <a:bodyPr/>
        <a:lstStyle/>
        <a:p>
          <a:r>
            <a:rPr lang="en-US" dirty="0" smtClean="0"/>
            <a:t>Detailed Design</a:t>
          </a:r>
          <a:endParaRPr lang="en-US" dirty="0"/>
        </a:p>
      </dgm:t>
    </dgm:pt>
    <dgm:pt modelId="{54C122DC-9FD4-4637-8261-CF769C35AC67}" type="parTrans" cxnId="{767916FB-79A8-40B4-86E9-D5EE6F5027E4}">
      <dgm:prSet/>
      <dgm:spPr/>
      <dgm:t>
        <a:bodyPr/>
        <a:lstStyle/>
        <a:p>
          <a:endParaRPr lang="en-US"/>
        </a:p>
      </dgm:t>
    </dgm:pt>
    <dgm:pt modelId="{117317AA-5BDE-4817-A023-131DD8DB8267}" type="sibTrans" cxnId="{767916FB-79A8-40B4-86E9-D5EE6F5027E4}">
      <dgm:prSet/>
      <dgm:spPr/>
      <dgm:t>
        <a:bodyPr/>
        <a:lstStyle/>
        <a:p>
          <a:endParaRPr lang="en-US"/>
        </a:p>
      </dgm:t>
    </dgm:pt>
    <dgm:pt modelId="{CFABA5BD-4398-4388-9290-55CE00751B57}">
      <dgm:prSet phldrT="[Text]"/>
      <dgm:spPr/>
      <dgm:t>
        <a:bodyPr/>
        <a:lstStyle/>
        <a:p>
          <a:r>
            <a:rPr lang="en-US" dirty="0" smtClean="0"/>
            <a:t>Code &amp; Debug Review</a:t>
          </a:r>
          <a:endParaRPr lang="en-US" dirty="0"/>
        </a:p>
      </dgm:t>
    </dgm:pt>
    <dgm:pt modelId="{0D45D5E5-6638-4FB8-9772-0023759B9758}" type="parTrans" cxnId="{F970D57E-9D92-47F8-BD36-F224686426CB}">
      <dgm:prSet/>
      <dgm:spPr/>
      <dgm:t>
        <a:bodyPr/>
        <a:lstStyle/>
        <a:p>
          <a:endParaRPr lang="en-US"/>
        </a:p>
      </dgm:t>
    </dgm:pt>
    <dgm:pt modelId="{FF759E42-E8E6-40EC-B45F-33EF9192E5F1}" type="sibTrans" cxnId="{F970D57E-9D92-47F8-BD36-F224686426CB}">
      <dgm:prSet/>
      <dgm:spPr/>
      <dgm:t>
        <a:bodyPr/>
        <a:lstStyle/>
        <a:p>
          <a:endParaRPr lang="en-US"/>
        </a:p>
      </dgm:t>
    </dgm:pt>
    <dgm:pt modelId="{58E7A74C-3988-46B3-8C89-6A660BA9EBA9}">
      <dgm:prSet phldrT="[Text]"/>
      <dgm:spPr/>
      <dgm:t>
        <a:bodyPr/>
        <a:lstStyle/>
        <a:p>
          <a:r>
            <a:rPr lang="en-US" dirty="0" smtClean="0"/>
            <a:t>Acceptance Testing</a:t>
          </a:r>
          <a:endParaRPr lang="en-US" dirty="0"/>
        </a:p>
      </dgm:t>
    </dgm:pt>
    <dgm:pt modelId="{9FA96ADC-C66F-4104-95DB-EACA9733C12E}" type="parTrans" cxnId="{2E1F0819-1B4D-4E27-A069-7DDA39447FB7}">
      <dgm:prSet/>
      <dgm:spPr/>
      <dgm:t>
        <a:bodyPr/>
        <a:lstStyle/>
        <a:p>
          <a:endParaRPr lang="en-US"/>
        </a:p>
      </dgm:t>
    </dgm:pt>
    <dgm:pt modelId="{586C768E-2B3F-40B7-862D-304B13B13623}" type="sibTrans" cxnId="{2E1F0819-1B4D-4E27-A069-7DDA39447FB7}">
      <dgm:prSet/>
      <dgm:spPr/>
      <dgm:t>
        <a:bodyPr/>
        <a:lstStyle/>
        <a:p>
          <a:endParaRPr lang="en-US"/>
        </a:p>
      </dgm:t>
    </dgm:pt>
    <dgm:pt modelId="{E02D07F3-B480-4549-B49D-BA4B6802BE6D}">
      <dgm:prSet phldrT="[Text]"/>
      <dgm:spPr/>
      <dgm:t>
        <a:bodyPr/>
        <a:lstStyle/>
        <a:p>
          <a:r>
            <a:rPr lang="en-US" dirty="0" smtClean="0"/>
            <a:t>Release &amp; Maintenance</a:t>
          </a:r>
          <a:endParaRPr lang="en-US" dirty="0"/>
        </a:p>
      </dgm:t>
    </dgm:pt>
    <dgm:pt modelId="{6159FD9E-8006-4B07-B5DC-18E060E1B538}" type="parTrans" cxnId="{4FE88B8F-953A-4B2E-8F27-3BD32780B747}">
      <dgm:prSet/>
      <dgm:spPr/>
      <dgm:t>
        <a:bodyPr/>
        <a:lstStyle/>
        <a:p>
          <a:endParaRPr lang="en-US"/>
        </a:p>
      </dgm:t>
    </dgm:pt>
    <dgm:pt modelId="{E524422D-F7BD-4326-8F1E-667DC61F9D12}" type="sibTrans" cxnId="{4FE88B8F-953A-4B2E-8F27-3BD32780B747}">
      <dgm:prSet/>
      <dgm:spPr/>
      <dgm:t>
        <a:bodyPr/>
        <a:lstStyle/>
        <a:p>
          <a:endParaRPr lang="en-US"/>
        </a:p>
      </dgm:t>
    </dgm:pt>
    <dgm:pt modelId="{89B81DD7-4AE8-4710-95CD-F24DB292994E}" type="pres">
      <dgm:prSet presAssocID="{DD2F5680-83CA-4AC9-B9E6-C195C1AA7A81}" presName="rootnode" presStyleCnt="0">
        <dgm:presLayoutVars>
          <dgm:chMax/>
          <dgm:chPref/>
          <dgm:dir/>
          <dgm:animLvl val="lvl"/>
        </dgm:presLayoutVars>
      </dgm:prSet>
      <dgm:spPr/>
      <dgm:t>
        <a:bodyPr/>
        <a:lstStyle/>
        <a:p>
          <a:endParaRPr lang="en-US"/>
        </a:p>
      </dgm:t>
    </dgm:pt>
    <dgm:pt modelId="{AFE28FD5-1E7F-41E8-914A-1A53B047A26B}" type="pres">
      <dgm:prSet presAssocID="{3C9121D5-D0AE-4B6A-9293-31BD50F05AA0}" presName="composite" presStyleCnt="0"/>
      <dgm:spPr/>
    </dgm:pt>
    <dgm:pt modelId="{A96855AF-BA0C-4629-B55E-D415C34EADEF}" type="pres">
      <dgm:prSet presAssocID="{3C9121D5-D0AE-4B6A-9293-31BD50F05AA0}" presName="bentUpArrow1" presStyleLbl="alignImgPlace1" presStyleIdx="0" presStyleCnt="6"/>
      <dgm:spPr/>
    </dgm:pt>
    <dgm:pt modelId="{B9EF13CE-9A1A-4A4D-AED6-24B2F7122D66}" type="pres">
      <dgm:prSet presAssocID="{3C9121D5-D0AE-4B6A-9293-31BD50F05AA0}" presName="ParentText" presStyleLbl="node1" presStyleIdx="0" presStyleCnt="7" custScaleX="176192">
        <dgm:presLayoutVars>
          <dgm:chMax val="1"/>
          <dgm:chPref val="1"/>
          <dgm:bulletEnabled val="1"/>
        </dgm:presLayoutVars>
      </dgm:prSet>
      <dgm:spPr/>
      <dgm:t>
        <a:bodyPr/>
        <a:lstStyle/>
        <a:p>
          <a:endParaRPr lang="en-US"/>
        </a:p>
      </dgm:t>
    </dgm:pt>
    <dgm:pt modelId="{4F623DD0-0A39-4010-BEFE-05B9FDE840C2}" type="pres">
      <dgm:prSet presAssocID="{3C9121D5-D0AE-4B6A-9293-31BD50F05AA0}" presName="ChildText" presStyleLbl="revTx" presStyleIdx="0" presStyleCnt="6">
        <dgm:presLayoutVars>
          <dgm:chMax val="0"/>
          <dgm:chPref val="0"/>
          <dgm:bulletEnabled val="1"/>
        </dgm:presLayoutVars>
      </dgm:prSet>
      <dgm:spPr/>
      <dgm:t>
        <a:bodyPr/>
        <a:lstStyle/>
        <a:p>
          <a:endParaRPr lang="en-US"/>
        </a:p>
      </dgm:t>
    </dgm:pt>
    <dgm:pt modelId="{624D0FDC-5E92-4682-B605-E7C2FFA2FB0D}" type="pres">
      <dgm:prSet presAssocID="{1FC23E3A-C09C-48C1-AD97-92174262CFB4}" presName="sibTrans" presStyleCnt="0"/>
      <dgm:spPr/>
    </dgm:pt>
    <dgm:pt modelId="{32413575-E341-4F1B-A405-8714A0063B42}" type="pres">
      <dgm:prSet presAssocID="{941753C4-184F-4417-ADD5-47FE44DE85D9}" presName="composite" presStyleCnt="0"/>
      <dgm:spPr/>
    </dgm:pt>
    <dgm:pt modelId="{B511AA07-97F8-4A63-9244-FB54A82C8F48}" type="pres">
      <dgm:prSet presAssocID="{941753C4-184F-4417-ADD5-47FE44DE85D9}" presName="bentUpArrow1" presStyleLbl="alignImgPlace1" presStyleIdx="1" presStyleCnt="6"/>
      <dgm:spPr/>
    </dgm:pt>
    <dgm:pt modelId="{8E180582-5E04-4EF8-A6C1-2A7EE46626DE}" type="pres">
      <dgm:prSet presAssocID="{941753C4-184F-4417-ADD5-47FE44DE85D9}" presName="ParentText" presStyleLbl="node1" presStyleIdx="1" presStyleCnt="7" custScaleX="176192">
        <dgm:presLayoutVars>
          <dgm:chMax val="1"/>
          <dgm:chPref val="1"/>
          <dgm:bulletEnabled val="1"/>
        </dgm:presLayoutVars>
      </dgm:prSet>
      <dgm:spPr/>
      <dgm:t>
        <a:bodyPr/>
        <a:lstStyle/>
        <a:p>
          <a:endParaRPr lang="en-US"/>
        </a:p>
      </dgm:t>
    </dgm:pt>
    <dgm:pt modelId="{A6ABDBEF-40F8-4365-A63F-3DDA36ED4143}" type="pres">
      <dgm:prSet presAssocID="{941753C4-184F-4417-ADD5-47FE44DE85D9}" presName="ChildText" presStyleLbl="revTx" presStyleIdx="1" presStyleCnt="6">
        <dgm:presLayoutVars>
          <dgm:chMax val="0"/>
          <dgm:chPref val="0"/>
          <dgm:bulletEnabled val="1"/>
        </dgm:presLayoutVars>
      </dgm:prSet>
      <dgm:spPr/>
      <dgm:t>
        <a:bodyPr/>
        <a:lstStyle/>
        <a:p>
          <a:endParaRPr lang="en-US"/>
        </a:p>
      </dgm:t>
    </dgm:pt>
    <dgm:pt modelId="{8732F206-A8D6-495E-890D-37676F938C65}" type="pres">
      <dgm:prSet presAssocID="{05D820C2-2E77-47B9-B547-7673CE6F3F4C}" presName="sibTrans" presStyleCnt="0"/>
      <dgm:spPr/>
    </dgm:pt>
    <dgm:pt modelId="{2CD34FBE-581A-4401-98EF-4F0D0D9FDF61}" type="pres">
      <dgm:prSet presAssocID="{7783DD51-2342-429D-8E10-60C8841A99EA}" presName="composite" presStyleCnt="0"/>
      <dgm:spPr/>
    </dgm:pt>
    <dgm:pt modelId="{47A574D9-C06F-4319-BD08-4B4CD581D9CE}" type="pres">
      <dgm:prSet presAssocID="{7783DD51-2342-429D-8E10-60C8841A99EA}" presName="bentUpArrow1" presStyleLbl="alignImgPlace1" presStyleIdx="2" presStyleCnt="6"/>
      <dgm:spPr/>
    </dgm:pt>
    <dgm:pt modelId="{F8E5E859-4CA3-4751-B83F-0B74833D2979}" type="pres">
      <dgm:prSet presAssocID="{7783DD51-2342-429D-8E10-60C8841A99EA}" presName="ParentText" presStyleLbl="node1" presStyleIdx="2" presStyleCnt="7" custScaleX="176192">
        <dgm:presLayoutVars>
          <dgm:chMax val="1"/>
          <dgm:chPref val="1"/>
          <dgm:bulletEnabled val="1"/>
        </dgm:presLayoutVars>
      </dgm:prSet>
      <dgm:spPr/>
      <dgm:t>
        <a:bodyPr/>
        <a:lstStyle/>
        <a:p>
          <a:endParaRPr lang="en-US"/>
        </a:p>
      </dgm:t>
    </dgm:pt>
    <dgm:pt modelId="{1CE2C242-B2E3-4CEC-9690-26AAA021DAAB}" type="pres">
      <dgm:prSet presAssocID="{7783DD51-2342-429D-8E10-60C8841A99EA}" presName="ChildText" presStyleLbl="revTx" presStyleIdx="2" presStyleCnt="6">
        <dgm:presLayoutVars>
          <dgm:chMax val="0"/>
          <dgm:chPref val="0"/>
          <dgm:bulletEnabled val="1"/>
        </dgm:presLayoutVars>
      </dgm:prSet>
      <dgm:spPr/>
    </dgm:pt>
    <dgm:pt modelId="{B7966A80-81B9-40F9-B388-769CE6571F7B}" type="pres">
      <dgm:prSet presAssocID="{034A2719-6238-4D2B-8BAC-AEE6A694AA18}" presName="sibTrans" presStyleCnt="0"/>
      <dgm:spPr/>
    </dgm:pt>
    <dgm:pt modelId="{831073A3-F2F7-4359-BD40-DAE8DD282479}" type="pres">
      <dgm:prSet presAssocID="{145DAB16-8AD9-440A-BC26-E13611DAD32F}" presName="composite" presStyleCnt="0"/>
      <dgm:spPr/>
    </dgm:pt>
    <dgm:pt modelId="{E26F595B-9F39-47FA-9262-BEEF981E4AD2}" type="pres">
      <dgm:prSet presAssocID="{145DAB16-8AD9-440A-BC26-E13611DAD32F}" presName="bentUpArrow1" presStyleLbl="alignImgPlace1" presStyleIdx="3" presStyleCnt="6"/>
      <dgm:spPr/>
    </dgm:pt>
    <dgm:pt modelId="{7F35003A-D1A1-42E8-B491-A53EC684917E}" type="pres">
      <dgm:prSet presAssocID="{145DAB16-8AD9-440A-BC26-E13611DAD32F}" presName="ParentText" presStyleLbl="node1" presStyleIdx="3" presStyleCnt="7" custScaleX="176192">
        <dgm:presLayoutVars>
          <dgm:chMax val="1"/>
          <dgm:chPref val="1"/>
          <dgm:bulletEnabled val="1"/>
        </dgm:presLayoutVars>
      </dgm:prSet>
      <dgm:spPr/>
      <dgm:t>
        <a:bodyPr/>
        <a:lstStyle/>
        <a:p>
          <a:endParaRPr lang="en-US"/>
        </a:p>
      </dgm:t>
    </dgm:pt>
    <dgm:pt modelId="{60D2B6FB-5F29-44DC-9463-6BE65CBEE54B}" type="pres">
      <dgm:prSet presAssocID="{145DAB16-8AD9-440A-BC26-E13611DAD32F}" presName="ChildText" presStyleLbl="revTx" presStyleIdx="3" presStyleCnt="6">
        <dgm:presLayoutVars>
          <dgm:chMax val="0"/>
          <dgm:chPref val="0"/>
          <dgm:bulletEnabled val="1"/>
        </dgm:presLayoutVars>
      </dgm:prSet>
      <dgm:spPr/>
    </dgm:pt>
    <dgm:pt modelId="{C35DB10D-65B2-4AFA-BB5B-D8DC775260CC}" type="pres">
      <dgm:prSet presAssocID="{117317AA-5BDE-4817-A023-131DD8DB8267}" presName="sibTrans" presStyleCnt="0"/>
      <dgm:spPr/>
    </dgm:pt>
    <dgm:pt modelId="{B663AB3D-FE8E-43A8-858F-AD91EB3F5C98}" type="pres">
      <dgm:prSet presAssocID="{CFABA5BD-4398-4388-9290-55CE00751B57}" presName="composite" presStyleCnt="0"/>
      <dgm:spPr/>
    </dgm:pt>
    <dgm:pt modelId="{0E8E6629-04F1-469A-9241-E9CA09F904DD}" type="pres">
      <dgm:prSet presAssocID="{CFABA5BD-4398-4388-9290-55CE00751B57}" presName="bentUpArrow1" presStyleLbl="alignImgPlace1" presStyleIdx="4" presStyleCnt="6"/>
      <dgm:spPr/>
    </dgm:pt>
    <dgm:pt modelId="{325CC753-41C4-40D4-8FB4-B0DE697645B6}" type="pres">
      <dgm:prSet presAssocID="{CFABA5BD-4398-4388-9290-55CE00751B57}" presName="ParentText" presStyleLbl="node1" presStyleIdx="4" presStyleCnt="7" custScaleX="176192">
        <dgm:presLayoutVars>
          <dgm:chMax val="1"/>
          <dgm:chPref val="1"/>
          <dgm:bulletEnabled val="1"/>
        </dgm:presLayoutVars>
      </dgm:prSet>
      <dgm:spPr/>
      <dgm:t>
        <a:bodyPr/>
        <a:lstStyle/>
        <a:p>
          <a:endParaRPr lang="en-US"/>
        </a:p>
      </dgm:t>
    </dgm:pt>
    <dgm:pt modelId="{3FABB3FE-ED4A-41C9-964F-DEEB0432B7A6}" type="pres">
      <dgm:prSet presAssocID="{CFABA5BD-4398-4388-9290-55CE00751B57}" presName="ChildText" presStyleLbl="revTx" presStyleIdx="4" presStyleCnt="6">
        <dgm:presLayoutVars>
          <dgm:chMax val="0"/>
          <dgm:chPref val="0"/>
          <dgm:bulletEnabled val="1"/>
        </dgm:presLayoutVars>
      </dgm:prSet>
      <dgm:spPr/>
    </dgm:pt>
    <dgm:pt modelId="{F0FE16E1-C984-435F-99F4-BA90E759F385}" type="pres">
      <dgm:prSet presAssocID="{FF759E42-E8E6-40EC-B45F-33EF9192E5F1}" presName="sibTrans" presStyleCnt="0"/>
      <dgm:spPr/>
    </dgm:pt>
    <dgm:pt modelId="{3423CA37-B488-421D-B06A-B1CBE941E82D}" type="pres">
      <dgm:prSet presAssocID="{58E7A74C-3988-46B3-8C89-6A660BA9EBA9}" presName="composite" presStyleCnt="0"/>
      <dgm:spPr/>
    </dgm:pt>
    <dgm:pt modelId="{D26E25E2-B238-42AF-9DB2-3D32EDEFA79B}" type="pres">
      <dgm:prSet presAssocID="{58E7A74C-3988-46B3-8C89-6A660BA9EBA9}" presName="bentUpArrow1" presStyleLbl="alignImgPlace1" presStyleIdx="5" presStyleCnt="6"/>
      <dgm:spPr/>
    </dgm:pt>
    <dgm:pt modelId="{454B9D25-30BF-4B48-95B3-610322F57506}" type="pres">
      <dgm:prSet presAssocID="{58E7A74C-3988-46B3-8C89-6A660BA9EBA9}" presName="ParentText" presStyleLbl="node1" presStyleIdx="5" presStyleCnt="7" custScaleX="176192">
        <dgm:presLayoutVars>
          <dgm:chMax val="1"/>
          <dgm:chPref val="1"/>
          <dgm:bulletEnabled val="1"/>
        </dgm:presLayoutVars>
      </dgm:prSet>
      <dgm:spPr/>
      <dgm:t>
        <a:bodyPr/>
        <a:lstStyle/>
        <a:p>
          <a:endParaRPr lang="en-US"/>
        </a:p>
      </dgm:t>
    </dgm:pt>
    <dgm:pt modelId="{D5775254-54AD-414C-AF45-D4B557CA15CF}" type="pres">
      <dgm:prSet presAssocID="{58E7A74C-3988-46B3-8C89-6A660BA9EBA9}" presName="ChildText" presStyleLbl="revTx" presStyleIdx="5" presStyleCnt="6">
        <dgm:presLayoutVars>
          <dgm:chMax val="0"/>
          <dgm:chPref val="0"/>
          <dgm:bulletEnabled val="1"/>
        </dgm:presLayoutVars>
      </dgm:prSet>
      <dgm:spPr/>
    </dgm:pt>
    <dgm:pt modelId="{F0247D23-BFFF-4528-BE1F-2FDDC2A3BAF1}" type="pres">
      <dgm:prSet presAssocID="{586C768E-2B3F-40B7-862D-304B13B13623}" presName="sibTrans" presStyleCnt="0"/>
      <dgm:spPr/>
    </dgm:pt>
    <dgm:pt modelId="{2A109C01-3437-4C78-A61F-334634FA839E}" type="pres">
      <dgm:prSet presAssocID="{E02D07F3-B480-4549-B49D-BA4B6802BE6D}" presName="composite" presStyleCnt="0"/>
      <dgm:spPr/>
    </dgm:pt>
    <dgm:pt modelId="{998FA5F0-F970-4B0E-B2D0-5647BEFB6D10}" type="pres">
      <dgm:prSet presAssocID="{E02D07F3-B480-4549-B49D-BA4B6802BE6D}" presName="ParentText" presStyleLbl="node1" presStyleIdx="6" presStyleCnt="7" custScaleX="176192">
        <dgm:presLayoutVars>
          <dgm:chMax val="1"/>
          <dgm:chPref val="1"/>
          <dgm:bulletEnabled val="1"/>
        </dgm:presLayoutVars>
      </dgm:prSet>
      <dgm:spPr/>
      <dgm:t>
        <a:bodyPr/>
        <a:lstStyle/>
        <a:p>
          <a:endParaRPr lang="en-US"/>
        </a:p>
      </dgm:t>
    </dgm:pt>
  </dgm:ptLst>
  <dgm:cxnLst>
    <dgm:cxn modelId="{2E1F0819-1B4D-4E27-A069-7DDA39447FB7}" srcId="{DD2F5680-83CA-4AC9-B9E6-C195C1AA7A81}" destId="{58E7A74C-3988-46B3-8C89-6A660BA9EBA9}" srcOrd="5" destOrd="0" parTransId="{9FA96ADC-C66F-4104-95DB-EACA9733C12E}" sibTransId="{586C768E-2B3F-40B7-862D-304B13B13623}"/>
    <dgm:cxn modelId="{6EAC97B2-85B8-4067-BC47-639EE58AC1AD}" type="presOf" srcId="{58E7A74C-3988-46B3-8C89-6A660BA9EBA9}" destId="{454B9D25-30BF-4B48-95B3-610322F57506}" srcOrd="0" destOrd="0" presId="urn:microsoft.com/office/officeart/2005/8/layout/StepDownProcess"/>
    <dgm:cxn modelId="{42ED00E6-E13D-4479-88B0-5D9D870F0A3C}" type="presOf" srcId="{DD2F5680-83CA-4AC9-B9E6-C195C1AA7A81}" destId="{89B81DD7-4AE8-4710-95CD-F24DB292994E}" srcOrd="0" destOrd="0" presId="urn:microsoft.com/office/officeart/2005/8/layout/StepDownProcess"/>
    <dgm:cxn modelId="{16B19A25-FA0E-4861-951B-90B5A0CE849A}" type="presOf" srcId="{E02D07F3-B480-4549-B49D-BA4B6802BE6D}" destId="{998FA5F0-F970-4B0E-B2D0-5647BEFB6D10}" srcOrd="0" destOrd="0" presId="urn:microsoft.com/office/officeart/2005/8/layout/StepDownProcess"/>
    <dgm:cxn modelId="{FCB5746B-7E44-4422-9088-C794A5DAD6DF}" srcId="{DD2F5680-83CA-4AC9-B9E6-C195C1AA7A81}" destId="{3C9121D5-D0AE-4B6A-9293-31BD50F05AA0}" srcOrd="0" destOrd="0" parTransId="{58A5242A-5064-4848-B644-1469545F3610}" sibTransId="{1FC23E3A-C09C-48C1-AD97-92174262CFB4}"/>
    <dgm:cxn modelId="{767916FB-79A8-40B4-86E9-D5EE6F5027E4}" srcId="{DD2F5680-83CA-4AC9-B9E6-C195C1AA7A81}" destId="{145DAB16-8AD9-440A-BC26-E13611DAD32F}" srcOrd="3" destOrd="0" parTransId="{54C122DC-9FD4-4637-8261-CF769C35AC67}" sibTransId="{117317AA-5BDE-4817-A023-131DD8DB8267}"/>
    <dgm:cxn modelId="{B555A590-FC50-42B6-9396-DFA2F192B394}" srcId="{DD2F5680-83CA-4AC9-B9E6-C195C1AA7A81}" destId="{7783DD51-2342-429D-8E10-60C8841A99EA}" srcOrd="2" destOrd="0" parTransId="{137FC073-1FFA-448E-9E25-6096A87839EF}" sibTransId="{034A2719-6238-4D2B-8BAC-AEE6A694AA18}"/>
    <dgm:cxn modelId="{AEB7BD08-AADA-46F3-A619-BD03D4E24BB7}" type="presOf" srcId="{145DAB16-8AD9-440A-BC26-E13611DAD32F}" destId="{7F35003A-D1A1-42E8-B491-A53EC684917E}" srcOrd="0" destOrd="0" presId="urn:microsoft.com/office/officeart/2005/8/layout/StepDownProcess"/>
    <dgm:cxn modelId="{BE3D831B-188C-4AA4-8793-3F0F86FDBD52}" type="presOf" srcId="{CFABA5BD-4398-4388-9290-55CE00751B57}" destId="{325CC753-41C4-40D4-8FB4-B0DE697645B6}" srcOrd="0" destOrd="0" presId="urn:microsoft.com/office/officeart/2005/8/layout/StepDownProcess"/>
    <dgm:cxn modelId="{4FE88B8F-953A-4B2E-8F27-3BD32780B747}" srcId="{DD2F5680-83CA-4AC9-B9E6-C195C1AA7A81}" destId="{E02D07F3-B480-4549-B49D-BA4B6802BE6D}" srcOrd="6" destOrd="0" parTransId="{6159FD9E-8006-4B07-B5DC-18E060E1B538}" sibTransId="{E524422D-F7BD-4326-8F1E-667DC61F9D12}"/>
    <dgm:cxn modelId="{9EA79C4A-2DEE-4786-AF45-0DF42B8726A8}" type="presOf" srcId="{941753C4-184F-4417-ADD5-47FE44DE85D9}" destId="{8E180582-5E04-4EF8-A6C1-2A7EE46626DE}" srcOrd="0" destOrd="0" presId="urn:microsoft.com/office/officeart/2005/8/layout/StepDownProcess"/>
    <dgm:cxn modelId="{61208456-64F4-4668-81A5-779722D1129A}" type="presOf" srcId="{7783DD51-2342-429D-8E10-60C8841A99EA}" destId="{F8E5E859-4CA3-4751-B83F-0B74833D2979}" srcOrd="0" destOrd="0" presId="urn:microsoft.com/office/officeart/2005/8/layout/StepDownProcess"/>
    <dgm:cxn modelId="{AA834A29-6EDA-4AC9-A83D-98EAAA46D6FD}" srcId="{DD2F5680-83CA-4AC9-B9E6-C195C1AA7A81}" destId="{941753C4-184F-4417-ADD5-47FE44DE85D9}" srcOrd="1" destOrd="0" parTransId="{E8750929-0CD1-4412-89C4-07AB1A7BDF27}" sibTransId="{05D820C2-2E77-47B9-B547-7673CE6F3F4C}"/>
    <dgm:cxn modelId="{05D5990A-D904-4ECD-8510-BFD3678731F9}" type="presOf" srcId="{3C9121D5-D0AE-4B6A-9293-31BD50F05AA0}" destId="{B9EF13CE-9A1A-4A4D-AED6-24B2F7122D66}" srcOrd="0" destOrd="0" presId="urn:microsoft.com/office/officeart/2005/8/layout/StepDownProcess"/>
    <dgm:cxn modelId="{F970D57E-9D92-47F8-BD36-F224686426CB}" srcId="{DD2F5680-83CA-4AC9-B9E6-C195C1AA7A81}" destId="{CFABA5BD-4398-4388-9290-55CE00751B57}" srcOrd="4" destOrd="0" parTransId="{0D45D5E5-6638-4FB8-9772-0023759B9758}" sibTransId="{FF759E42-E8E6-40EC-B45F-33EF9192E5F1}"/>
    <dgm:cxn modelId="{8B931BF6-305E-48FC-BC18-593537AFF7F7}" type="presParOf" srcId="{89B81DD7-4AE8-4710-95CD-F24DB292994E}" destId="{AFE28FD5-1E7F-41E8-914A-1A53B047A26B}" srcOrd="0" destOrd="0" presId="urn:microsoft.com/office/officeart/2005/8/layout/StepDownProcess"/>
    <dgm:cxn modelId="{4DD9E713-F6E8-42F2-9EC3-7B0625C27DBC}" type="presParOf" srcId="{AFE28FD5-1E7F-41E8-914A-1A53B047A26B}" destId="{A96855AF-BA0C-4629-B55E-D415C34EADEF}" srcOrd="0" destOrd="0" presId="urn:microsoft.com/office/officeart/2005/8/layout/StepDownProcess"/>
    <dgm:cxn modelId="{5EBB4239-2303-43E5-9B48-B489272C1358}" type="presParOf" srcId="{AFE28FD5-1E7F-41E8-914A-1A53B047A26B}" destId="{B9EF13CE-9A1A-4A4D-AED6-24B2F7122D66}" srcOrd="1" destOrd="0" presId="urn:microsoft.com/office/officeart/2005/8/layout/StepDownProcess"/>
    <dgm:cxn modelId="{C57571A9-B917-470D-88C4-4EF1D68DDF72}" type="presParOf" srcId="{AFE28FD5-1E7F-41E8-914A-1A53B047A26B}" destId="{4F623DD0-0A39-4010-BEFE-05B9FDE840C2}" srcOrd="2" destOrd="0" presId="urn:microsoft.com/office/officeart/2005/8/layout/StepDownProcess"/>
    <dgm:cxn modelId="{854E8A2F-0A38-4CC7-8804-333B0671FE5C}" type="presParOf" srcId="{89B81DD7-4AE8-4710-95CD-F24DB292994E}" destId="{624D0FDC-5E92-4682-B605-E7C2FFA2FB0D}" srcOrd="1" destOrd="0" presId="urn:microsoft.com/office/officeart/2005/8/layout/StepDownProcess"/>
    <dgm:cxn modelId="{C46C8E2B-9C6E-4E67-B348-9F0B0AB47CC4}" type="presParOf" srcId="{89B81DD7-4AE8-4710-95CD-F24DB292994E}" destId="{32413575-E341-4F1B-A405-8714A0063B42}" srcOrd="2" destOrd="0" presId="urn:microsoft.com/office/officeart/2005/8/layout/StepDownProcess"/>
    <dgm:cxn modelId="{20E496E3-AB11-4350-9DF3-EE44721F2027}" type="presParOf" srcId="{32413575-E341-4F1B-A405-8714A0063B42}" destId="{B511AA07-97F8-4A63-9244-FB54A82C8F48}" srcOrd="0" destOrd="0" presId="urn:microsoft.com/office/officeart/2005/8/layout/StepDownProcess"/>
    <dgm:cxn modelId="{24446EAA-FC95-40FC-8127-A83A78FB1EAA}" type="presParOf" srcId="{32413575-E341-4F1B-A405-8714A0063B42}" destId="{8E180582-5E04-4EF8-A6C1-2A7EE46626DE}" srcOrd="1" destOrd="0" presId="urn:microsoft.com/office/officeart/2005/8/layout/StepDownProcess"/>
    <dgm:cxn modelId="{E9D8CAF9-DF5C-4524-9A66-6142A0AEAEE7}" type="presParOf" srcId="{32413575-E341-4F1B-A405-8714A0063B42}" destId="{A6ABDBEF-40F8-4365-A63F-3DDA36ED4143}" srcOrd="2" destOrd="0" presId="urn:microsoft.com/office/officeart/2005/8/layout/StepDownProcess"/>
    <dgm:cxn modelId="{5EF998DE-BE2A-4D4E-9578-D9A8CC503B07}" type="presParOf" srcId="{89B81DD7-4AE8-4710-95CD-F24DB292994E}" destId="{8732F206-A8D6-495E-890D-37676F938C65}" srcOrd="3" destOrd="0" presId="urn:microsoft.com/office/officeart/2005/8/layout/StepDownProcess"/>
    <dgm:cxn modelId="{922B2925-5211-4084-9494-409F2D133B40}" type="presParOf" srcId="{89B81DD7-4AE8-4710-95CD-F24DB292994E}" destId="{2CD34FBE-581A-4401-98EF-4F0D0D9FDF61}" srcOrd="4" destOrd="0" presId="urn:microsoft.com/office/officeart/2005/8/layout/StepDownProcess"/>
    <dgm:cxn modelId="{F0829F3A-9309-4A5E-85C8-13C32138353F}" type="presParOf" srcId="{2CD34FBE-581A-4401-98EF-4F0D0D9FDF61}" destId="{47A574D9-C06F-4319-BD08-4B4CD581D9CE}" srcOrd="0" destOrd="0" presId="urn:microsoft.com/office/officeart/2005/8/layout/StepDownProcess"/>
    <dgm:cxn modelId="{27DB69C6-9A77-4BF5-A200-F60C85872CBB}" type="presParOf" srcId="{2CD34FBE-581A-4401-98EF-4F0D0D9FDF61}" destId="{F8E5E859-4CA3-4751-B83F-0B74833D2979}" srcOrd="1" destOrd="0" presId="urn:microsoft.com/office/officeart/2005/8/layout/StepDownProcess"/>
    <dgm:cxn modelId="{9D6D8B51-2152-423C-9ABA-F4918084F117}" type="presParOf" srcId="{2CD34FBE-581A-4401-98EF-4F0D0D9FDF61}" destId="{1CE2C242-B2E3-4CEC-9690-26AAA021DAAB}" srcOrd="2" destOrd="0" presId="urn:microsoft.com/office/officeart/2005/8/layout/StepDownProcess"/>
    <dgm:cxn modelId="{D44DDCB3-2524-4219-9D71-0257BB925F45}" type="presParOf" srcId="{89B81DD7-4AE8-4710-95CD-F24DB292994E}" destId="{B7966A80-81B9-40F9-B388-769CE6571F7B}" srcOrd="5" destOrd="0" presId="urn:microsoft.com/office/officeart/2005/8/layout/StepDownProcess"/>
    <dgm:cxn modelId="{CCCCEC77-52CB-4BEA-AA7D-AF2D8C18EB9B}" type="presParOf" srcId="{89B81DD7-4AE8-4710-95CD-F24DB292994E}" destId="{831073A3-F2F7-4359-BD40-DAE8DD282479}" srcOrd="6" destOrd="0" presId="urn:microsoft.com/office/officeart/2005/8/layout/StepDownProcess"/>
    <dgm:cxn modelId="{30F4F73D-C5CF-4B0C-906C-5B53A4A5AD3C}" type="presParOf" srcId="{831073A3-F2F7-4359-BD40-DAE8DD282479}" destId="{E26F595B-9F39-47FA-9262-BEEF981E4AD2}" srcOrd="0" destOrd="0" presId="urn:microsoft.com/office/officeart/2005/8/layout/StepDownProcess"/>
    <dgm:cxn modelId="{DCBF00B3-711C-44CB-B0C2-E3FE36565CAC}" type="presParOf" srcId="{831073A3-F2F7-4359-BD40-DAE8DD282479}" destId="{7F35003A-D1A1-42E8-B491-A53EC684917E}" srcOrd="1" destOrd="0" presId="urn:microsoft.com/office/officeart/2005/8/layout/StepDownProcess"/>
    <dgm:cxn modelId="{2F193A84-BC9F-4CEB-A733-9271FB312D54}" type="presParOf" srcId="{831073A3-F2F7-4359-BD40-DAE8DD282479}" destId="{60D2B6FB-5F29-44DC-9463-6BE65CBEE54B}" srcOrd="2" destOrd="0" presId="urn:microsoft.com/office/officeart/2005/8/layout/StepDownProcess"/>
    <dgm:cxn modelId="{25FFCE64-5FD2-4006-92CE-6A2695D0A6D3}" type="presParOf" srcId="{89B81DD7-4AE8-4710-95CD-F24DB292994E}" destId="{C35DB10D-65B2-4AFA-BB5B-D8DC775260CC}" srcOrd="7" destOrd="0" presId="urn:microsoft.com/office/officeart/2005/8/layout/StepDownProcess"/>
    <dgm:cxn modelId="{44114F3B-5298-4D2C-A0F6-FF0664F760ED}" type="presParOf" srcId="{89B81DD7-4AE8-4710-95CD-F24DB292994E}" destId="{B663AB3D-FE8E-43A8-858F-AD91EB3F5C98}" srcOrd="8" destOrd="0" presId="urn:microsoft.com/office/officeart/2005/8/layout/StepDownProcess"/>
    <dgm:cxn modelId="{11462314-EEBF-4CED-A5AA-7F42CC5E9052}" type="presParOf" srcId="{B663AB3D-FE8E-43A8-858F-AD91EB3F5C98}" destId="{0E8E6629-04F1-469A-9241-E9CA09F904DD}" srcOrd="0" destOrd="0" presId="urn:microsoft.com/office/officeart/2005/8/layout/StepDownProcess"/>
    <dgm:cxn modelId="{D15FE7EA-89D9-4E82-A3EA-0B128D457439}" type="presParOf" srcId="{B663AB3D-FE8E-43A8-858F-AD91EB3F5C98}" destId="{325CC753-41C4-40D4-8FB4-B0DE697645B6}" srcOrd="1" destOrd="0" presId="urn:microsoft.com/office/officeart/2005/8/layout/StepDownProcess"/>
    <dgm:cxn modelId="{379D52B4-ACFC-4172-91B3-5B8E2EF3D966}" type="presParOf" srcId="{B663AB3D-FE8E-43A8-858F-AD91EB3F5C98}" destId="{3FABB3FE-ED4A-41C9-964F-DEEB0432B7A6}" srcOrd="2" destOrd="0" presId="urn:microsoft.com/office/officeart/2005/8/layout/StepDownProcess"/>
    <dgm:cxn modelId="{BD4EABF7-683F-407F-818F-0741DE9DD73C}" type="presParOf" srcId="{89B81DD7-4AE8-4710-95CD-F24DB292994E}" destId="{F0FE16E1-C984-435F-99F4-BA90E759F385}" srcOrd="9" destOrd="0" presId="urn:microsoft.com/office/officeart/2005/8/layout/StepDownProcess"/>
    <dgm:cxn modelId="{A7DA23F8-DD81-4602-B267-1A44512C370F}" type="presParOf" srcId="{89B81DD7-4AE8-4710-95CD-F24DB292994E}" destId="{3423CA37-B488-421D-B06A-B1CBE941E82D}" srcOrd="10" destOrd="0" presId="urn:microsoft.com/office/officeart/2005/8/layout/StepDownProcess"/>
    <dgm:cxn modelId="{07AE94EE-14E0-491E-A894-56B4711D5B09}" type="presParOf" srcId="{3423CA37-B488-421D-B06A-B1CBE941E82D}" destId="{D26E25E2-B238-42AF-9DB2-3D32EDEFA79B}" srcOrd="0" destOrd="0" presId="urn:microsoft.com/office/officeart/2005/8/layout/StepDownProcess"/>
    <dgm:cxn modelId="{38676630-AE79-4608-846D-C732131E43EB}" type="presParOf" srcId="{3423CA37-B488-421D-B06A-B1CBE941E82D}" destId="{454B9D25-30BF-4B48-95B3-610322F57506}" srcOrd="1" destOrd="0" presId="urn:microsoft.com/office/officeart/2005/8/layout/StepDownProcess"/>
    <dgm:cxn modelId="{B98F2C7C-860D-4E12-98B7-CDBC3F1502BC}" type="presParOf" srcId="{3423CA37-B488-421D-B06A-B1CBE941E82D}" destId="{D5775254-54AD-414C-AF45-D4B557CA15CF}" srcOrd="2" destOrd="0" presId="urn:microsoft.com/office/officeart/2005/8/layout/StepDownProcess"/>
    <dgm:cxn modelId="{F862D9EC-CDFD-4003-8F2E-54BEE709072F}" type="presParOf" srcId="{89B81DD7-4AE8-4710-95CD-F24DB292994E}" destId="{F0247D23-BFFF-4528-BE1F-2FDDC2A3BAF1}" srcOrd="11" destOrd="0" presId="urn:microsoft.com/office/officeart/2005/8/layout/StepDownProcess"/>
    <dgm:cxn modelId="{32E8AD6E-477C-4A27-B201-23697D0494F1}" type="presParOf" srcId="{89B81DD7-4AE8-4710-95CD-F24DB292994E}" destId="{2A109C01-3437-4C78-A61F-334634FA839E}" srcOrd="12" destOrd="0" presId="urn:microsoft.com/office/officeart/2005/8/layout/StepDownProcess"/>
    <dgm:cxn modelId="{AF1C25C9-08D8-4836-82BE-B4BB4E644461}" type="presParOf" srcId="{2A109C01-3437-4C78-A61F-334634FA839E}" destId="{998FA5F0-F970-4B0E-B2D0-5647BEFB6D10}"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2A81E-7D69-4979-B7E7-AEAECA1AD237}" type="datetimeFigureOut">
              <a:rPr lang="en-US" smtClean="0"/>
              <a:t>7/25/2018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8B276E-6F5C-49E4-9D8F-5D54E114DFE7}" type="slidenum">
              <a:rPr lang="en-US" smtClean="0"/>
              <a:t>‹#›</a:t>
            </a:fld>
            <a:endParaRPr lang="en-US"/>
          </a:p>
        </p:txBody>
      </p:sp>
    </p:spTree>
    <p:extLst>
      <p:ext uri="{BB962C8B-B14F-4D97-AF65-F5344CB8AC3E}">
        <p14:creationId xmlns:p14="http://schemas.microsoft.com/office/powerpoint/2010/main" val="3102784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a:t>
            </a:fld>
            <a:endParaRPr lang="en-US"/>
          </a:p>
        </p:txBody>
      </p:sp>
    </p:spTree>
    <p:extLst>
      <p:ext uri="{BB962C8B-B14F-4D97-AF65-F5344CB8AC3E}">
        <p14:creationId xmlns:p14="http://schemas.microsoft.com/office/powerpoint/2010/main" val="3004484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11</a:t>
            </a:fld>
            <a:endParaRPr lang="en-US"/>
          </a:p>
        </p:txBody>
      </p:sp>
    </p:spTree>
    <p:extLst>
      <p:ext uri="{BB962C8B-B14F-4D97-AF65-F5344CB8AC3E}">
        <p14:creationId xmlns:p14="http://schemas.microsoft.com/office/powerpoint/2010/main" val="36836583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106</a:t>
            </a:fld>
            <a:endParaRPr lang="en-US"/>
          </a:p>
        </p:txBody>
      </p:sp>
    </p:spTree>
    <p:extLst>
      <p:ext uri="{BB962C8B-B14F-4D97-AF65-F5344CB8AC3E}">
        <p14:creationId xmlns:p14="http://schemas.microsoft.com/office/powerpoint/2010/main" val="22757433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107</a:t>
            </a:fld>
            <a:endParaRPr lang="en-US"/>
          </a:p>
        </p:txBody>
      </p:sp>
    </p:spTree>
    <p:extLst>
      <p:ext uri="{BB962C8B-B14F-4D97-AF65-F5344CB8AC3E}">
        <p14:creationId xmlns:p14="http://schemas.microsoft.com/office/powerpoint/2010/main" val="368823833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108</a:t>
            </a:fld>
            <a:endParaRPr lang="en-US"/>
          </a:p>
        </p:txBody>
      </p:sp>
    </p:spTree>
    <p:extLst>
      <p:ext uri="{BB962C8B-B14F-4D97-AF65-F5344CB8AC3E}">
        <p14:creationId xmlns:p14="http://schemas.microsoft.com/office/powerpoint/2010/main" val="80737484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109</a:t>
            </a:fld>
            <a:endParaRPr lang="en-US"/>
          </a:p>
        </p:txBody>
      </p:sp>
    </p:spTree>
    <p:extLst>
      <p:ext uri="{BB962C8B-B14F-4D97-AF65-F5344CB8AC3E}">
        <p14:creationId xmlns:p14="http://schemas.microsoft.com/office/powerpoint/2010/main" val="584029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110</a:t>
            </a:fld>
            <a:endParaRPr lang="en-US"/>
          </a:p>
        </p:txBody>
      </p:sp>
    </p:spTree>
    <p:extLst>
      <p:ext uri="{BB962C8B-B14F-4D97-AF65-F5344CB8AC3E}">
        <p14:creationId xmlns:p14="http://schemas.microsoft.com/office/powerpoint/2010/main" val="20642019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111</a:t>
            </a:fld>
            <a:endParaRPr lang="en-US"/>
          </a:p>
        </p:txBody>
      </p:sp>
    </p:spTree>
    <p:extLst>
      <p:ext uri="{BB962C8B-B14F-4D97-AF65-F5344CB8AC3E}">
        <p14:creationId xmlns:p14="http://schemas.microsoft.com/office/powerpoint/2010/main" val="102938141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112</a:t>
            </a:fld>
            <a:endParaRPr lang="en-US"/>
          </a:p>
        </p:txBody>
      </p:sp>
    </p:spTree>
    <p:extLst>
      <p:ext uri="{BB962C8B-B14F-4D97-AF65-F5344CB8AC3E}">
        <p14:creationId xmlns:p14="http://schemas.microsoft.com/office/powerpoint/2010/main" val="24877788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113</a:t>
            </a:fld>
            <a:endParaRPr lang="en-US"/>
          </a:p>
        </p:txBody>
      </p:sp>
    </p:spTree>
    <p:extLst>
      <p:ext uri="{BB962C8B-B14F-4D97-AF65-F5344CB8AC3E}">
        <p14:creationId xmlns:p14="http://schemas.microsoft.com/office/powerpoint/2010/main" val="3397873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114</a:t>
            </a:fld>
            <a:endParaRPr lang="en-US"/>
          </a:p>
        </p:txBody>
      </p:sp>
    </p:spTree>
    <p:extLst>
      <p:ext uri="{BB962C8B-B14F-4D97-AF65-F5344CB8AC3E}">
        <p14:creationId xmlns:p14="http://schemas.microsoft.com/office/powerpoint/2010/main" val="14376214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115</a:t>
            </a:fld>
            <a:endParaRPr lang="en-US"/>
          </a:p>
        </p:txBody>
      </p:sp>
    </p:spTree>
    <p:extLst>
      <p:ext uri="{BB962C8B-B14F-4D97-AF65-F5344CB8AC3E}">
        <p14:creationId xmlns:p14="http://schemas.microsoft.com/office/powerpoint/2010/main" val="2675721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12</a:t>
            </a:fld>
            <a:endParaRPr lang="en-US"/>
          </a:p>
        </p:txBody>
      </p:sp>
    </p:spTree>
    <p:extLst>
      <p:ext uri="{BB962C8B-B14F-4D97-AF65-F5344CB8AC3E}">
        <p14:creationId xmlns:p14="http://schemas.microsoft.com/office/powerpoint/2010/main" val="5819195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116</a:t>
            </a:fld>
            <a:endParaRPr lang="en-US"/>
          </a:p>
        </p:txBody>
      </p:sp>
    </p:spTree>
    <p:extLst>
      <p:ext uri="{BB962C8B-B14F-4D97-AF65-F5344CB8AC3E}">
        <p14:creationId xmlns:p14="http://schemas.microsoft.com/office/powerpoint/2010/main" val="477841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117</a:t>
            </a:fld>
            <a:endParaRPr lang="en-US"/>
          </a:p>
        </p:txBody>
      </p:sp>
    </p:spTree>
    <p:extLst>
      <p:ext uri="{BB962C8B-B14F-4D97-AF65-F5344CB8AC3E}">
        <p14:creationId xmlns:p14="http://schemas.microsoft.com/office/powerpoint/2010/main" val="281320528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118</a:t>
            </a:fld>
            <a:endParaRPr lang="en-US"/>
          </a:p>
        </p:txBody>
      </p:sp>
    </p:spTree>
    <p:extLst>
      <p:ext uri="{BB962C8B-B14F-4D97-AF65-F5344CB8AC3E}">
        <p14:creationId xmlns:p14="http://schemas.microsoft.com/office/powerpoint/2010/main" val="4865396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119</a:t>
            </a:fld>
            <a:endParaRPr lang="en-US"/>
          </a:p>
        </p:txBody>
      </p:sp>
    </p:spTree>
    <p:extLst>
      <p:ext uri="{BB962C8B-B14F-4D97-AF65-F5344CB8AC3E}">
        <p14:creationId xmlns:p14="http://schemas.microsoft.com/office/powerpoint/2010/main" val="258512582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120</a:t>
            </a:fld>
            <a:endParaRPr lang="en-US"/>
          </a:p>
        </p:txBody>
      </p:sp>
    </p:spTree>
    <p:extLst>
      <p:ext uri="{BB962C8B-B14F-4D97-AF65-F5344CB8AC3E}">
        <p14:creationId xmlns:p14="http://schemas.microsoft.com/office/powerpoint/2010/main" val="311567480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121</a:t>
            </a:fld>
            <a:endParaRPr lang="en-US"/>
          </a:p>
        </p:txBody>
      </p:sp>
    </p:spTree>
    <p:extLst>
      <p:ext uri="{BB962C8B-B14F-4D97-AF65-F5344CB8AC3E}">
        <p14:creationId xmlns:p14="http://schemas.microsoft.com/office/powerpoint/2010/main" val="14149039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122</a:t>
            </a:fld>
            <a:endParaRPr lang="en-US"/>
          </a:p>
        </p:txBody>
      </p:sp>
    </p:spTree>
    <p:extLst>
      <p:ext uri="{BB962C8B-B14F-4D97-AF65-F5344CB8AC3E}">
        <p14:creationId xmlns:p14="http://schemas.microsoft.com/office/powerpoint/2010/main" val="7421165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123</a:t>
            </a:fld>
            <a:endParaRPr lang="en-US"/>
          </a:p>
        </p:txBody>
      </p:sp>
    </p:spTree>
    <p:extLst>
      <p:ext uri="{BB962C8B-B14F-4D97-AF65-F5344CB8AC3E}">
        <p14:creationId xmlns:p14="http://schemas.microsoft.com/office/powerpoint/2010/main" val="361909483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124</a:t>
            </a:fld>
            <a:endParaRPr lang="en-US"/>
          </a:p>
        </p:txBody>
      </p:sp>
    </p:spTree>
    <p:extLst>
      <p:ext uri="{BB962C8B-B14F-4D97-AF65-F5344CB8AC3E}">
        <p14:creationId xmlns:p14="http://schemas.microsoft.com/office/powerpoint/2010/main" val="98686327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125</a:t>
            </a:fld>
            <a:endParaRPr lang="en-US"/>
          </a:p>
        </p:txBody>
      </p:sp>
    </p:spTree>
    <p:extLst>
      <p:ext uri="{BB962C8B-B14F-4D97-AF65-F5344CB8AC3E}">
        <p14:creationId xmlns:p14="http://schemas.microsoft.com/office/powerpoint/2010/main" val="3623540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13</a:t>
            </a:fld>
            <a:endParaRPr lang="en-US"/>
          </a:p>
        </p:txBody>
      </p:sp>
    </p:spTree>
    <p:extLst>
      <p:ext uri="{BB962C8B-B14F-4D97-AF65-F5344CB8AC3E}">
        <p14:creationId xmlns:p14="http://schemas.microsoft.com/office/powerpoint/2010/main" val="1166741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126</a:t>
            </a:fld>
            <a:endParaRPr lang="en-US"/>
          </a:p>
        </p:txBody>
      </p:sp>
    </p:spTree>
    <p:extLst>
      <p:ext uri="{BB962C8B-B14F-4D97-AF65-F5344CB8AC3E}">
        <p14:creationId xmlns:p14="http://schemas.microsoft.com/office/powerpoint/2010/main" val="83442516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127</a:t>
            </a:fld>
            <a:endParaRPr lang="en-US"/>
          </a:p>
        </p:txBody>
      </p:sp>
    </p:spTree>
    <p:extLst>
      <p:ext uri="{BB962C8B-B14F-4D97-AF65-F5344CB8AC3E}">
        <p14:creationId xmlns:p14="http://schemas.microsoft.com/office/powerpoint/2010/main" val="370036866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128</a:t>
            </a:fld>
            <a:endParaRPr lang="en-US"/>
          </a:p>
        </p:txBody>
      </p:sp>
    </p:spTree>
    <p:extLst>
      <p:ext uri="{BB962C8B-B14F-4D97-AF65-F5344CB8AC3E}">
        <p14:creationId xmlns:p14="http://schemas.microsoft.com/office/powerpoint/2010/main" val="118270383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129</a:t>
            </a:fld>
            <a:endParaRPr lang="en-US"/>
          </a:p>
        </p:txBody>
      </p:sp>
    </p:spTree>
    <p:extLst>
      <p:ext uri="{BB962C8B-B14F-4D97-AF65-F5344CB8AC3E}">
        <p14:creationId xmlns:p14="http://schemas.microsoft.com/office/powerpoint/2010/main" val="273270813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130</a:t>
            </a:fld>
            <a:endParaRPr lang="en-US"/>
          </a:p>
        </p:txBody>
      </p:sp>
    </p:spTree>
    <p:extLst>
      <p:ext uri="{BB962C8B-B14F-4D97-AF65-F5344CB8AC3E}">
        <p14:creationId xmlns:p14="http://schemas.microsoft.com/office/powerpoint/2010/main" val="64830918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131</a:t>
            </a:fld>
            <a:endParaRPr lang="en-US"/>
          </a:p>
        </p:txBody>
      </p:sp>
    </p:spTree>
    <p:extLst>
      <p:ext uri="{BB962C8B-B14F-4D97-AF65-F5344CB8AC3E}">
        <p14:creationId xmlns:p14="http://schemas.microsoft.com/office/powerpoint/2010/main" val="52935226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132</a:t>
            </a:fld>
            <a:endParaRPr lang="en-US"/>
          </a:p>
        </p:txBody>
      </p:sp>
    </p:spTree>
    <p:extLst>
      <p:ext uri="{BB962C8B-B14F-4D97-AF65-F5344CB8AC3E}">
        <p14:creationId xmlns:p14="http://schemas.microsoft.com/office/powerpoint/2010/main" val="13393421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133</a:t>
            </a:fld>
            <a:endParaRPr lang="en-US"/>
          </a:p>
        </p:txBody>
      </p:sp>
    </p:spTree>
    <p:extLst>
      <p:ext uri="{BB962C8B-B14F-4D97-AF65-F5344CB8AC3E}">
        <p14:creationId xmlns:p14="http://schemas.microsoft.com/office/powerpoint/2010/main" val="7121913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134</a:t>
            </a:fld>
            <a:endParaRPr lang="en-US"/>
          </a:p>
        </p:txBody>
      </p:sp>
    </p:spTree>
    <p:extLst>
      <p:ext uri="{BB962C8B-B14F-4D97-AF65-F5344CB8AC3E}">
        <p14:creationId xmlns:p14="http://schemas.microsoft.com/office/powerpoint/2010/main" val="236823273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136</a:t>
            </a:fld>
            <a:endParaRPr lang="en-US"/>
          </a:p>
        </p:txBody>
      </p:sp>
    </p:spTree>
    <p:extLst>
      <p:ext uri="{BB962C8B-B14F-4D97-AF65-F5344CB8AC3E}">
        <p14:creationId xmlns:p14="http://schemas.microsoft.com/office/powerpoint/2010/main" val="3956013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14</a:t>
            </a:fld>
            <a:endParaRPr lang="en-US"/>
          </a:p>
        </p:txBody>
      </p:sp>
    </p:spTree>
    <p:extLst>
      <p:ext uri="{BB962C8B-B14F-4D97-AF65-F5344CB8AC3E}">
        <p14:creationId xmlns:p14="http://schemas.microsoft.com/office/powerpoint/2010/main" val="360202248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137</a:t>
            </a:fld>
            <a:endParaRPr lang="en-US"/>
          </a:p>
        </p:txBody>
      </p:sp>
    </p:spTree>
    <p:extLst>
      <p:ext uri="{BB962C8B-B14F-4D97-AF65-F5344CB8AC3E}">
        <p14:creationId xmlns:p14="http://schemas.microsoft.com/office/powerpoint/2010/main" val="89435084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138</a:t>
            </a:fld>
            <a:endParaRPr lang="en-US"/>
          </a:p>
        </p:txBody>
      </p:sp>
    </p:spTree>
    <p:extLst>
      <p:ext uri="{BB962C8B-B14F-4D97-AF65-F5344CB8AC3E}">
        <p14:creationId xmlns:p14="http://schemas.microsoft.com/office/powerpoint/2010/main" val="390468588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139</a:t>
            </a:fld>
            <a:endParaRPr lang="en-US"/>
          </a:p>
        </p:txBody>
      </p:sp>
    </p:spTree>
    <p:extLst>
      <p:ext uri="{BB962C8B-B14F-4D97-AF65-F5344CB8AC3E}">
        <p14:creationId xmlns:p14="http://schemas.microsoft.com/office/powerpoint/2010/main" val="75797962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140</a:t>
            </a:fld>
            <a:endParaRPr lang="en-US"/>
          </a:p>
        </p:txBody>
      </p:sp>
    </p:spTree>
    <p:extLst>
      <p:ext uri="{BB962C8B-B14F-4D97-AF65-F5344CB8AC3E}">
        <p14:creationId xmlns:p14="http://schemas.microsoft.com/office/powerpoint/2010/main" val="36924058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141</a:t>
            </a:fld>
            <a:endParaRPr lang="en-US"/>
          </a:p>
        </p:txBody>
      </p:sp>
    </p:spTree>
    <p:extLst>
      <p:ext uri="{BB962C8B-B14F-4D97-AF65-F5344CB8AC3E}">
        <p14:creationId xmlns:p14="http://schemas.microsoft.com/office/powerpoint/2010/main" val="83994657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142</a:t>
            </a:fld>
            <a:endParaRPr lang="en-US"/>
          </a:p>
        </p:txBody>
      </p:sp>
    </p:spTree>
    <p:extLst>
      <p:ext uri="{BB962C8B-B14F-4D97-AF65-F5344CB8AC3E}">
        <p14:creationId xmlns:p14="http://schemas.microsoft.com/office/powerpoint/2010/main" val="8387536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143</a:t>
            </a:fld>
            <a:endParaRPr lang="en-US"/>
          </a:p>
        </p:txBody>
      </p:sp>
    </p:spTree>
    <p:extLst>
      <p:ext uri="{BB962C8B-B14F-4D97-AF65-F5344CB8AC3E}">
        <p14:creationId xmlns:p14="http://schemas.microsoft.com/office/powerpoint/2010/main" val="117856695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144</a:t>
            </a:fld>
            <a:endParaRPr lang="en-US"/>
          </a:p>
        </p:txBody>
      </p:sp>
    </p:spTree>
    <p:extLst>
      <p:ext uri="{BB962C8B-B14F-4D97-AF65-F5344CB8AC3E}">
        <p14:creationId xmlns:p14="http://schemas.microsoft.com/office/powerpoint/2010/main" val="275766343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145</a:t>
            </a:fld>
            <a:endParaRPr lang="en-US"/>
          </a:p>
        </p:txBody>
      </p:sp>
    </p:spTree>
    <p:extLst>
      <p:ext uri="{BB962C8B-B14F-4D97-AF65-F5344CB8AC3E}">
        <p14:creationId xmlns:p14="http://schemas.microsoft.com/office/powerpoint/2010/main" val="345421551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146</a:t>
            </a:fld>
            <a:endParaRPr lang="en-US"/>
          </a:p>
        </p:txBody>
      </p:sp>
    </p:spTree>
    <p:extLst>
      <p:ext uri="{BB962C8B-B14F-4D97-AF65-F5344CB8AC3E}">
        <p14:creationId xmlns:p14="http://schemas.microsoft.com/office/powerpoint/2010/main" val="2953587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15</a:t>
            </a:fld>
            <a:endParaRPr lang="en-US"/>
          </a:p>
        </p:txBody>
      </p:sp>
    </p:spTree>
    <p:extLst>
      <p:ext uri="{BB962C8B-B14F-4D97-AF65-F5344CB8AC3E}">
        <p14:creationId xmlns:p14="http://schemas.microsoft.com/office/powerpoint/2010/main" val="353067992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147</a:t>
            </a:fld>
            <a:endParaRPr lang="en-US"/>
          </a:p>
        </p:txBody>
      </p:sp>
    </p:spTree>
    <p:extLst>
      <p:ext uri="{BB962C8B-B14F-4D97-AF65-F5344CB8AC3E}">
        <p14:creationId xmlns:p14="http://schemas.microsoft.com/office/powerpoint/2010/main" val="304360933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B276E-6F5C-49E4-9D8F-5D54E114DFE7}" type="slidenum">
              <a:rPr lang="en-US" smtClean="0"/>
              <a:t>148</a:t>
            </a:fld>
            <a:endParaRPr lang="en-US"/>
          </a:p>
        </p:txBody>
      </p:sp>
    </p:spTree>
    <p:extLst>
      <p:ext uri="{BB962C8B-B14F-4D97-AF65-F5344CB8AC3E}">
        <p14:creationId xmlns:p14="http://schemas.microsoft.com/office/powerpoint/2010/main" val="38976142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149</a:t>
            </a:fld>
            <a:endParaRPr lang="en-US"/>
          </a:p>
        </p:txBody>
      </p:sp>
    </p:spTree>
    <p:extLst>
      <p:ext uri="{BB962C8B-B14F-4D97-AF65-F5344CB8AC3E}">
        <p14:creationId xmlns:p14="http://schemas.microsoft.com/office/powerpoint/2010/main" val="183404043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150</a:t>
            </a:fld>
            <a:endParaRPr lang="en-US"/>
          </a:p>
        </p:txBody>
      </p:sp>
    </p:spTree>
    <p:extLst>
      <p:ext uri="{BB962C8B-B14F-4D97-AF65-F5344CB8AC3E}">
        <p14:creationId xmlns:p14="http://schemas.microsoft.com/office/powerpoint/2010/main" val="134980383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151</a:t>
            </a:fld>
            <a:endParaRPr lang="en-US"/>
          </a:p>
        </p:txBody>
      </p:sp>
    </p:spTree>
    <p:extLst>
      <p:ext uri="{BB962C8B-B14F-4D97-AF65-F5344CB8AC3E}">
        <p14:creationId xmlns:p14="http://schemas.microsoft.com/office/powerpoint/2010/main" val="47630748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152</a:t>
            </a:fld>
            <a:endParaRPr lang="en-US"/>
          </a:p>
        </p:txBody>
      </p:sp>
    </p:spTree>
    <p:extLst>
      <p:ext uri="{BB962C8B-B14F-4D97-AF65-F5344CB8AC3E}">
        <p14:creationId xmlns:p14="http://schemas.microsoft.com/office/powerpoint/2010/main" val="194466247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153</a:t>
            </a:fld>
            <a:endParaRPr lang="en-US"/>
          </a:p>
        </p:txBody>
      </p:sp>
    </p:spTree>
    <p:extLst>
      <p:ext uri="{BB962C8B-B14F-4D97-AF65-F5344CB8AC3E}">
        <p14:creationId xmlns:p14="http://schemas.microsoft.com/office/powerpoint/2010/main" val="14440611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154</a:t>
            </a:fld>
            <a:endParaRPr lang="en-US"/>
          </a:p>
        </p:txBody>
      </p:sp>
    </p:spTree>
    <p:extLst>
      <p:ext uri="{BB962C8B-B14F-4D97-AF65-F5344CB8AC3E}">
        <p14:creationId xmlns:p14="http://schemas.microsoft.com/office/powerpoint/2010/main" val="234797518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155</a:t>
            </a:fld>
            <a:endParaRPr lang="en-US"/>
          </a:p>
        </p:txBody>
      </p:sp>
    </p:spTree>
    <p:extLst>
      <p:ext uri="{BB962C8B-B14F-4D97-AF65-F5344CB8AC3E}">
        <p14:creationId xmlns:p14="http://schemas.microsoft.com/office/powerpoint/2010/main" val="229284489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156</a:t>
            </a:fld>
            <a:endParaRPr lang="en-US"/>
          </a:p>
        </p:txBody>
      </p:sp>
    </p:spTree>
    <p:extLst>
      <p:ext uri="{BB962C8B-B14F-4D97-AF65-F5344CB8AC3E}">
        <p14:creationId xmlns:p14="http://schemas.microsoft.com/office/powerpoint/2010/main" val="2831877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16</a:t>
            </a:fld>
            <a:endParaRPr lang="en-US"/>
          </a:p>
        </p:txBody>
      </p:sp>
    </p:spTree>
    <p:extLst>
      <p:ext uri="{BB962C8B-B14F-4D97-AF65-F5344CB8AC3E}">
        <p14:creationId xmlns:p14="http://schemas.microsoft.com/office/powerpoint/2010/main" val="179250493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157</a:t>
            </a:fld>
            <a:endParaRPr lang="en-US"/>
          </a:p>
        </p:txBody>
      </p:sp>
    </p:spTree>
    <p:extLst>
      <p:ext uri="{BB962C8B-B14F-4D97-AF65-F5344CB8AC3E}">
        <p14:creationId xmlns:p14="http://schemas.microsoft.com/office/powerpoint/2010/main" val="322881956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158</a:t>
            </a:fld>
            <a:endParaRPr lang="en-US"/>
          </a:p>
        </p:txBody>
      </p:sp>
    </p:spTree>
    <p:extLst>
      <p:ext uri="{BB962C8B-B14F-4D97-AF65-F5344CB8AC3E}">
        <p14:creationId xmlns:p14="http://schemas.microsoft.com/office/powerpoint/2010/main" val="112410822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159</a:t>
            </a:fld>
            <a:endParaRPr lang="en-US"/>
          </a:p>
        </p:txBody>
      </p:sp>
    </p:spTree>
    <p:extLst>
      <p:ext uri="{BB962C8B-B14F-4D97-AF65-F5344CB8AC3E}">
        <p14:creationId xmlns:p14="http://schemas.microsoft.com/office/powerpoint/2010/main" val="188207549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160</a:t>
            </a:fld>
            <a:endParaRPr lang="en-US"/>
          </a:p>
        </p:txBody>
      </p:sp>
    </p:spTree>
    <p:extLst>
      <p:ext uri="{BB962C8B-B14F-4D97-AF65-F5344CB8AC3E}">
        <p14:creationId xmlns:p14="http://schemas.microsoft.com/office/powerpoint/2010/main" val="251220571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161</a:t>
            </a:fld>
            <a:endParaRPr lang="en-US"/>
          </a:p>
        </p:txBody>
      </p:sp>
    </p:spTree>
    <p:extLst>
      <p:ext uri="{BB962C8B-B14F-4D97-AF65-F5344CB8AC3E}">
        <p14:creationId xmlns:p14="http://schemas.microsoft.com/office/powerpoint/2010/main" val="131318086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B276E-6F5C-49E4-9D8F-5D54E114DFE7}" type="slidenum">
              <a:rPr lang="en-US" smtClean="0"/>
              <a:t>163</a:t>
            </a:fld>
            <a:endParaRPr lang="en-US"/>
          </a:p>
        </p:txBody>
      </p:sp>
    </p:spTree>
    <p:extLst>
      <p:ext uri="{BB962C8B-B14F-4D97-AF65-F5344CB8AC3E}">
        <p14:creationId xmlns:p14="http://schemas.microsoft.com/office/powerpoint/2010/main" val="132857973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164</a:t>
            </a:fld>
            <a:endParaRPr lang="en-US"/>
          </a:p>
        </p:txBody>
      </p:sp>
    </p:spTree>
    <p:extLst>
      <p:ext uri="{BB962C8B-B14F-4D97-AF65-F5344CB8AC3E}">
        <p14:creationId xmlns:p14="http://schemas.microsoft.com/office/powerpoint/2010/main" val="143319381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167</a:t>
            </a:fld>
            <a:endParaRPr lang="en-US"/>
          </a:p>
        </p:txBody>
      </p:sp>
    </p:spTree>
    <p:extLst>
      <p:ext uri="{BB962C8B-B14F-4D97-AF65-F5344CB8AC3E}">
        <p14:creationId xmlns:p14="http://schemas.microsoft.com/office/powerpoint/2010/main" val="278528540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168</a:t>
            </a:fld>
            <a:endParaRPr lang="en-US"/>
          </a:p>
        </p:txBody>
      </p:sp>
    </p:spTree>
    <p:extLst>
      <p:ext uri="{BB962C8B-B14F-4D97-AF65-F5344CB8AC3E}">
        <p14:creationId xmlns:p14="http://schemas.microsoft.com/office/powerpoint/2010/main" val="5577724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169</a:t>
            </a:fld>
            <a:endParaRPr lang="en-US"/>
          </a:p>
        </p:txBody>
      </p:sp>
    </p:spTree>
    <p:extLst>
      <p:ext uri="{BB962C8B-B14F-4D97-AF65-F5344CB8AC3E}">
        <p14:creationId xmlns:p14="http://schemas.microsoft.com/office/powerpoint/2010/main" val="2864222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17</a:t>
            </a:fld>
            <a:endParaRPr lang="en-US"/>
          </a:p>
        </p:txBody>
      </p:sp>
    </p:spTree>
    <p:extLst>
      <p:ext uri="{BB962C8B-B14F-4D97-AF65-F5344CB8AC3E}">
        <p14:creationId xmlns:p14="http://schemas.microsoft.com/office/powerpoint/2010/main" val="131077563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B276E-6F5C-49E4-9D8F-5D54E114DFE7}" type="slidenum">
              <a:rPr lang="en-US" smtClean="0"/>
              <a:t>171</a:t>
            </a:fld>
            <a:endParaRPr lang="en-US"/>
          </a:p>
        </p:txBody>
      </p:sp>
    </p:spTree>
    <p:extLst>
      <p:ext uri="{BB962C8B-B14F-4D97-AF65-F5344CB8AC3E}">
        <p14:creationId xmlns:p14="http://schemas.microsoft.com/office/powerpoint/2010/main" val="156087751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172</a:t>
            </a:fld>
            <a:endParaRPr lang="en-US"/>
          </a:p>
        </p:txBody>
      </p:sp>
    </p:spTree>
    <p:extLst>
      <p:ext uri="{BB962C8B-B14F-4D97-AF65-F5344CB8AC3E}">
        <p14:creationId xmlns:p14="http://schemas.microsoft.com/office/powerpoint/2010/main" val="32873212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173</a:t>
            </a:fld>
            <a:endParaRPr lang="en-US"/>
          </a:p>
        </p:txBody>
      </p:sp>
    </p:spTree>
    <p:extLst>
      <p:ext uri="{BB962C8B-B14F-4D97-AF65-F5344CB8AC3E}">
        <p14:creationId xmlns:p14="http://schemas.microsoft.com/office/powerpoint/2010/main" val="267490092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174</a:t>
            </a:fld>
            <a:endParaRPr lang="en-US"/>
          </a:p>
        </p:txBody>
      </p:sp>
    </p:spTree>
    <p:extLst>
      <p:ext uri="{BB962C8B-B14F-4D97-AF65-F5344CB8AC3E}">
        <p14:creationId xmlns:p14="http://schemas.microsoft.com/office/powerpoint/2010/main" val="26090648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175</a:t>
            </a:fld>
            <a:endParaRPr lang="en-US"/>
          </a:p>
        </p:txBody>
      </p:sp>
    </p:spTree>
    <p:extLst>
      <p:ext uri="{BB962C8B-B14F-4D97-AF65-F5344CB8AC3E}">
        <p14:creationId xmlns:p14="http://schemas.microsoft.com/office/powerpoint/2010/main" val="87017929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177</a:t>
            </a:fld>
            <a:endParaRPr lang="en-US"/>
          </a:p>
        </p:txBody>
      </p:sp>
    </p:spTree>
    <p:extLst>
      <p:ext uri="{BB962C8B-B14F-4D97-AF65-F5344CB8AC3E}">
        <p14:creationId xmlns:p14="http://schemas.microsoft.com/office/powerpoint/2010/main" val="340666816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178</a:t>
            </a:fld>
            <a:endParaRPr lang="en-US"/>
          </a:p>
        </p:txBody>
      </p:sp>
    </p:spTree>
    <p:extLst>
      <p:ext uri="{BB962C8B-B14F-4D97-AF65-F5344CB8AC3E}">
        <p14:creationId xmlns:p14="http://schemas.microsoft.com/office/powerpoint/2010/main" val="410450591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179</a:t>
            </a:fld>
            <a:endParaRPr lang="en-US"/>
          </a:p>
        </p:txBody>
      </p:sp>
    </p:spTree>
    <p:extLst>
      <p:ext uri="{BB962C8B-B14F-4D97-AF65-F5344CB8AC3E}">
        <p14:creationId xmlns:p14="http://schemas.microsoft.com/office/powerpoint/2010/main" val="295544938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180</a:t>
            </a:fld>
            <a:endParaRPr lang="en-US"/>
          </a:p>
        </p:txBody>
      </p:sp>
    </p:spTree>
    <p:extLst>
      <p:ext uri="{BB962C8B-B14F-4D97-AF65-F5344CB8AC3E}">
        <p14:creationId xmlns:p14="http://schemas.microsoft.com/office/powerpoint/2010/main" val="418238553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183</a:t>
            </a:fld>
            <a:endParaRPr lang="en-US"/>
          </a:p>
        </p:txBody>
      </p:sp>
    </p:spTree>
    <p:extLst>
      <p:ext uri="{BB962C8B-B14F-4D97-AF65-F5344CB8AC3E}">
        <p14:creationId xmlns:p14="http://schemas.microsoft.com/office/powerpoint/2010/main" val="3149362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18</a:t>
            </a:fld>
            <a:endParaRPr lang="en-US"/>
          </a:p>
        </p:txBody>
      </p:sp>
    </p:spTree>
    <p:extLst>
      <p:ext uri="{BB962C8B-B14F-4D97-AF65-F5344CB8AC3E}">
        <p14:creationId xmlns:p14="http://schemas.microsoft.com/office/powerpoint/2010/main" val="237461886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184</a:t>
            </a:fld>
            <a:endParaRPr lang="en-US"/>
          </a:p>
        </p:txBody>
      </p:sp>
    </p:spTree>
    <p:extLst>
      <p:ext uri="{BB962C8B-B14F-4D97-AF65-F5344CB8AC3E}">
        <p14:creationId xmlns:p14="http://schemas.microsoft.com/office/powerpoint/2010/main" val="241264052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186</a:t>
            </a:fld>
            <a:endParaRPr lang="en-US"/>
          </a:p>
        </p:txBody>
      </p:sp>
    </p:spTree>
    <p:extLst>
      <p:ext uri="{BB962C8B-B14F-4D97-AF65-F5344CB8AC3E}">
        <p14:creationId xmlns:p14="http://schemas.microsoft.com/office/powerpoint/2010/main" val="305077986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187</a:t>
            </a:fld>
            <a:endParaRPr lang="en-US"/>
          </a:p>
        </p:txBody>
      </p:sp>
    </p:spTree>
    <p:extLst>
      <p:ext uri="{BB962C8B-B14F-4D97-AF65-F5344CB8AC3E}">
        <p14:creationId xmlns:p14="http://schemas.microsoft.com/office/powerpoint/2010/main" val="361301890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188</a:t>
            </a:fld>
            <a:endParaRPr lang="en-US"/>
          </a:p>
        </p:txBody>
      </p:sp>
    </p:spTree>
    <p:extLst>
      <p:ext uri="{BB962C8B-B14F-4D97-AF65-F5344CB8AC3E}">
        <p14:creationId xmlns:p14="http://schemas.microsoft.com/office/powerpoint/2010/main" val="100534017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189</a:t>
            </a:fld>
            <a:endParaRPr lang="en-US"/>
          </a:p>
        </p:txBody>
      </p:sp>
    </p:spTree>
    <p:extLst>
      <p:ext uri="{BB962C8B-B14F-4D97-AF65-F5344CB8AC3E}">
        <p14:creationId xmlns:p14="http://schemas.microsoft.com/office/powerpoint/2010/main" val="201470856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190</a:t>
            </a:fld>
            <a:endParaRPr lang="en-US"/>
          </a:p>
        </p:txBody>
      </p:sp>
    </p:spTree>
    <p:extLst>
      <p:ext uri="{BB962C8B-B14F-4D97-AF65-F5344CB8AC3E}">
        <p14:creationId xmlns:p14="http://schemas.microsoft.com/office/powerpoint/2010/main" val="257377308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191</a:t>
            </a:fld>
            <a:endParaRPr lang="en-US"/>
          </a:p>
        </p:txBody>
      </p:sp>
    </p:spTree>
    <p:extLst>
      <p:ext uri="{BB962C8B-B14F-4D97-AF65-F5344CB8AC3E}">
        <p14:creationId xmlns:p14="http://schemas.microsoft.com/office/powerpoint/2010/main" val="133673574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192</a:t>
            </a:fld>
            <a:endParaRPr lang="en-US"/>
          </a:p>
        </p:txBody>
      </p:sp>
    </p:spTree>
    <p:extLst>
      <p:ext uri="{BB962C8B-B14F-4D97-AF65-F5344CB8AC3E}">
        <p14:creationId xmlns:p14="http://schemas.microsoft.com/office/powerpoint/2010/main" val="383309638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193</a:t>
            </a:fld>
            <a:endParaRPr lang="en-US"/>
          </a:p>
        </p:txBody>
      </p:sp>
    </p:spTree>
    <p:extLst>
      <p:ext uri="{BB962C8B-B14F-4D97-AF65-F5344CB8AC3E}">
        <p14:creationId xmlns:p14="http://schemas.microsoft.com/office/powerpoint/2010/main" val="51917822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194</a:t>
            </a:fld>
            <a:endParaRPr lang="en-US"/>
          </a:p>
        </p:txBody>
      </p:sp>
    </p:spTree>
    <p:extLst>
      <p:ext uri="{BB962C8B-B14F-4D97-AF65-F5344CB8AC3E}">
        <p14:creationId xmlns:p14="http://schemas.microsoft.com/office/powerpoint/2010/main" val="3134116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19</a:t>
            </a:fld>
            <a:endParaRPr lang="en-US"/>
          </a:p>
        </p:txBody>
      </p:sp>
    </p:spTree>
    <p:extLst>
      <p:ext uri="{BB962C8B-B14F-4D97-AF65-F5344CB8AC3E}">
        <p14:creationId xmlns:p14="http://schemas.microsoft.com/office/powerpoint/2010/main" val="368258927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195</a:t>
            </a:fld>
            <a:endParaRPr lang="en-US"/>
          </a:p>
        </p:txBody>
      </p:sp>
    </p:spTree>
    <p:extLst>
      <p:ext uri="{BB962C8B-B14F-4D97-AF65-F5344CB8AC3E}">
        <p14:creationId xmlns:p14="http://schemas.microsoft.com/office/powerpoint/2010/main" val="291733907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196</a:t>
            </a:fld>
            <a:endParaRPr lang="en-US"/>
          </a:p>
        </p:txBody>
      </p:sp>
    </p:spTree>
    <p:extLst>
      <p:ext uri="{BB962C8B-B14F-4D97-AF65-F5344CB8AC3E}">
        <p14:creationId xmlns:p14="http://schemas.microsoft.com/office/powerpoint/2010/main" val="164138744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197</a:t>
            </a:fld>
            <a:endParaRPr lang="en-US"/>
          </a:p>
        </p:txBody>
      </p:sp>
    </p:spTree>
    <p:extLst>
      <p:ext uri="{BB962C8B-B14F-4D97-AF65-F5344CB8AC3E}">
        <p14:creationId xmlns:p14="http://schemas.microsoft.com/office/powerpoint/2010/main" val="384232995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198</a:t>
            </a:fld>
            <a:endParaRPr lang="en-US"/>
          </a:p>
        </p:txBody>
      </p:sp>
    </p:spTree>
    <p:extLst>
      <p:ext uri="{BB962C8B-B14F-4D97-AF65-F5344CB8AC3E}">
        <p14:creationId xmlns:p14="http://schemas.microsoft.com/office/powerpoint/2010/main" val="402129009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199</a:t>
            </a:fld>
            <a:endParaRPr lang="en-US"/>
          </a:p>
        </p:txBody>
      </p:sp>
    </p:spTree>
    <p:extLst>
      <p:ext uri="{BB962C8B-B14F-4D97-AF65-F5344CB8AC3E}">
        <p14:creationId xmlns:p14="http://schemas.microsoft.com/office/powerpoint/2010/main" val="304636240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200</a:t>
            </a:fld>
            <a:endParaRPr lang="en-US"/>
          </a:p>
        </p:txBody>
      </p:sp>
    </p:spTree>
    <p:extLst>
      <p:ext uri="{BB962C8B-B14F-4D97-AF65-F5344CB8AC3E}">
        <p14:creationId xmlns:p14="http://schemas.microsoft.com/office/powerpoint/2010/main" val="174700884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201</a:t>
            </a:fld>
            <a:endParaRPr lang="en-US"/>
          </a:p>
        </p:txBody>
      </p:sp>
    </p:spTree>
    <p:extLst>
      <p:ext uri="{BB962C8B-B14F-4D97-AF65-F5344CB8AC3E}">
        <p14:creationId xmlns:p14="http://schemas.microsoft.com/office/powerpoint/2010/main" val="145739341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202</a:t>
            </a:fld>
            <a:endParaRPr lang="en-US"/>
          </a:p>
        </p:txBody>
      </p:sp>
    </p:spTree>
    <p:extLst>
      <p:ext uri="{BB962C8B-B14F-4D97-AF65-F5344CB8AC3E}">
        <p14:creationId xmlns:p14="http://schemas.microsoft.com/office/powerpoint/2010/main" val="422123012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203</a:t>
            </a:fld>
            <a:endParaRPr lang="en-US"/>
          </a:p>
        </p:txBody>
      </p:sp>
    </p:spTree>
    <p:extLst>
      <p:ext uri="{BB962C8B-B14F-4D97-AF65-F5344CB8AC3E}">
        <p14:creationId xmlns:p14="http://schemas.microsoft.com/office/powerpoint/2010/main" val="9216874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204</a:t>
            </a:fld>
            <a:endParaRPr lang="en-US"/>
          </a:p>
        </p:txBody>
      </p:sp>
    </p:spTree>
    <p:extLst>
      <p:ext uri="{BB962C8B-B14F-4D97-AF65-F5344CB8AC3E}">
        <p14:creationId xmlns:p14="http://schemas.microsoft.com/office/powerpoint/2010/main" val="2883548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20</a:t>
            </a:fld>
            <a:endParaRPr lang="en-US"/>
          </a:p>
        </p:txBody>
      </p:sp>
    </p:spTree>
    <p:extLst>
      <p:ext uri="{BB962C8B-B14F-4D97-AF65-F5344CB8AC3E}">
        <p14:creationId xmlns:p14="http://schemas.microsoft.com/office/powerpoint/2010/main" val="45157419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205</a:t>
            </a:fld>
            <a:endParaRPr lang="en-US"/>
          </a:p>
        </p:txBody>
      </p:sp>
    </p:spTree>
    <p:extLst>
      <p:ext uri="{BB962C8B-B14F-4D97-AF65-F5344CB8AC3E}">
        <p14:creationId xmlns:p14="http://schemas.microsoft.com/office/powerpoint/2010/main" val="73709561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206</a:t>
            </a:fld>
            <a:endParaRPr lang="en-US"/>
          </a:p>
        </p:txBody>
      </p:sp>
    </p:spTree>
    <p:extLst>
      <p:ext uri="{BB962C8B-B14F-4D97-AF65-F5344CB8AC3E}">
        <p14:creationId xmlns:p14="http://schemas.microsoft.com/office/powerpoint/2010/main" val="69596546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207</a:t>
            </a:fld>
            <a:endParaRPr lang="en-US"/>
          </a:p>
        </p:txBody>
      </p:sp>
    </p:spTree>
    <p:extLst>
      <p:ext uri="{BB962C8B-B14F-4D97-AF65-F5344CB8AC3E}">
        <p14:creationId xmlns:p14="http://schemas.microsoft.com/office/powerpoint/2010/main" val="202313010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208</a:t>
            </a:fld>
            <a:endParaRPr lang="en-US"/>
          </a:p>
        </p:txBody>
      </p:sp>
    </p:spTree>
    <p:extLst>
      <p:ext uri="{BB962C8B-B14F-4D97-AF65-F5344CB8AC3E}">
        <p14:creationId xmlns:p14="http://schemas.microsoft.com/office/powerpoint/2010/main" val="51967401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209</a:t>
            </a:fld>
            <a:endParaRPr lang="en-US"/>
          </a:p>
        </p:txBody>
      </p:sp>
    </p:spTree>
    <p:extLst>
      <p:ext uri="{BB962C8B-B14F-4D97-AF65-F5344CB8AC3E}">
        <p14:creationId xmlns:p14="http://schemas.microsoft.com/office/powerpoint/2010/main" val="39408178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210</a:t>
            </a:fld>
            <a:endParaRPr lang="en-US"/>
          </a:p>
        </p:txBody>
      </p:sp>
    </p:spTree>
    <p:extLst>
      <p:ext uri="{BB962C8B-B14F-4D97-AF65-F5344CB8AC3E}">
        <p14:creationId xmlns:p14="http://schemas.microsoft.com/office/powerpoint/2010/main" val="97063763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211</a:t>
            </a:fld>
            <a:endParaRPr lang="en-US"/>
          </a:p>
        </p:txBody>
      </p:sp>
    </p:spTree>
    <p:extLst>
      <p:ext uri="{BB962C8B-B14F-4D97-AF65-F5344CB8AC3E}">
        <p14:creationId xmlns:p14="http://schemas.microsoft.com/office/powerpoint/2010/main" val="156856247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212</a:t>
            </a:fld>
            <a:endParaRPr lang="en-US"/>
          </a:p>
        </p:txBody>
      </p:sp>
    </p:spTree>
    <p:extLst>
      <p:ext uri="{BB962C8B-B14F-4D97-AF65-F5344CB8AC3E}">
        <p14:creationId xmlns:p14="http://schemas.microsoft.com/office/powerpoint/2010/main" val="244125390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213</a:t>
            </a:fld>
            <a:endParaRPr lang="en-US"/>
          </a:p>
        </p:txBody>
      </p:sp>
    </p:spTree>
    <p:extLst>
      <p:ext uri="{BB962C8B-B14F-4D97-AF65-F5344CB8AC3E}">
        <p14:creationId xmlns:p14="http://schemas.microsoft.com/office/powerpoint/2010/main" val="253989846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214</a:t>
            </a:fld>
            <a:endParaRPr lang="en-US"/>
          </a:p>
        </p:txBody>
      </p:sp>
    </p:spTree>
    <p:extLst>
      <p:ext uri="{BB962C8B-B14F-4D97-AF65-F5344CB8AC3E}">
        <p14:creationId xmlns:p14="http://schemas.microsoft.com/office/powerpoint/2010/main" val="15765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a:t>
            </a:fld>
            <a:endParaRPr lang="en-US"/>
          </a:p>
        </p:txBody>
      </p:sp>
    </p:spTree>
    <p:extLst>
      <p:ext uri="{BB962C8B-B14F-4D97-AF65-F5344CB8AC3E}">
        <p14:creationId xmlns:p14="http://schemas.microsoft.com/office/powerpoint/2010/main" val="1122894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21</a:t>
            </a:fld>
            <a:endParaRPr lang="en-US"/>
          </a:p>
        </p:txBody>
      </p:sp>
    </p:spTree>
    <p:extLst>
      <p:ext uri="{BB962C8B-B14F-4D97-AF65-F5344CB8AC3E}">
        <p14:creationId xmlns:p14="http://schemas.microsoft.com/office/powerpoint/2010/main" val="43794661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215</a:t>
            </a:fld>
            <a:endParaRPr lang="en-US"/>
          </a:p>
        </p:txBody>
      </p:sp>
    </p:spTree>
    <p:extLst>
      <p:ext uri="{BB962C8B-B14F-4D97-AF65-F5344CB8AC3E}">
        <p14:creationId xmlns:p14="http://schemas.microsoft.com/office/powerpoint/2010/main" val="292720231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216</a:t>
            </a:fld>
            <a:endParaRPr lang="en-US"/>
          </a:p>
        </p:txBody>
      </p:sp>
    </p:spTree>
    <p:extLst>
      <p:ext uri="{BB962C8B-B14F-4D97-AF65-F5344CB8AC3E}">
        <p14:creationId xmlns:p14="http://schemas.microsoft.com/office/powerpoint/2010/main" val="31693056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217</a:t>
            </a:fld>
            <a:endParaRPr lang="en-US"/>
          </a:p>
        </p:txBody>
      </p:sp>
    </p:spTree>
    <p:extLst>
      <p:ext uri="{BB962C8B-B14F-4D97-AF65-F5344CB8AC3E}">
        <p14:creationId xmlns:p14="http://schemas.microsoft.com/office/powerpoint/2010/main" val="231497841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218</a:t>
            </a:fld>
            <a:endParaRPr lang="en-US"/>
          </a:p>
        </p:txBody>
      </p:sp>
    </p:spTree>
    <p:extLst>
      <p:ext uri="{BB962C8B-B14F-4D97-AF65-F5344CB8AC3E}">
        <p14:creationId xmlns:p14="http://schemas.microsoft.com/office/powerpoint/2010/main" val="406817033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219</a:t>
            </a:fld>
            <a:endParaRPr lang="en-US"/>
          </a:p>
        </p:txBody>
      </p:sp>
    </p:spTree>
    <p:extLst>
      <p:ext uri="{BB962C8B-B14F-4D97-AF65-F5344CB8AC3E}">
        <p14:creationId xmlns:p14="http://schemas.microsoft.com/office/powerpoint/2010/main" val="424321685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220</a:t>
            </a:fld>
            <a:endParaRPr lang="en-US"/>
          </a:p>
        </p:txBody>
      </p:sp>
    </p:spTree>
    <p:extLst>
      <p:ext uri="{BB962C8B-B14F-4D97-AF65-F5344CB8AC3E}">
        <p14:creationId xmlns:p14="http://schemas.microsoft.com/office/powerpoint/2010/main" val="216831471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221</a:t>
            </a:fld>
            <a:endParaRPr lang="en-US"/>
          </a:p>
        </p:txBody>
      </p:sp>
    </p:spTree>
    <p:extLst>
      <p:ext uri="{BB962C8B-B14F-4D97-AF65-F5344CB8AC3E}">
        <p14:creationId xmlns:p14="http://schemas.microsoft.com/office/powerpoint/2010/main" val="155889825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222</a:t>
            </a:fld>
            <a:endParaRPr lang="en-US"/>
          </a:p>
        </p:txBody>
      </p:sp>
    </p:spTree>
    <p:extLst>
      <p:ext uri="{BB962C8B-B14F-4D97-AF65-F5344CB8AC3E}">
        <p14:creationId xmlns:p14="http://schemas.microsoft.com/office/powerpoint/2010/main" val="408340680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223</a:t>
            </a:fld>
            <a:endParaRPr lang="en-US"/>
          </a:p>
        </p:txBody>
      </p:sp>
    </p:spTree>
    <p:extLst>
      <p:ext uri="{BB962C8B-B14F-4D97-AF65-F5344CB8AC3E}">
        <p14:creationId xmlns:p14="http://schemas.microsoft.com/office/powerpoint/2010/main" val="331411901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224</a:t>
            </a:fld>
            <a:endParaRPr lang="en-US"/>
          </a:p>
        </p:txBody>
      </p:sp>
    </p:spTree>
    <p:extLst>
      <p:ext uri="{BB962C8B-B14F-4D97-AF65-F5344CB8AC3E}">
        <p14:creationId xmlns:p14="http://schemas.microsoft.com/office/powerpoint/2010/main" val="3726703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22</a:t>
            </a:fld>
            <a:endParaRPr lang="en-US"/>
          </a:p>
        </p:txBody>
      </p:sp>
    </p:spTree>
    <p:extLst>
      <p:ext uri="{BB962C8B-B14F-4D97-AF65-F5344CB8AC3E}">
        <p14:creationId xmlns:p14="http://schemas.microsoft.com/office/powerpoint/2010/main" val="165696184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225</a:t>
            </a:fld>
            <a:endParaRPr lang="en-US"/>
          </a:p>
        </p:txBody>
      </p:sp>
    </p:spTree>
    <p:extLst>
      <p:ext uri="{BB962C8B-B14F-4D97-AF65-F5344CB8AC3E}">
        <p14:creationId xmlns:p14="http://schemas.microsoft.com/office/powerpoint/2010/main" val="234926002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226</a:t>
            </a:fld>
            <a:endParaRPr lang="en-US"/>
          </a:p>
        </p:txBody>
      </p:sp>
    </p:spTree>
    <p:extLst>
      <p:ext uri="{BB962C8B-B14F-4D97-AF65-F5344CB8AC3E}">
        <p14:creationId xmlns:p14="http://schemas.microsoft.com/office/powerpoint/2010/main" val="320123021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227</a:t>
            </a:fld>
            <a:endParaRPr lang="en-US"/>
          </a:p>
        </p:txBody>
      </p:sp>
    </p:spTree>
    <p:extLst>
      <p:ext uri="{BB962C8B-B14F-4D97-AF65-F5344CB8AC3E}">
        <p14:creationId xmlns:p14="http://schemas.microsoft.com/office/powerpoint/2010/main" val="406299457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228</a:t>
            </a:fld>
            <a:endParaRPr lang="en-US"/>
          </a:p>
        </p:txBody>
      </p:sp>
    </p:spTree>
    <p:extLst>
      <p:ext uri="{BB962C8B-B14F-4D97-AF65-F5344CB8AC3E}">
        <p14:creationId xmlns:p14="http://schemas.microsoft.com/office/powerpoint/2010/main" val="231975240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230</a:t>
            </a:fld>
            <a:endParaRPr lang="en-US"/>
          </a:p>
        </p:txBody>
      </p:sp>
    </p:spTree>
    <p:extLst>
      <p:ext uri="{BB962C8B-B14F-4D97-AF65-F5344CB8AC3E}">
        <p14:creationId xmlns:p14="http://schemas.microsoft.com/office/powerpoint/2010/main" val="160280911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231</a:t>
            </a:fld>
            <a:endParaRPr lang="en-US"/>
          </a:p>
        </p:txBody>
      </p:sp>
    </p:spTree>
    <p:extLst>
      <p:ext uri="{BB962C8B-B14F-4D97-AF65-F5344CB8AC3E}">
        <p14:creationId xmlns:p14="http://schemas.microsoft.com/office/powerpoint/2010/main" val="2116507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232</a:t>
            </a:fld>
            <a:endParaRPr lang="en-US"/>
          </a:p>
        </p:txBody>
      </p:sp>
    </p:spTree>
    <p:extLst>
      <p:ext uri="{BB962C8B-B14F-4D97-AF65-F5344CB8AC3E}">
        <p14:creationId xmlns:p14="http://schemas.microsoft.com/office/powerpoint/2010/main" val="92123961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233</a:t>
            </a:fld>
            <a:endParaRPr lang="en-US"/>
          </a:p>
        </p:txBody>
      </p:sp>
    </p:spTree>
    <p:extLst>
      <p:ext uri="{BB962C8B-B14F-4D97-AF65-F5344CB8AC3E}">
        <p14:creationId xmlns:p14="http://schemas.microsoft.com/office/powerpoint/2010/main" val="421274598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234</a:t>
            </a:fld>
            <a:endParaRPr lang="en-US"/>
          </a:p>
        </p:txBody>
      </p:sp>
    </p:spTree>
    <p:extLst>
      <p:ext uri="{BB962C8B-B14F-4D97-AF65-F5344CB8AC3E}">
        <p14:creationId xmlns:p14="http://schemas.microsoft.com/office/powerpoint/2010/main" val="148932589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B276E-6F5C-49E4-9D8F-5D54E114DFE7}" type="slidenum">
              <a:rPr lang="en-US" smtClean="0"/>
              <a:t>235</a:t>
            </a:fld>
            <a:endParaRPr lang="en-US"/>
          </a:p>
        </p:txBody>
      </p:sp>
    </p:spTree>
    <p:extLst>
      <p:ext uri="{BB962C8B-B14F-4D97-AF65-F5344CB8AC3E}">
        <p14:creationId xmlns:p14="http://schemas.microsoft.com/office/powerpoint/2010/main" val="3532915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23</a:t>
            </a:fld>
            <a:endParaRPr lang="en-US"/>
          </a:p>
        </p:txBody>
      </p:sp>
    </p:spTree>
    <p:extLst>
      <p:ext uri="{BB962C8B-B14F-4D97-AF65-F5344CB8AC3E}">
        <p14:creationId xmlns:p14="http://schemas.microsoft.com/office/powerpoint/2010/main" val="150555348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236</a:t>
            </a:fld>
            <a:endParaRPr lang="en-US"/>
          </a:p>
        </p:txBody>
      </p:sp>
    </p:spTree>
    <p:extLst>
      <p:ext uri="{BB962C8B-B14F-4D97-AF65-F5344CB8AC3E}">
        <p14:creationId xmlns:p14="http://schemas.microsoft.com/office/powerpoint/2010/main" val="328090643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237</a:t>
            </a:fld>
            <a:endParaRPr lang="en-US"/>
          </a:p>
        </p:txBody>
      </p:sp>
    </p:spTree>
    <p:extLst>
      <p:ext uri="{BB962C8B-B14F-4D97-AF65-F5344CB8AC3E}">
        <p14:creationId xmlns:p14="http://schemas.microsoft.com/office/powerpoint/2010/main" val="340641167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238</a:t>
            </a:fld>
            <a:endParaRPr lang="en-US"/>
          </a:p>
        </p:txBody>
      </p:sp>
    </p:spTree>
    <p:extLst>
      <p:ext uri="{BB962C8B-B14F-4D97-AF65-F5344CB8AC3E}">
        <p14:creationId xmlns:p14="http://schemas.microsoft.com/office/powerpoint/2010/main" val="118728068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239</a:t>
            </a:fld>
            <a:endParaRPr lang="en-US"/>
          </a:p>
        </p:txBody>
      </p:sp>
    </p:spTree>
    <p:extLst>
      <p:ext uri="{BB962C8B-B14F-4D97-AF65-F5344CB8AC3E}">
        <p14:creationId xmlns:p14="http://schemas.microsoft.com/office/powerpoint/2010/main" val="152394053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240</a:t>
            </a:fld>
            <a:endParaRPr lang="en-US"/>
          </a:p>
        </p:txBody>
      </p:sp>
    </p:spTree>
    <p:extLst>
      <p:ext uri="{BB962C8B-B14F-4D97-AF65-F5344CB8AC3E}">
        <p14:creationId xmlns:p14="http://schemas.microsoft.com/office/powerpoint/2010/main" val="304919634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241</a:t>
            </a:fld>
            <a:endParaRPr lang="en-US"/>
          </a:p>
        </p:txBody>
      </p:sp>
    </p:spTree>
    <p:extLst>
      <p:ext uri="{BB962C8B-B14F-4D97-AF65-F5344CB8AC3E}">
        <p14:creationId xmlns:p14="http://schemas.microsoft.com/office/powerpoint/2010/main" val="146653192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242</a:t>
            </a:fld>
            <a:endParaRPr lang="en-US"/>
          </a:p>
        </p:txBody>
      </p:sp>
    </p:spTree>
    <p:extLst>
      <p:ext uri="{BB962C8B-B14F-4D97-AF65-F5344CB8AC3E}">
        <p14:creationId xmlns:p14="http://schemas.microsoft.com/office/powerpoint/2010/main" val="407834093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B276E-6F5C-49E4-9D8F-5D54E114DFE7}" type="slidenum">
              <a:rPr lang="en-US" smtClean="0"/>
              <a:t>243</a:t>
            </a:fld>
            <a:endParaRPr lang="en-US"/>
          </a:p>
        </p:txBody>
      </p:sp>
    </p:spTree>
    <p:extLst>
      <p:ext uri="{BB962C8B-B14F-4D97-AF65-F5344CB8AC3E}">
        <p14:creationId xmlns:p14="http://schemas.microsoft.com/office/powerpoint/2010/main" val="297587785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244</a:t>
            </a:fld>
            <a:endParaRPr lang="en-US"/>
          </a:p>
        </p:txBody>
      </p:sp>
    </p:spTree>
    <p:extLst>
      <p:ext uri="{BB962C8B-B14F-4D97-AF65-F5344CB8AC3E}">
        <p14:creationId xmlns:p14="http://schemas.microsoft.com/office/powerpoint/2010/main" val="296345229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245</a:t>
            </a:fld>
            <a:endParaRPr lang="en-US"/>
          </a:p>
        </p:txBody>
      </p:sp>
    </p:spTree>
    <p:extLst>
      <p:ext uri="{BB962C8B-B14F-4D97-AF65-F5344CB8AC3E}">
        <p14:creationId xmlns:p14="http://schemas.microsoft.com/office/powerpoint/2010/main" val="962173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24</a:t>
            </a:fld>
            <a:endParaRPr lang="en-US"/>
          </a:p>
        </p:txBody>
      </p:sp>
    </p:spTree>
    <p:extLst>
      <p:ext uri="{BB962C8B-B14F-4D97-AF65-F5344CB8AC3E}">
        <p14:creationId xmlns:p14="http://schemas.microsoft.com/office/powerpoint/2010/main" val="388237843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246</a:t>
            </a:fld>
            <a:endParaRPr lang="en-US"/>
          </a:p>
        </p:txBody>
      </p:sp>
    </p:spTree>
    <p:extLst>
      <p:ext uri="{BB962C8B-B14F-4D97-AF65-F5344CB8AC3E}">
        <p14:creationId xmlns:p14="http://schemas.microsoft.com/office/powerpoint/2010/main" val="41747287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247</a:t>
            </a:fld>
            <a:endParaRPr lang="en-US"/>
          </a:p>
        </p:txBody>
      </p:sp>
    </p:spTree>
    <p:extLst>
      <p:ext uri="{BB962C8B-B14F-4D97-AF65-F5344CB8AC3E}">
        <p14:creationId xmlns:p14="http://schemas.microsoft.com/office/powerpoint/2010/main" val="374511013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248</a:t>
            </a:fld>
            <a:endParaRPr lang="en-US"/>
          </a:p>
        </p:txBody>
      </p:sp>
    </p:spTree>
    <p:extLst>
      <p:ext uri="{BB962C8B-B14F-4D97-AF65-F5344CB8AC3E}">
        <p14:creationId xmlns:p14="http://schemas.microsoft.com/office/powerpoint/2010/main" val="119707117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249</a:t>
            </a:fld>
            <a:endParaRPr lang="en-US"/>
          </a:p>
        </p:txBody>
      </p:sp>
    </p:spTree>
    <p:extLst>
      <p:ext uri="{BB962C8B-B14F-4D97-AF65-F5344CB8AC3E}">
        <p14:creationId xmlns:p14="http://schemas.microsoft.com/office/powerpoint/2010/main" val="321172329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250</a:t>
            </a:fld>
            <a:endParaRPr lang="en-US"/>
          </a:p>
        </p:txBody>
      </p:sp>
    </p:spTree>
    <p:extLst>
      <p:ext uri="{BB962C8B-B14F-4D97-AF65-F5344CB8AC3E}">
        <p14:creationId xmlns:p14="http://schemas.microsoft.com/office/powerpoint/2010/main" val="17719948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251</a:t>
            </a:fld>
            <a:endParaRPr lang="en-US"/>
          </a:p>
        </p:txBody>
      </p:sp>
    </p:spTree>
    <p:extLst>
      <p:ext uri="{BB962C8B-B14F-4D97-AF65-F5344CB8AC3E}">
        <p14:creationId xmlns:p14="http://schemas.microsoft.com/office/powerpoint/2010/main" val="93227333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253</a:t>
            </a:fld>
            <a:endParaRPr lang="en-US"/>
          </a:p>
        </p:txBody>
      </p:sp>
    </p:spTree>
    <p:extLst>
      <p:ext uri="{BB962C8B-B14F-4D97-AF65-F5344CB8AC3E}">
        <p14:creationId xmlns:p14="http://schemas.microsoft.com/office/powerpoint/2010/main" val="44061989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B276E-6F5C-49E4-9D8F-5D54E114DFE7}" type="slidenum">
              <a:rPr lang="en-US" smtClean="0"/>
              <a:t>254</a:t>
            </a:fld>
            <a:endParaRPr lang="en-US"/>
          </a:p>
        </p:txBody>
      </p:sp>
    </p:spTree>
    <p:extLst>
      <p:ext uri="{BB962C8B-B14F-4D97-AF65-F5344CB8AC3E}">
        <p14:creationId xmlns:p14="http://schemas.microsoft.com/office/powerpoint/2010/main" val="413949134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255</a:t>
            </a:fld>
            <a:endParaRPr lang="en-US"/>
          </a:p>
        </p:txBody>
      </p:sp>
    </p:spTree>
    <p:extLst>
      <p:ext uri="{BB962C8B-B14F-4D97-AF65-F5344CB8AC3E}">
        <p14:creationId xmlns:p14="http://schemas.microsoft.com/office/powerpoint/2010/main" val="420923018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256</a:t>
            </a:fld>
            <a:endParaRPr lang="en-US"/>
          </a:p>
        </p:txBody>
      </p:sp>
    </p:spTree>
    <p:extLst>
      <p:ext uri="{BB962C8B-B14F-4D97-AF65-F5344CB8AC3E}">
        <p14:creationId xmlns:p14="http://schemas.microsoft.com/office/powerpoint/2010/main" val="759177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25</a:t>
            </a:fld>
            <a:endParaRPr lang="en-US"/>
          </a:p>
        </p:txBody>
      </p:sp>
    </p:spTree>
    <p:extLst>
      <p:ext uri="{BB962C8B-B14F-4D97-AF65-F5344CB8AC3E}">
        <p14:creationId xmlns:p14="http://schemas.microsoft.com/office/powerpoint/2010/main" val="3048330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28</a:t>
            </a:fld>
            <a:endParaRPr lang="en-US"/>
          </a:p>
        </p:txBody>
      </p:sp>
    </p:spTree>
    <p:extLst>
      <p:ext uri="{BB962C8B-B14F-4D97-AF65-F5344CB8AC3E}">
        <p14:creationId xmlns:p14="http://schemas.microsoft.com/office/powerpoint/2010/main" val="1097460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29</a:t>
            </a:fld>
            <a:endParaRPr lang="en-US"/>
          </a:p>
        </p:txBody>
      </p:sp>
    </p:spTree>
    <p:extLst>
      <p:ext uri="{BB962C8B-B14F-4D97-AF65-F5344CB8AC3E}">
        <p14:creationId xmlns:p14="http://schemas.microsoft.com/office/powerpoint/2010/main" val="2679045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30</a:t>
            </a:fld>
            <a:endParaRPr lang="en-US"/>
          </a:p>
        </p:txBody>
      </p:sp>
    </p:spTree>
    <p:extLst>
      <p:ext uri="{BB962C8B-B14F-4D97-AF65-F5344CB8AC3E}">
        <p14:creationId xmlns:p14="http://schemas.microsoft.com/office/powerpoint/2010/main" val="2866609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31</a:t>
            </a:fld>
            <a:endParaRPr lang="en-US"/>
          </a:p>
        </p:txBody>
      </p:sp>
    </p:spTree>
    <p:extLst>
      <p:ext uri="{BB962C8B-B14F-4D97-AF65-F5344CB8AC3E}">
        <p14:creationId xmlns:p14="http://schemas.microsoft.com/office/powerpoint/2010/main" val="19349452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32</a:t>
            </a:fld>
            <a:endParaRPr lang="en-US"/>
          </a:p>
        </p:txBody>
      </p:sp>
    </p:spTree>
    <p:extLst>
      <p:ext uri="{BB962C8B-B14F-4D97-AF65-F5344CB8AC3E}">
        <p14:creationId xmlns:p14="http://schemas.microsoft.com/office/powerpoint/2010/main" val="1674178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4</a:t>
            </a:fld>
            <a:endParaRPr lang="en-US"/>
          </a:p>
        </p:txBody>
      </p:sp>
    </p:spTree>
    <p:extLst>
      <p:ext uri="{BB962C8B-B14F-4D97-AF65-F5344CB8AC3E}">
        <p14:creationId xmlns:p14="http://schemas.microsoft.com/office/powerpoint/2010/main" val="1391044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33</a:t>
            </a:fld>
            <a:endParaRPr lang="en-US"/>
          </a:p>
        </p:txBody>
      </p:sp>
    </p:spTree>
    <p:extLst>
      <p:ext uri="{BB962C8B-B14F-4D97-AF65-F5344CB8AC3E}">
        <p14:creationId xmlns:p14="http://schemas.microsoft.com/office/powerpoint/2010/main" val="2747770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34</a:t>
            </a:fld>
            <a:endParaRPr lang="en-US"/>
          </a:p>
        </p:txBody>
      </p:sp>
    </p:spTree>
    <p:extLst>
      <p:ext uri="{BB962C8B-B14F-4D97-AF65-F5344CB8AC3E}">
        <p14:creationId xmlns:p14="http://schemas.microsoft.com/office/powerpoint/2010/main" val="3878599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35</a:t>
            </a:fld>
            <a:endParaRPr lang="en-US"/>
          </a:p>
        </p:txBody>
      </p:sp>
    </p:spTree>
    <p:extLst>
      <p:ext uri="{BB962C8B-B14F-4D97-AF65-F5344CB8AC3E}">
        <p14:creationId xmlns:p14="http://schemas.microsoft.com/office/powerpoint/2010/main" val="1201666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36</a:t>
            </a:fld>
            <a:endParaRPr lang="en-US"/>
          </a:p>
        </p:txBody>
      </p:sp>
    </p:spTree>
    <p:extLst>
      <p:ext uri="{BB962C8B-B14F-4D97-AF65-F5344CB8AC3E}">
        <p14:creationId xmlns:p14="http://schemas.microsoft.com/office/powerpoint/2010/main" val="2883400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37</a:t>
            </a:fld>
            <a:endParaRPr lang="en-US"/>
          </a:p>
        </p:txBody>
      </p:sp>
    </p:spTree>
    <p:extLst>
      <p:ext uri="{BB962C8B-B14F-4D97-AF65-F5344CB8AC3E}">
        <p14:creationId xmlns:p14="http://schemas.microsoft.com/office/powerpoint/2010/main" val="456622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38</a:t>
            </a:fld>
            <a:endParaRPr lang="en-US"/>
          </a:p>
        </p:txBody>
      </p:sp>
    </p:spTree>
    <p:extLst>
      <p:ext uri="{BB962C8B-B14F-4D97-AF65-F5344CB8AC3E}">
        <p14:creationId xmlns:p14="http://schemas.microsoft.com/office/powerpoint/2010/main" val="4335465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39</a:t>
            </a:fld>
            <a:endParaRPr lang="en-US"/>
          </a:p>
        </p:txBody>
      </p:sp>
    </p:spTree>
    <p:extLst>
      <p:ext uri="{BB962C8B-B14F-4D97-AF65-F5344CB8AC3E}">
        <p14:creationId xmlns:p14="http://schemas.microsoft.com/office/powerpoint/2010/main" val="18135955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40</a:t>
            </a:fld>
            <a:endParaRPr lang="en-US"/>
          </a:p>
        </p:txBody>
      </p:sp>
    </p:spTree>
    <p:extLst>
      <p:ext uri="{BB962C8B-B14F-4D97-AF65-F5344CB8AC3E}">
        <p14:creationId xmlns:p14="http://schemas.microsoft.com/office/powerpoint/2010/main" val="3022163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41</a:t>
            </a:fld>
            <a:endParaRPr lang="en-US"/>
          </a:p>
        </p:txBody>
      </p:sp>
    </p:spTree>
    <p:extLst>
      <p:ext uri="{BB962C8B-B14F-4D97-AF65-F5344CB8AC3E}">
        <p14:creationId xmlns:p14="http://schemas.microsoft.com/office/powerpoint/2010/main" val="1146161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44</a:t>
            </a:fld>
            <a:endParaRPr lang="en-US"/>
          </a:p>
        </p:txBody>
      </p:sp>
    </p:spTree>
    <p:extLst>
      <p:ext uri="{BB962C8B-B14F-4D97-AF65-F5344CB8AC3E}">
        <p14:creationId xmlns:p14="http://schemas.microsoft.com/office/powerpoint/2010/main" val="1866934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5</a:t>
            </a:fld>
            <a:endParaRPr lang="en-US"/>
          </a:p>
        </p:txBody>
      </p:sp>
    </p:spTree>
    <p:extLst>
      <p:ext uri="{BB962C8B-B14F-4D97-AF65-F5344CB8AC3E}">
        <p14:creationId xmlns:p14="http://schemas.microsoft.com/office/powerpoint/2010/main" val="21062136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B276E-6F5C-49E4-9D8F-5D54E114DFE7}" type="slidenum">
              <a:rPr lang="en-US" smtClean="0"/>
              <a:t>45</a:t>
            </a:fld>
            <a:endParaRPr lang="en-US"/>
          </a:p>
        </p:txBody>
      </p:sp>
    </p:spTree>
    <p:extLst>
      <p:ext uri="{BB962C8B-B14F-4D97-AF65-F5344CB8AC3E}">
        <p14:creationId xmlns:p14="http://schemas.microsoft.com/office/powerpoint/2010/main" val="18967111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46</a:t>
            </a:fld>
            <a:endParaRPr lang="en-US"/>
          </a:p>
        </p:txBody>
      </p:sp>
    </p:spTree>
    <p:extLst>
      <p:ext uri="{BB962C8B-B14F-4D97-AF65-F5344CB8AC3E}">
        <p14:creationId xmlns:p14="http://schemas.microsoft.com/office/powerpoint/2010/main" val="13951720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47</a:t>
            </a:fld>
            <a:endParaRPr lang="en-US"/>
          </a:p>
        </p:txBody>
      </p:sp>
    </p:spTree>
    <p:extLst>
      <p:ext uri="{BB962C8B-B14F-4D97-AF65-F5344CB8AC3E}">
        <p14:creationId xmlns:p14="http://schemas.microsoft.com/office/powerpoint/2010/main" val="3566279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48</a:t>
            </a:fld>
            <a:endParaRPr lang="en-US"/>
          </a:p>
        </p:txBody>
      </p:sp>
    </p:spTree>
    <p:extLst>
      <p:ext uri="{BB962C8B-B14F-4D97-AF65-F5344CB8AC3E}">
        <p14:creationId xmlns:p14="http://schemas.microsoft.com/office/powerpoint/2010/main" val="24202491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49</a:t>
            </a:fld>
            <a:endParaRPr lang="en-US"/>
          </a:p>
        </p:txBody>
      </p:sp>
    </p:spTree>
    <p:extLst>
      <p:ext uri="{BB962C8B-B14F-4D97-AF65-F5344CB8AC3E}">
        <p14:creationId xmlns:p14="http://schemas.microsoft.com/office/powerpoint/2010/main" val="26479204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50</a:t>
            </a:fld>
            <a:endParaRPr lang="en-US"/>
          </a:p>
        </p:txBody>
      </p:sp>
    </p:spTree>
    <p:extLst>
      <p:ext uri="{BB962C8B-B14F-4D97-AF65-F5344CB8AC3E}">
        <p14:creationId xmlns:p14="http://schemas.microsoft.com/office/powerpoint/2010/main" val="22689248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51</a:t>
            </a:fld>
            <a:endParaRPr lang="en-US"/>
          </a:p>
        </p:txBody>
      </p:sp>
    </p:spTree>
    <p:extLst>
      <p:ext uri="{BB962C8B-B14F-4D97-AF65-F5344CB8AC3E}">
        <p14:creationId xmlns:p14="http://schemas.microsoft.com/office/powerpoint/2010/main" val="1890426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52</a:t>
            </a:fld>
            <a:endParaRPr lang="en-US"/>
          </a:p>
        </p:txBody>
      </p:sp>
    </p:spTree>
    <p:extLst>
      <p:ext uri="{BB962C8B-B14F-4D97-AF65-F5344CB8AC3E}">
        <p14:creationId xmlns:p14="http://schemas.microsoft.com/office/powerpoint/2010/main" val="16656169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53</a:t>
            </a:fld>
            <a:endParaRPr lang="en-US"/>
          </a:p>
        </p:txBody>
      </p:sp>
    </p:spTree>
    <p:extLst>
      <p:ext uri="{BB962C8B-B14F-4D97-AF65-F5344CB8AC3E}">
        <p14:creationId xmlns:p14="http://schemas.microsoft.com/office/powerpoint/2010/main" val="611986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54</a:t>
            </a:fld>
            <a:endParaRPr lang="en-US"/>
          </a:p>
        </p:txBody>
      </p:sp>
    </p:spTree>
    <p:extLst>
      <p:ext uri="{BB962C8B-B14F-4D97-AF65-F5344CB8AC3E}">
        <p14:creationId xmlns:p14="http://schemas.microsoft.com/office/powerpoint/2010/main" val="2289397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6</a:t>
            </a:fld>
            <a:endParaRPr lang="en-US"/>
          </a:p>
        </p:txBody>
      </p:sp>
    </p:spTree>
    <p:extLst>
      <p:ext uri="{BB962C8B-B14F-4D97-AF65-F5344CB8AC3E}">
        <p14:creationId xmlns:p14="http://schemas.microsoft.com/office/powerpoint/2010/main" val="12383672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55</a:t>
            </a:fld>
            <a:endParaRPr lang="en-US"/>
          </a:p>
        </p:txBody>
      </p:sp>
    </p:spTree>
    <p:extLst>
      <p:ext uri="{BB962C8B-B14F-4D97-AF65-F5344CB8AC3E}">
        <p14:creationId xmlns:p14="http://schemas.microsoft.com/office/powerpoint/2010/main" val="1020556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56</a:t>
            </a:fld>
            <a:endParaRPr lang="en-US"/>
          </a:p>
        </p:txBody>
      </p:sp>
    </p:spTree>
    <p:extLst>
      <p:ext uri="{BB962C8B-B14F-4D97-AF65-F5344CB8AC3E}">
        <p14:creationId xmlns:p14="http://schemas.microsoft.com/office/powerpoint/2010/main" val="24362487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57</a:t>
            </a:fld>
            <a:endParaRPr lang="en-US"/>
          </a:p>
        </p:txBody>
      </p:sp>
    </p:spTree>
    <p:extLst>
      <p:ext uri="{BB962C8B-B14F-4D97-AF65-F5344CB8AC3E}">
        <p14:creationId xmlns:p14="http://schemas.microsoft.com/office/powerpoint/2010/main" val="5939133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58</a:t>
            </a:fld>
            <a:endParaRPr lang="en-US"/>
          </a:p>
        </p:txBody>
      </p:sp>
    </p:spTree>
    <p:extLst>
      <p:ext uri="{BB962C8B-B14F-4D97-AF65-F5344CB8AC3E}">
        <p14:creationId xmlns:p14="http://schemas.microsoft.com/office/powerpoint/2010/main" val="13300047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59</a:t>
            </a:fld>
            <a:endParaRPr lang="en-US"/>
          </a:p>
        </p:txBody>
      </p:sp>
    </p:spTree>
    <p:extLst>
      <p:ext uri="{BB962C8B-B14F-4D97-AF65-F5344CB8AC3E}">
        <p14:creationId xmlns:p14="http://schemas.microsoft.com/office/powerpoint/2010/main" val="40193154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60</a:t>
            </a:fld>
            <a:endParaRPr lang="en-US"/>
          </a:p>
        </p:txBody>
      </p:sp>
    </p:spTree>
    <p:extLst>
      <p:ext uri="{BB962C8B-B14F-4D97-AF65-F5344CB8AC3E}">
        <p14:creationId xmlns:p14="http://schemas.microsoft.com/office/powerpoint/2010/main" val="3787441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61</a:t>
            </a:fld>
            <a:endParaRPr lang="en-US"/>
          </a:p>
        </p:txBody>
      </p:sp>
    </p:spTree>
    <p:extLst>
      <p:ext uri="{BB962C8B-B14F-4D97-AF65-F5344CB8AC3E}">
        <p14:creationId xmlns:p14="http://schemas.microsoft.com/office/powerpoint/2010/main" val="32682955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62</a:t>
            </a:fld>
            <a:endParaRPr lang="en-US"/>
          </a:p>
        </p:txBody>
      </p:sp>
    </p:spTree>
    <p:extLst>
      <p:ext uri="{BB962C8B-B14F-4D97-AF65-F5344CB8AC3E}">
        <p14:creationId xmlns:p14="http://schemas.microsoft.com/office/powerpoint/2010/main" val="39931682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63</a:t>
            </a:fld>
            <a:endParaRPr lang="en-US"/>
          </a:p>
        </p:txBody>
      </p:sp>
    </p:spTree>
    <p:extLst>
      <p:ext uri="{BB962C8B-B14F-4D97-AF65-F5344CB8AC3E}">
        <p14:creationId xmlns:p14="http://schemas.microsoft.com/office/powerpoint/2010/main" val="36459021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64</a:t>
            </a:fld>
            <a:endParaRPr lang="en-US"/>
          </a:p>
        </p:txBody>
      </p:sp>
    </p:spTree>
    <p:extLst>
      <p:ext uri="{BB962C8B-B14F-4D97-AF65-F5344CB8AC3E}">
        <p14:creationId xmlns:p14="http://schemas.microsoft.com/office/powerpoint/2010/main" val="2534897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7</a:t>
            </a:fld>
            <a:endParaRPr lang="en-US"/>
          </a:p>
        </p:txBody>
      </p:sp>
    </p:spTree>
    <p:extLst>
      <p:ext uri="{BB962C8B-B14F-4D97-AF65-F5344CB8AC3E}">
        <p14:creationId xmlns:p14="http://schemas.microsoft.com/office/powerpoint/2010/main" val="6580406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65</a:t>
            </a:fld>
            <a:endParaRPr lang="en-US"/>
          </a:p>
        </p:txBody>
      </p:sp>
    </p:spTree>
    <p:extLst>
      <p:ext uri="{BB962C8B-B14F-4D97-AF65-F5344CB8AC3E}">
        <p14:creationId xmlns:p14="http://schemas.microsoft.com/office/powerpoint/2010/main" val="41499874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66</a:t>
            </a:fld>
            <a:endParaRPr lang="en-US"/>
          </a:p>
        </p:txBody>
      </p:sp>
    </p:spTree>
    <p:extLst>
      <p:ext uri="{BB962C8B-B14F-4D97-AF65-F5344CB8AC3E}">
        <p14:creationId xmlns:p14="http://schemas.microsoft.com/office/powerpoint/2010/main" val="9912903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67</a:t>
            </a:fld>
            <a:endParaRPr lang="en-US"/>
          </a:p>
        </p:txBody>
      </p:sp>
    </p:spTree>
    <p:extLst>
      <p:ext uri="{BB962C8B-B14F-4D97-AF65-F5344CB8AC3E}">
        <p14:creationId xmlns:p14="http://schemas.microsoft.com/office/powerpoint/2010/main" val="30959312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68</a:t>
            </a:fld>
            <a:endParaRPr lang="en-US"/>
          </a:p>
        </p:txBody>
      </p:sp>
    </p:spTree>
    <p:extLst>
      <p:ext uri="{BB962C8B-B14F-4D97-AF65-F5344CB8AC3E}">
        <p14:creationId xmlns:p14="http://schemas.microsoft.com/office/powerpoint/2010/main" val="30756566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69</a:t>
            </a:fld>
            <a:endParaRPr lang="en-US"/>
          </a:p>
        </p:txBody>
      </p:sp>
    </p:spTree>
    <p:extLst>
      <p:ext uri="{BB962C8B-B14F-4D97-AF65-F5344CB8AC3E}">
        <p14:creationId xmlns:p14="http://schemas.microsoft.com/office/powerpoint/2010/main" val="19978255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70</a:t>
            </a:fld>
            <a:endParaRPr lang="en-US"/>
          </a:p>
        </p:txBody>
      </p:sp>
    </p:spTree>
    <p:extLst>
      <p:ext uri="{BB962C8B-B14F-4D97-AF65-F5344CB8AC3E}">
        <p14:creationId xmlns:p14="http://schemas.microsoft.com/office/powerpoint/2010/main" val="28707337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71</a:t>
            </a:fld>
            <a:endParaRPr lang="en-US"/>
          </a:p>
        </p:txBody>
      </p:sp>
    </p:spTree>
    <p:extLst>
      <p:ext uri="{BB962C8B-B14F-4D97-AF65-F5344CB8AC3E}">
        <p14:creationId xmlns:p14="http://schemas.microsoft.com/office/powerpoint/2010/main" val="26454842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72</a:t>
            </a:fld>
            <a:endParaRPr lang="en-US"/>
          </a:p>
        </p:txBody>
      </p:sp>
    </p:spTree>
    <p:extLst>
      <p:ext uri="{BB962C8B-B14F-4D97-AF65-F5344CB8AC3E}">
        <p14:creationId xmlns:p14="http://schemas.microsoft.com/office/powerpoint/2010/main" val="6931129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73</a:t>
            </a:fld>
            <a:endParaRPr lang="en-US"/>
          </a:p>
        </p:txBody>
      </p:sp>
    </p:spTree>
    <p:extLst>
      <p:ext uri="{BB962C8B-B14F-4D97-AF65-F5344CB8AC3E}">
        <p14:creationId xmlns:p14="http://schemas.microsoft.com/office/powerpoint/2010/main" val="75046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74</a:t>
            </a:fld>
            <a:endParaRPr lang="en-US"/>
          </a:p>
        </p:txBody>
      </p:sp>
    </p:spTree>
    <p:extLst>
      <p:ext uri="{BB962C8B-B14F-4D97-AF65-F5344CB8AC3E}">
        <p14:creationId xmlns:p14="http://schemas.microsoft.com/office/powerpoint/2010/main" val="2736859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8</a:t>
            </a:fld>
            <a:endParaRPr lang="en-US"/>
          </a:p>
        </p:txBody>
      </p:sp>
    </p:spTree>
    <p:extLst>
      <p:ext uri="{BB962C8B-B14F-4D97-AF65-F5344CB8AC3E}">
        <p14:creationId xmlns:p14="http://schemas.microsoft.com/office/powerpoint/2010/main" val="21261871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75</a:t>
            </a:fld>
            <a:endParaRPr lang="en-US"/>
          </a:p>
        </p:txBody>
      </p:sp>
    </p:spTree>
    <p:extLst>
      <p:ext uri="{BB962C8B-B14F-4D97-AF65-F5344CB8AC3E}">
        <p14:creationId xmlns:p14="http://schemas.microsoft.com/office/powerpoint/2010/main" val="33846568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76</a:t>
            </a:fld>
            <a:endParaRPr lang="en-US"/>
          </a:p>
        </p:txBody>
      </p:sp>
    </p:spTree>
    <p:extLst>
      <p:ext uri="{BB962C8B-B14F-4D97-AF65-F5344CB8AC3E}">
        <p14:creationId xmlns:p14="http://schemas.microsoft.com/office/powerpoint/2010/main" val="39878454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77</a:t>
            </a:fld>
            <a:endParaRPr lang="en-US"/>
          </a:p>
        </p:txBody>
      </p:sp>
    </p:spTree>
    <p:extLst>
      <p:ext uri="{BB962C8B-B14F-4D97-AF65-F5344CB8AC3E}">
        <p14:creationId xmlns:p14="http://schemas.microsoft.com/office/powerpoint/2010/main" val="38293006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78</a:t>
            </a:fld>
            <a:endParaRPr lang="en-US"/>
          </a:p>
        </p:txBody>
      </p:sp>
    </p:spTree>
    <p:extLst>
      <p:ext uri="{BB962C8B-B14F-4D97-AF65-F5344CB8AC3E}">
        <p14:creationId xmlns:p14="http://schemas.microsoft.com/office/powerpoint/2010/main" val="2357279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79</a:t>
            </a:fld>
            <a:endParaRPr lang="en-US"/>
          </a:p>
        </p:txBody>
      </p:sp>
    </p:spTree>
    <p:extLst>
      <p:ext uri="{BB962C8B-B14F-4D97-AF65-F5344CB8AC3E}">
        <p14:creationId xmlns:p14="http://schemas.microsoft.com/office/powerpoint/2010/main" val="25321752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80</a:t>
            </a:fld>
            <a:endParaRPr lang="en-US"/>
          </a:p>
        </p:txBody>
      </p:sp>
    </p:spTree>
    <p:extLst>
      <p:ext uri="{BB962C8B-B14F-4D97-AF65-F5344CB8AC3E}">
        <p14:creationId xmlns:p14="http://schemas.microsoft.com/office/powerpoint/2010/main" val="22233762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81</a:t>
            </a:fld>
            <a:endParaRPr lang="en-US"/>
          </a:p>
        </p:txBody>
      </p:sp>
    </p:spTree>
    <p:extLst>
      <p:ext uri="{BB962C8B-B14F-4D97-AF65-F5344CB8AC3E}">
        <p14:creationId xmlns:p14="http://schemas.microsoft.com/office/powerpoint/2010/main" val="22516405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82</a:t>
            </a:fld>
            <a:endParaRPr lang="en-US"/>
          </a:p>
        </p:txBody>
      </p:sp>
    </p:spTree>
    <p:extLst>
      <p:ext uri="{BB962C8B-B14F-4D97-AF65-F5344CB8AC3E}">
        <p14:creationId xmlns:p14="http://schemas.microsoft.com/office/powerpoint/2010/main" val="29195708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83</a:t>
            </a:fld>
            <a:endParaRPr lang="en-US"/>
          </a:p>
        </p:txBody>
      </p:sp>
    </p:spTree>
    <p:extLst>
      <p:ext uri="{BB962C8B-B14F-4D97-AF65-F5344CB8AC3E}">
        <p14:creationId xmlns:p14="http://schemas.microsoft.com/office/powerpoint/2010/main" val="4928680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84</a:t>
            </a:fld>
            <a:endParaRPr lang="en-US"/>
          </a:p>
        </p:txBody>
      </p:sp>
    </p:spTree>
    <p:extLst>
      <p:ext uri="{BB962C8B-B14F-4D97-AF65-F5344CB8AC3E}">
        <p14:creationId xmlns:p14="http://schemas.microsoft.com/office/powerpoint/2010/main" val="3547645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9</a:t>
            </a:fld>
            <a:endParaRPr lang="en-US"/>
          </a:p>
        </p:txBody>
      </p:sp>
    </p:spTree>
    <p:extLst>
      <p:ext uri="{BB962C8B-B14F-4D97-AF65-F5344CB8AC3E}">
        <p14:creationId xmlns:p14="http://schemas.microsoft.com/office/powerpoint/2010/main" val="6921813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85</a:t>
            </a:fld>
            <a:endParaRPr lang="en-US"/>
          </a:p>
        </p:txBody>
      </p:sp>
    </p:spTree>
    <p:extLst>
      <p:ext uri="{BB962C8B-B14F-4D97-AF65-F5344CB8AC3E}">
        <p14:creationId xmlns:p14="http://schemas.microsoft.com/office/powerpoint/2010/main" val="23759882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86</a:t>
            </a:fld>
            <a:endParaRPr lang="en-US"/>
          </a:p>
        </p:txBody>
      </p:sp>
    </p:spTree>
    <p:extLst>
      <p:ext uri="{BB962C8B-B14F-4D97-AF65-F5344CB8AC3E}">
        <p14:creationId xmlns:p14="http://schemas.microsoft.com/office/powerpoint/2010/main" val="16305675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87</a:t>
            </a:fld>
            <a:endParaRPr lang="en-US"/>
          </a:p>
        </p:txBody>
      </p:sp>
    </p:spTree>
    <p:extLst>
      <p:ext uri="{BB962C8B-B14F-4D97-AF65-F5344CB8AC3E}">
        <p14:creationId xmlns:p14="http://schemas.microsoft.com/office/powerpoint/2010/main" val="41228087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88</a:t>
            </a:fld>
            <a:endParaRPr lang="en-US"/>
          </a:p>
        </p:txBody>
      </p:sp>
    </p:spTree>
    <p:extLst>
      <p:ext uri="{BB962C8B-B14F-4D97-AF65-F5344CB8AC3E}">
        <p14:creationId xmlns:p14="http://schemas.microsoft.com/office/powerpoint/2010/main" val="15209527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89</a:t>
            </a:fld>
            <a:endParaRPr lang="en-US"/>
          </a:p>
        </p:txBody>
      </p:sp>
    </p:spTree>
    <p:extLst>
      <p:ext uri="{BB962C8B-B14F-4D97-AF65-F5344CB8AC3E}">
        <p14:creationId xmlns:p14="http://schemas.microsoft.com/office/powerpoint/2010/main" val="42173697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91</a:t>
            </a:fld>
            <a:endParaRPr lang="en-US"/>
          </a:p>
        </p:txBody>
      </p:sp>
    </p:spTree>
    <p:extLst>
      <p:ext uri="{BB962C8B-B14F-4D97-AF65-F5344CB8AC3E}">
        <p14:creationId xmlns:p14="http://schemas.microsoft.com/office/powerpoint/2010/main" val="5520377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92</a:t>
            </a:fld>
            <a:endParaRPr lang="en-US"/>
          </a:p>
        </p:txBody>
      </p:sp>
    </p:spTree>
    <p:extLst>
      <p:ext uri="{BB962C8B-B14F-4D97-AF65-F5344CB8AC3E}">
        <p14:creationId xmlns:p14="http://schemas.microsoft.com/office/powerpoint/2010/main" val="26852738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93</a:t>
            </a:fld>
            <a:endParaRPr lang="en-US"/>
          </a:p>
        </p:txBody>
      </p:sp>
    </p:spTree>
    <p:extLst>
      <p:ext uri="{BB962C8B-B14F-4D97-AF65-F5344CB8AC3E}">
        <p14:creationId xmlns:p14="http://schemas.microsoft.com/office/powerpoint/2010/main" val="37781812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94</a:t>
            </a:fld>
            <a:endParaRPr lang="en-US"/>
          </a:p>
        </p:txBody>
      </p:sp>
    </p:spTree>
    <p:extLst>
      <p:ext uri="{BB962C8B-B14F-4D97-AF65-F5344CB8AC3E}">
        <p14:creationId xmlns:p14="http://schemas.microsoft.com/office/powerpoint/2010/main" val="16430907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95</a:t>
            </a:fld>
            <a:endParaRPr lang="en-US"/>
          </a:p>
        </p:txBody>
      </p:sp>
    </p:spTree>
    <p:extLst>
      <p:ext uri="{BB962C8B-B14F-4D97-AF65-F5344CB8AC3E}">
        <p14:creationId xmlns:p14="http://schemas.microsoft.com/office/powerpoint/2010/main" val="3864038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10</a:t>
            </a:fld>
            <a:endParaRPr lang="en-US"/>
          </a:p>
        </p:txBody>
      </p:sp>
    </p:spTree>
    <p:extLst>
      <p:ext uri="{BB962C8B-B14F-4D97-AF65-F5344CB8AC3E}">
        <p14:creationId xmlns:p14="http://schemas.microsoft.com/office/powerpoint/2010/main" val="3609120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96</a:t>
            </a:fld>
            <a:endParaRPr lang="en-US"/>
          </a:p>
        </p:txBody>
      </p:sp>
    </p:spTree>
    <p:extLst>
      <p:ext uri="{BB962C8B-B14F-4D97-AF65-F5344CB8AC3E}">
        <p14:creationId xmlns:p14="http://schemas.microsoft.com/office/powerpoint/2010/main" val="9700248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97</a:t>
            </a:fld>
            <a:endParaRPr lang="en-US"/>
          </a:p>
        </p:txBody>
      </p:sp>
    </p:spTree>
    <p:extLst>
      <p:ext uri="{BB962C8B-B14F-4D97-AF65-F5344CB8AC3E}">
        <p14:creationId xmlns:p14="http://schemas.microsoft.com/office/powerpoint/2010/main" val="41604951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98</a:t>
            </a:fld>
            <a:endParaRPr lang="en-US"/>
          </a:p>
        </p:txBody>
      </p:sp>
    </p:spTree>
    <p:extLst>
      <p:ext uri="{BB962C8B-B14F-4D97-AF65-F5344CB8AC3E}">
        <p14:creationId xmlns:p14="http://schemas.microsoft.com/office/powerpoint/2010/main" val="21662704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99</a:t>
            </a:fld>
            <a:endParaRPr lang="en-US"/>
          </a:p>
        </p:txBody>
      </p:sp>
    </p:spTree>
    <p:extLst>
      <p:ext uri="{BB962C8B-B14F-4D97-AF65-F5344CB8AC3E}">
        <p14:creationId xmlns:p14="http://schemas.microsoft.com/office/powerpoint/2010/main" val="36533322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100</a:t>
            </a:fld>
            <a:endParaRPr lang="en-US"/>
          </a:p>
        </p:txBody>
      </p:sp>
    </p:spTree>
    <p:extLst>
      <p:ext uri="{BB962C8B-B14F-4D97-AF65-F5344CB8AC3E}">
        <p14:creationId xmlns:p14="http://schemas.microsoft.com/office/powerpoint/2010/main" val="33709594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101</a:t>
            </a:fld>
            <a:endParaRPr lang="en-US"/>
          </a:p>
        </p:txBody>
      </p:sp>
    </p:spTree>
    <p:extLst>
      <p:ext uri="{BB962C8B-B14F-4D97-AF65-F5344CB8AC3E}">
        <p14:creationId xmlns:p14="http://schemas.microsoft.com/office/powerpoint/2010/main" val="221042732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102</a:t>
            </a:fld>
            <a:endParaRPr lang="en-US"/>
          </a:p>
        </p:txBody>
      </p:sp>
    </p:spTree>
    <p:extLst>
      <p:ext uri="{BB962C8B-B14F-4D97-AF65-F5344CB8AC3E}">
        <p14:creationId xmlns:p14="http://schemas.microsoft.com/office/powerpoint/2010/main" val="24001990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103</a:t>
            </a:fld>
            <a:endParaRPr lang="en-US"/>
          </a:p>
        </p:txBody>
      </p:sp>
    </p:spTree>
    <p:extLst>
      <p:ext uri="{BB962C8B-B14F-4D97-AF65-F5344CB8AC3E}">
        <p14:creationId xmlns:p14="http://schemas.microsoft.com/office/powerpoint/2010/main" val="31965746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104</a:t>
            </a:fld>
            <a:endParaRPr lang="en-US"/>
          </a:p>
        </p:txBody>
      </p:sp>
    </p:spTree>
    <p:extLst>
      <p:ext uri="{BB962C8B-B14F-4D97-AF65-F5344CB8AC3E}">
        <p14:creationId xmlns:p14="http://schemas.microsoft.com/office/powerpoint/2010/main" val="42658775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B276E-6F5C-49E4-9D8F-5D54E114DFE7}" type="slidenum">
              <a:rPr lang="en-US" smtClean="0"/>
              <a:t>105</a:t>
            </a:fld>
            <a:endParaRPr lang="en-US"/>
          </a:p>
        </p:txBody>
      </p:sp>
    </p:spTree>
    <p:extLst>
      <p:ext uri="{BB962C8B-B14F-4D97-AF65-F5344CB8AC3E}">
        <p14:creationId xmlns:p14="http://schemas.microsoft.com/office/powerpoint/2010/main" val="1100657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7/25/2018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7/25/2018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7/25/2018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7/25/2018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7/25/2018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hyperlink" Target="https://www.linkedin.com/in/ashishchalk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github.com/Netflix/security_monkey" TargetMode="External"/><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17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62.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9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8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hyperlink" Target="https://www.linkedin.com/in/ashishchalke/"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hyperlink" Target="http://www.ashishchalke.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csrc.nist.gov/publications/detail/sp/800-34/rev-1/final"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209.xml"/><Relationship Id="rId3" Type="http://schemas.openxmlformats.org/officeDocument/2006/relationships/slide" Target="slide6.xml"/><Relationship Id="rId7" Type="http://schemas.openxmlformats.org/officeDocument/2006/relationships/slide" Target="slide187.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157.xml"/><Relationship Id="rId11" Type="http://schemas.openxmlformats.org/officeDocument/2006/relationships/image" Target="../media/image1.png"/><Relationship Id="rId5" Type="http://schemas.openxmlformats.org/officeDocument/2006/relationships/slide" Target="slide97.xml"/><Relationship Id="rId10" Type="http://schemas.openxmlformats.org/officeDocument/2006/relationships/slide" Target="slide239.xml"/><Relationship Id="rId4" Type="http://schemas.openxmlformats.org/officeDocument/2006/relationships/slide" Target="slide84.xml"/><Relationship Id="rId9" Type="http://schemas.openxmlformats.org/officeDocument/2006/relationships/slide" Target="slide223.xml"/></Relationships>
</file>

<file path=ppt/slides/_rels/slide50.xml.rels><?xml version="1.0" encoding="UTF-8" standalone="yes"?>
<Relationships xmlns="http://schemas.openxmlformats.org/package/2006/relationships"><Relationship Id="rId3" Type="http://schemas.openxmlformats.org/officeDocument/2006/relationships/hyperlink" Target="https://csrc.nist.gov/publications/detail/sp/800-34/rev-1/final"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csrc.nist.gov/publications/PubsSPs.html"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6501" y="739523"/>
            <a:ext cx="2008239" cy="1755921"/>
          </a:xfrm>
          <a:prstGeom prst="rect">
            <a:avLst/>
          </a:prstGeom>
        </p:spPr>
      </p:pic>
      <p:sp>
        <p:nvSpPr>
          <p:cNvPr id="2" name="Title 1"/>
          <p:cNvSpPr>
            <a:spLocks noGrp="1"/>
          </p:cNvSpPr>
          <p:nvPr>
            <p:ph type="ctrTitle"/>
          </p:nvPr>
        </p:nvSpPr>
        <p:spPr/>
        <p:txBody>
          <a:bodyPr/>
          <a:lstStyle/>
          <a:p>
            <a:r>
              <a:rPr lang="en-US" dirty="0" smtClean="0"/>
              <a:t>The OPEN CISSP STUDY Reference</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BY ASHISH CHALKE</a:t>
            </a:r>
          </a:p>
          <a:p>
            <a:r>
              <a:rPr lang="en-US" dirty="0" smtClean="0">
                <a:latin typeface="Copperplate Gothic Light" panose="020E0507020206020404" pitchFamily="34" charset="0"/>
              </a:rPr>
              <a:t>      </a:t>
            </a:r>
            <a:r>
              <a:rPr lang="en-US" dirty="0" smtClean="0">
                <a:latin typeface="Copperplate Gothic Light" panose="020E0507020206020404" pitchFamily="34" charset="0"/>
                <a:hlinkClick r:id="rId4"/>
              </a:rPr>
              <a:t>ashish_chalke</a:t>
            </a:r>
            <a:endParaRPr lang="en-US" dirty="0">
              <a:latin typeface="Copperplate Gothic Light" panose="020E0507020206020404" pitchFamily="34" charset="0"/>
            </a:endParaRPr>
          </a:p>
        </p:txBody>
      </p:sp>
      <p:sp>
        <p:nvSpPr>
          <p:cNvPr id="4" name="TextBox 3"/>
          <p:cNvSpPr txBox="1"/>
          <p:nvPr/>
        </p:nvSpPr>
        <p:spPr>
          <a:xfrm>
            <a:off x="743691" y="3216377"/>
            <a:ext cx="2073897" cy="523220"/>
          </a:xfrm>
          <a:prstGeom prst="rect">
            <a:avLst/>
          </a:prstGeom>
          <a:noFill/>
        </p:spPr>
        <p:txBody>
          <a:bodyPr wrap="square" rtlCol="0">
            <a:spAutoFit/>
          </a:bodyPr>
          <a:lstStyle/>
          <a:p>
            <a:r>
              <a:rPr lang="en-US" sz="2800" dirty="0" smtClean="0">
                <a:solidFill>
                  <a:schemeClr val="bg1"/>
                </a:solidFill>
              </a:rPr>
              <a:t>CBK 2018</a:t>
            </a:r>
            <a:endParaRPr lang="en-US" sz="2800" dirty="0">
              <a:solidFill>
                <a:schemeClr val="bg1"/>
              </a:solidFill>
            </a:endParaRPr>
          </a:p>
        </p:txBody>
      </p:sp>
      <p:sp>
        <p:nvSpPr>
          <p:cNvPr id="7" name="TextBox 6"/>
          <p:cNvSpPr txBox="1"/>
          <p:nvPr/>
        </p:nvSpPr>
        <p:spPr>
          <a:xfrm>
            <a:off x="598023" y="3734423"/>
            <a:ext cx="11038525" cy="1477328"/>
          </a:xfrm>
          <a:prstGeom prst="rect">
            <a:avLst/>
          </a:prstGeom>
          <a:noFill/>
        </p:spPr>
        <p:txBody>
          <a:bodyPr wrap="square" rtlCol="0">
            <a:spAutoFit/>
          </a:bodyPr>
          <a:lstStyle/>
          <a:p>
            <a:pPr algn="just"/>
            <a:r>
              <a:rPr lang="en-US" b="1" dirty="0" smtClean="0">
                <a:solidFill>
                  <a:schemeClr val="bg1"/>
                </a:solidFill>
              </a:rPr>
              <a:t>Disclaimer</a:t>
            </a:r>
            <a:r>
              <a:rPr lang="en-US" dirty="0" smtClean="0">
                <a:solidFill>
                  <a:schemeClr val="bg1"/>
                </a:solidFill>
              </a:rPr>
              <a:t>: This reference contains passages, text and examples from the various references that the author was using as study material. The intent of keeping the original text was due to it being an excellent explanation, and no better explanation could be substituted for it.  There is no intention of plagiarizing the original work. The author has tried to substitute his own understanding and examples wherever possible to expound his grasp of the topic. </a:t>
            </a:r>
          </a:p>
          <a:p>
            <a:pPr algn="just"/>
            <a:endParaRPr lang="en-US" dirty="0">
              <a:solidFill>
                <a:schemeClr val="bg1"/>
              </a:solidFill>
            </a:endParaRPr>
          </a:p>
        </p:txBody>
      </p:sp>
      <p:sp>
        <p:nvSpPr>
          <p:cNvPr id="8" name="TextBox 7"/>
          <p:cNvSpPr txBox="1"/>
          <p:nvPr/>
        </p:nvSpPr>
        <p:spPr>
          <a:xfrm>
            <a:off x="659832" y="5760573"/>
            <a:ext cx="10914908" cy="646331"/>
          </a:xfrm>
          <a:prstGeom prst="rect">
            <a:avLst/>
          </a:prstGeom>
          <a:noFill/>
        </p:spPr>
        <p:txBody>
          <a:bodyPr wrap="square" rtlCol="0">
            <a:spAutoFit/>
          </a:bodyPr>
          <a:lstStyle/>
          <a:p>
            <a:pPr algn="ctr"/>
            <a:r>
              <a:rPr lang="en-US" i="1" dirty="0" smtClean="0">
                <a:solidFill>
                  <a:srgbClr val="FF0000"/>
                </a:solidFill>
              </a:rPr>
              <a:t>In Case you feel some of the content </a:t>
            </a:r>
            <a:r>
              <a:rPr lang="en-US" i="1" dirty="0" smtClean="0">
                <a:solidFill>
                  <a:srgbClr val="FF0000"/>
                </a:solidFill>
              </a:rPr>
              <a:t>violates your </a:t>
            </a:r>
            <a:r>
              <a:rPr lang="en-US" i="1" dirty="0" smtClean="0">
                <a:solidFill>
                  <a:srgbClr val="FF0000"/>
                </a:solidFill>
              </a:rPr>
              <a:t>copyright, and would like to be removed, please get in touch with me on LinkedIn.</a:t>
            </a:r>
            <a:endParaRPr lang="en-US" i="1" dirty="0">
              <a:solidFill>
                <a:srgbClr val="FF0000"/>
              </a:solidFill>
            </a:endParaRPr>
          </a:p>
        </p:txBody>
      </p:sp>
      <p:sp>
        <p:nvSpPr>
          <p:cNvPr id="6" name="TextBox 5"/>
          <p:cNvSpPr txBox="1"/>
          <p:nvPr/>
        </p:nvSpPr>
        <p:spPr>
          <a:xfrm>
            <a:off x="11288305" y="1480938"/>
            <a:ext cx="572869" cy="276999"/>
          </a:xfrm>
          <a:prstGeom prst="rect">
            <a:avLst/>
          </a:prstGeom>
          <a:noFill/>
        </p:spPr>
        <p:txBody>
          <a:bodyPr wrap="square" rtlCol="0">
            <a:spAutoFit/>
          </a:bodyPr>
          <a:lstStyle/>
          <a:p>
            <a:r>
              <a:rPr lang="en-US" sz="1200" dirty="0" smtClean="0"/>
              <a:t>TM</a:t>
            </a:r>
            <a:endParaRPr lang="en-US" sz="1200" dirty="0"/>
          </a:p>
        </p:txBody>
      </p:sp>
      <p:pic>
        <p:nvPicPr>
          <p:cNvPr id="9" name="Picture 4" descr="Image result for linkedin smal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832" y="2804071"/>
            <a:ext cx="231334" cy="23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9313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a:t>
            </a:r>
            <a:endParaRPr lang="en-US" dirty="0"/>
          </a:p>
        </p:txBody>
      </p:sp>
      <p:sp>
        <p:nvSpPr>
          <p:cNvPr id="3" name="Content Placeholder 2"/>
          <p:cNvSpPr>
            <a:spLocks noGrp="1"/>
          </p:cNvSpPr>
          <p:nvPr>
            <p:ph idx="1"/>
          </p:nvPr>
        </p:nvSpPr>
        <p:spPr>
          <a:xfrm>
            <a:off x="581192" y="2180496"/>
            <a:ext cx="11029615" cy="4437120"/>
          </a:xfrm>
        </p:spPr>
        <p:txBody>
          <a:bodyPr>
            <a:normAutofit fontScale="92500" lnSpcReduction="10000"/>
          </a:bodyPr>
          <a:lstStyle/>
          <a:p>
            <a:r>
              <a:rPr lang="en-US" dirty="0" smtClean="0"/>
              <a:t>Systems and Information is available when and as needed.</a:t>
            </a:r>
          </a:p>
          <a:p>
            <a:r>
              <a:rPr lang="en-US" dirty="0" smtClean="0"/>
              <a:t>Systems need to be available and usable for normal business use.</a:t>
            </a:r>
          </a:p>
          <a:p>
            <a:r>
              <a:rPr lang="en-US" dirty="0" smtClean="0"/>
              <a:t>Types of Availability measures include:</a:t>
            </a:r>
          </a:p>
          <a:p>
            <a:pPr lvl="1"/>
            <a:r>
              <a:rPr lang="en-US" dirty="0" smtClean="0"/>
              <a:t>Providing adequate bandwidth for business traffic to applications / data center.</a:t>
            </a:r>
          </a:p>
          <a:p>
            <a:pPr lvl="1"/>
            <a:r>
              <a:rPr lang="en-US" dirty="0" smtClean="0"/>
              <a:t>Redundant application servers in case primary goes down.</a:t>
            </a:r>
          </a:p>
          <a:p>
            <a:pPr lvl="1"/>
            <a:r>
              <a:rPr lang="en-US" dirty="0" smtClean="0"/>
              <a:t>Backup of data in case primary is lost.</a:t>
            </a:r>
          </a:p>
          <a:p>
            <a:r>
              <a:rPr lang="en-US" dirty="0" smtClean="0"/>
              <a:t>Attacks on Availability:</a:t>
            </a:r>
          </a:p>
          <a:p>
            <a:pPr lvl="1"/>
            <a:r>
              <a:rPr lang="en-US" dirty="0" err="1" smtClean="0"/>
              <a:t>DoS</a:t>
            </a:r>
            <a:r>
              <a:rPr lang="en-US" dirty="0" smtClean="0"/>
              <a:t> – Denial of Service</a:t>
            </a:r>
          </a:p>
          <a:p>
            <a:pPr lvl="1"/>
            <a:r>
              <a:rPr lang="en-US" dirty="0" smtClean="0"/>
              <a:t>DDoS – Distributed Denial of Service</a:t>
            </a:r>
          </a:p>
          <a:p>
            <a:pPr lvl="1"/>
            <a:r>
              <a:rPr lang="en-US" dirty="0" err="1" smtClean="0"/>
              <a:t>SynFlood</a:t>
            </a:r>
            <a:r>
              <a:rPr lang="en-US" dirty="0" smtClean="0"/>
              <a:t> – Attacker sends TCPSYN packets but never sends a SYNACK back</a:t>
            </a:r>
          </a:p>
          <a:p>
            <a:pPr lvl="1"/>
            <a:r>
              <a:rPr lang="en-US" dirty="0" smtClean="0"/>
              <a:t>ICMP Flood – False ICMP Packets</a:t>
            </a:r>
          </a:p>
          <a:p>
            <a:pPr lvl="1"/>
            <a:r>
              <a:rPr lang="en-US" dirty="0" smtClean="0"/>
              <a:t>Electrical power – blackout, brownouts</a:t>
            </a:r>
          </a:p>
          <a:p>
            <a:pPr lvl="1"/>
            <a:r>
              <a:rPr lang="en-US" dirty="0" smtClean="0"/>
              <a:t>Half open scan – SYN Scanning with NMAP</a:t>
            </a:r>
            <a:endParaRPr lang="en-US" dirty="0"/>
          </a:p>
        </p:txBody>
      </p:sp>
    </p:spTree>
    <p:extLst>
      <p:ext uri="{BB962C8B-B14F-4D97-AF65-F5344CB8AC3E}">
        <p14:creationId xmlns:p14="http://schemas.microsoft.com/office/powerpoint/2010/main" val="18138835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Cryptographic terms</a:t>
            </a:r>
            <a:endParaRPr lang="en-US" dirty="0"/>
          </a:p>
        </p:txBody>
      </p:sp>
      <p:sp>
        <p:nvSpPr>
          <p:cNvPr id="3" name="Content Placeholder 2"/>
          <p:cNvSpPr>
            <a:spLocks noGrp="1"/>
          </p:cNvSpPr>
          <p:nvPr>
            <p:ph idx="1"/>
          </p:nvPr>
        </p:nvSpPr>
        <p:spPr>
          <a:xfrm>
            <a:off x="581192" y="2180496"/>
            <a:ext cx="11029615" cy="4569096"/>
          </a:xfrm>
        </p:spPr>
        <p:txBody>
          <a:bodyPr>
            <a:normAutofit lnSpcReduction="10000"/>
          </a:bodyPr>
          <a:lstStyle/>
          <a:p>
            <a:r>
              <a:rPr lang="en-US" b="1" dirty="0" smtClean="0"/>
              <a:t>Plaintext</a:t>
            </a:r>
            <a:r>
              <a:rPr lang="en-US" dirty="0" smtClean="0"/>
              <a:t> (p) – un-encrypted text.</a:t>
            </a:r>
          </a:p>
          <a:p>
            <a:r>
              <a:rPr lang="en-US" b="1" dirty="0" smtClean="0"/>
              <a:t>Ciphertext</a:t>
            </a:r>
            <a:r>
              <a:rPr lang="en-US" dirty="0"/>
              <a:t> </a:t>
            </a:r>
            <a:r>
              <a:rPr lang="en-US" dirty="0" smtClean="0"/>
              <a:t>(c) – Encrypted text</a:t>
            </a:r>
          </a:p>
          <a:p>
            <a:r>
              <a:rPr lang="en-US" b="1" dirty="0" smtClean="0"/>
              <a:t>Key</a:t>
            </a:r>
            <a:r>
              <a:rPr lang="en-US" dirty="0" smtClean="0"/>
              <a:t> (k) – encrypts &amp; decrypts plaintext</a:t>
            </a:r>
          </a:p>
          <a:p>
            <a:r>
              <a:rPr lang="en-US" b="1" dirty="0" err="1" smtClean="0"/>
              <a:t>Keyspace</a:t>
            </a:r>
            <a:r>
              <a:rPr lang="en-US" dirty="0" smtClean="0"/>
              <a:t> – size of the key, bit size used by the algorithm </a:t>
            </a:r>
            <a:r>
              <a:rPr lang="en-US" dirty="0" err="1" smtClean="0"/>
              <a:t>eg</a:t>
            </a:r>
            <a:r>
              <a:rPr lang="en-US" dirty="0" smtClean="0"/>
              <a:t>. AES-128 bit</a:t>
            </a:r>
          </a:p>
          <a:p>
            <a:r>
              <a:rPr lang="en-US" b="1" dirty="0" smtClean="0"/>
              <a:t>IV</a:t>
            </a:r>
            <a:r>
              <a:rPr lang="en-US" dirty="0" smtClean="0"/>
              <a:t> – Initialization vector, prevents repetition in encryption by starting at a random order and not 0 at the start to make the resulting encryption unique.</a:t>
            </a:r>
          </a:p>
          <a:p>
            <a:pPr lvl="1"/>
            <a:r>
              <a:rPr lang="en-US" b="1" dirty="0" smtClean="0"/>
              <a:t>Example</a:t>
            </a:r>
            <a:r>
              <a:rPr lang="en-US" dirty="0" smtClean="0"/>
              <a:t>: “Ashish kills Ashish” encrypted is S!$SAp94S!$SA in normal encryption. IV, makes it “SAp94S!$SAS!$” preventing dictionary attacks.</a:t>
            </a:r>
          </a:p>
          <a:p>
            <a:r>
              <a:rPr lang="en-US" b="1" dirty="0" smtClean="0"/>
              <a:t>Block</a:t>
            </a:r>
            <a:r>
              <a:rPr lang="en-US" dirty="0" smtClean="0"/>
              <a:t> – size/chunks of data that an encryption algorithm encrypts.</a:t>
            </a:r>
          </a:p>
          <a:p>
            <a:r>
              <a:rPr lang="en-US" b="1" dirty="0" err="1" smtClean="0"/>
              <a:t>Kerchoff</a:t>
            </a:r>
            <a:r>
              <a:rPr lang="en-US" b="1" dirty="0" smtClean="0"/>
              <a:t> Principle </a:t>
            </a:r>
            <a:r>
              <a:rPr lang="en-US" dirty="0" smtClean="0"/>
              <a:t>– Everything about the system is public (algorithm, deciphering </a:t>
            </a:r>
            <a:r>
              <a:rPr lang="en-US" dirty="0" err="1" smtClean="0"/>
              <a:t>etc</a:t>
            </a:r>
            <a:r>
              <a:rPr lang="en-US" dirty="0" smtClean="0"/>
              <a:t>). The encryption is secure because key’s are unique. This enables a cryptographic system to be tested by the community and identify vulnerabilities.</a:t>
            </a:r>
          </a:p>
          <a:p>
            <a:r>
              <a:rPr lang="en-US" b="1" dirty="0" smtClean="0"/>
              <a:t>Security through Obscurity </a:t>
            </a:r>
            <a:r>
              <a:rPr lang="en-US" dirty="0" smtClean="0"/>
              <a:t>– Hide everything from the public to make it secure.</a:t>
            </a:r>
            <a:endParaRPr lang="en-US" dirty="0"/>
          </a:p>
        </p:txBody>
      </p:sp>
    </p:spTree>
    <p:extLst>
      <p:ext uri="{BB962C8B-B14F-4D97-AF65-F5344CB8AC3E}">
        <p14:creationId xmlns:p14="http://schemas.microsoft.com/office/powerpoint/2010/main" val="3451701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Cryptographic functions</a:t>
            </a:r>
            <a:endParaRPr lang="en-US" dirty="0"/>
          </a:p>
        </p:txBody>
      </p:sp>
      <p:sp>
        <p:nvSpPr>
          <p:cNvPr id="5" name="Content Placeholder 4"/>
          <p:cNvSpPr>
            <a:spLocks noGrp="1"/>
          </p:cNvSpPr>
          <p:nvPr>
            <p:ph idx="1"/>
          </p:nvPr>
        </p:nvSpPr>
        <p:spPr>
          <a:xfrm>
            <a:off x="581192" y="2180496"/>
            <a:ext cx="3840337" cy="3678303"/>
          </a:xfrm>
        </p:spPr>
        <p:txBody>
          <a:bodyPr>
            <a:normAutofit/>
          </a:bodyPr>
          <a:lstStyle/>
          <a:p>
            <a:r>
              <a:rPr lang="en-US" b="1" dirty="0" smtClean="0"/>
              <a:t>AND</a:t>
            </a:r>
            <a:r>
              <a:rPr lang="en-US" dirty="0" smtClean="0"/>
              <a:t> [/\]– answer is 1 when both bits are 1.</a:t>
            </a:r>
          </a:p>
          <a:p>
            <a:r>
              <a:rPr lang="en-US" b="1" dirty="0" smtClean="0"/>
              <a:t>OR</a:t>
            </a:r>
            <a:r>
              <a:rPr lang="en-US" dirty="0" smtClean="0"/>
              <a:t> [\/]– answer is 1 when both  bits, or single bits are 1, If both bits are 0, answer is 0.</a:t>
            </a:r>
            <a:endParaRPr lang="en-US" dirty="0"/>
          </a:p>
          <a:p>
            <a:r>
              <a:rPr lang="en-US" b="1" dirty="0" smtClean="0"/>
              <a:t>NOT</a:t>
            </a:r>
            <a:r>
              <a:rPr lang="en-US" dirty="0" smtClean="0"/>
              <a:t> [~ or !] – Reverses input of a  variable. 1 becomes 0, 0 becomes 1.</a:t>
            </a:r>
          </a:p>
          <a:p>
            <a:r>
              <a:rPr lang="en-US" b="1" dirty="0"/>
              <a:t>XOR</a:t>
            </a:r>
            <a:r>
              <a:rPr lang="en-US" dirty="0"/>
              <a:t> </a:t>
            </a:r>
            <a:r>
              <a:rPr lang="en-US" dirty="0" smtClean="0"/>
              <a:t>[⊕] –answer is 1 if only 1 bit of either variable is 1, both becomes 0.</a:t>
            </a:r>
          </a:p>
          <a:p>
            <a:pPr marL="0" indent="0">
              <a:buNone/>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75345553"/>
              </p:ext>
            </p:extLst>
          </p:nvPr>
        </p:nvGraphicFramePr>
        <p:xfrm>
          <a:off x="5029844" y="2180496"/>
          <a:ext cx="3269205" cy="1131212"/>
        </p:xfrm>
        <a:graphic>
          <a:graphicData uri="http://schemas.openxmlformats.org/drawingml/2006/table">
            <a:tbl>
              <a:tblPr firstRow="1" bandRow="1">
                <a:tableStyleId>{5C22544A-7EE6-4342-B048-85BDC9FD1C3A}</a:tableStyleId>
              </a:tblPr>
              <a:tblGrid>
                <a:gridCol w="1093312"/>
                <a:gridCol w="1086158"/>
                <a:gridCol w="1089735"/>
              </a:tblGrid>
              <a:tr h="282803">
                <a:tc>
                  <a:txBody>
                    <a:bodyPr/>
                    <a:lstStyle/>
                    <a:p>
                      <a:r>
                        <a:rPr lang="en-US" sz="1200" dirty="0" smtClean="0"/>
                        <a:t>X</a:t>
                      </a:r>
                      <a:endParaRPr lang="en-US" sz="1200" dirty="0"/>
                    </a:p>
                  </a:txBody>
                  <a:tcPr/>
                </a:tc>
                <a:tc>
                  <a:txBody>
                    <a:bodyPr/>
                    <a:lstStyle/>
                    <a:p>
                      <a:r>
                        <a:rPr lang="en-US" sz="1200" dirty="0" smtClean="0"/>
                        <a:t>Y</a:t>
                      </a:r>
                      <a:endParaRPr lang="en-US" sz="1200" dirty="0"/>
                    </a:p>
                  </a:txBody>
                  <a:tcPr/>
                </a:tc>
                <a:tc>
                  <a:txBody>
                    <a:bodyPr/>
                    <a:lstStyle/>
                    <a:p>
                      <a:r>
                        <a:rPr lang="en-US" sz="1200" dirty="0" smtClean="0"/>
                        <a:t>X /\ Y</a:t>
                      </a:r>
                      <a:endParaRPr lang="en-US" sz="1200" dirty="0"/>
                    </a:p>
                  </a:txBody>
                  <a:tcPr/>
                </a:tc>
              </a:tr>
              <a:tr h="282803">
                <a:tc>
                  <a:txBody>
                    <a:bodyPr/>
                    <a:lstStyle/>
                    <a:p>
                      <a:r>
                        <a:rPr lang="en-US" sz="1200" dirty="0" smtClean="0"/>
                        <a:t>0</a:t>
                      </a:r>
                      <a:endParaRPr lang="en-US" sz="1200" dirty="0"/>
                    </a:p>
                  </a:txBody>
                  <a:tcPr/>
                </a:tc>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r>
              <a:tr h="282803">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r>
              <a:tr h="282803">
                <a:tc>
                  <a:txBody>
                    <a:bodyPr/>
                    <a:lstStyle/>
                    <a:p>
                      <a:r>
                        <a:rPr lang="en-US" sz="1200" dirty="0" smtClean="0"/>
                        <a:t>1</a:t>
                      </a:r>
                      <a:endParaRPr lang="en-US" sz="1200" dirty="0"/>
                    </a:p>
                  </a:txBody>
                  <a:tcPr/>
                </a:tc>
                <a:tc>
                  <a:txBody>
                    <a:bodyPr/>
                    <a:lstStyle/>
                    <a:p>
                      <a:r>
                        <a:rPr lang="en-US" sz="1200" dirty="0" smtClean="0"/>
                        <a:t>1</a:t>
                      </a:r>
                      <a:endParaRPr lang="en-US" sz="1200" dirty="0"/>
                    </a:p>
                  </a:txBody>
                  <a:tcPr/>
                </a:tc>
                <a:tc>
                  <a:txBody>
                    <a:bodyPr/>
                    <a:lstStyle/>
                    <a:p>
                      <a:r>
                        <a:rPr lang="en-US" sz="1200" dirty="0" smtClean="0"/>
                        <a:t>1</a:t>
                      </a:r>
                      <a:endParaRPr lang="en-US" sz="12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51153204"/>
              </p:ext>
            </p:extLst>
          </p:nvPr>
        </p:nvGraphicFramePr>
        <p:xfrm>
          <a:off x="8527328" y="2180496"/>
          <a:ext cx="3269205" cy="1131212"/>
        </p:xfrm>
        <a:graphic>
          <a:graphicData uri="http://schemas.openxmlformats.org/drawingml/2006/table">
            <a:tbl>
              <a:tblPr firstRow="1" bandRow="1">
                <a:tableStyleId>{5C22544A-7EE6-4342-B048-85BDC9FD1C3A}</a:tableStyleId>
              </a:tblPr>
              <a:tblGrid>
                <a:gridCol w="1093312"/>
                <a:gridCol w="1086158"/>
                <a:gridCol w="1089735"/>
              </a:tblGrid>
              <a:tr h="282803">
                <a:tc>
                  <a:txBody>
                    <a:bodyPr/>
                    <a:lstStyle/>
                    <a:p>
                      <a:r>
                        <a:rPr lang="en-US" sz="1200" dirty="0" smtClean="0"/>
                        <a:t>X</a:t>
                      </a:r>
                      <a:endParaRPr lang="en-US" sz="1200" dirty="0"/>
                    </a:p>
                  </a:txBody>
                  <a:tcPr/>
                </a:tc>
                <a:tc>
                  <a:txBody>
                    <a:bodyPr/>
                    <a:lstStyle/>
                    <a:p>
                      <a:r>
                        <a:rPr lang="en-US" sz="1200" dirty="0" smtClean="0"/>
                        <a:t>Y</a:t>
                      </a:r>
                      <a:endParaRPr lang="en-US" sz="1200" dirty="0"/>
                    </a:p>
                  </a:txBody>
                  <a:tcPr/>
                </a:tc>
                <a:tc>
                  <a:txBody>
                    <a:bodyPr/>
                    <a:lstStyle/>
                    <a:p>
                      <a:r>
                        <a:rPr lang="en-US" sz="1200" dirty="0" smtClean="0"/>
                        <a:t>X \/</a:t>
                      </a:r>
                      <a:r>
                        <a:rPr lang="en-US" sz="1200" baseline="0" dirty="0" smtClean="0"/>
                        <a:t> </a:t>
                      </a:r>
                      <a:r>
                        <a:rPr lang="en-US" sz="1200" dirty="0" smtClean="0"/>
                        <a:t>Y</a:t>
                      </a:r>
                      <a:endParaRPr lang="en-US" sz="1200" dirty="0"/>
                    </a:p>
                  </a:txBody>
                  <a:tcPr/>
                </a:tc>
              </a:tr>
              <a:tr h="282803">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r>
              <a:tr h="282803">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c>
                  <a:txBody>
                    <a:bodyPr/>
                    <a:lstStyle/>
                    <a:p>
                      <a:r>
                        <a:rPr lang="en-US" sz="1200" dirty="0" smtClean="0"/>
                        <a:t>1</a:t>
                      </a:r>
                      <a:endParaRPr lang="en-US" sz="1200" dirty="0"/>
                    </a:p>
                  </a:txBody>
                  <a:tcPr/>
                </a:tc>
              </a:tr>
              <a:tr h="282803">
                <a:tc>
                  <a:txBody>
                    <a:bodyPr/>
                    <a:lstStyle/>
                    <a:p>
                      <a:r>
                        <a:rPr lang="en-US" sz="1200" dirty="0" smtClean="0"/>
                        <a:t>1</a:t>
                      </a:r>
                      <a:endParaRPr lang="en-US" sz="1200" dirty="0"/>
                    </a:p>
                  </a:txBody>
                  <a:tcPr/>
                </a:tc>
                <a:tc>
                  <a:txBody>
                    <a:bodyPr/>
                    <a:lstStyle/>
                    <a:p>
                      <a:r>
                        <a:rPr lang="en-US" sz="1200" dirty="0" smtClean="0"/>
                        <a:t>1</a:t>
                      </a:r>
                      <a:endParaRPr lang="en-US" sz="1200" dirty="0"/>
                    </a:p>
                  </a:txBody>
                  <a:tcPr/>
                </a:tc>
                <a:tc>
                  <a:txBody>
                    <a:bodyPr/>
                    <a:lstStyle/>
                    <a:p>
                      <a:r>
                        <a:rPr lang="en-US" sz="1200" dirty="0" smtClean="0"/>
                        <a:t>1</a:t>
                      </a:r>
                      <a:endParaRPr lang="en-US" sz="120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355284245"/>
              </p:ext>
            </p:extLst>
          </p:nvPr>
        </p:nvGraphicFramePr>
        <p:xfrm>
          <a:off x="5029843" y="4019647"/>
          <a:ext cx="2179470" cy="1131212"/>
        </p:xfrm>
        <a:graphic>
          <a:graphicData uri="http://schemas.openxmlformats.org/drawingml/2006/table">
            <a:tbl>
              <a:tblPr firstRow="1" bandRow="1">
                <a:tableStyleId>{5C22544A-7EE6-4342-B048-85BDC9FD1C3A}</a:tableStyleId>
              </a:tblPr>
              <a:tblGrid>
                <a:gridCol w="1093312"/>
                <a:gridCol w="1086158"/>
              </a:tblGrid>
              <a:tr h="282803">
                <a:tc>
                  <a:txBody>
                    <a:bodyPr/>
                    <a:lstStyle/>
                    <a:p>
                      <a:r>
                        <a:rPr lang="en-US" sz="1200" dirty="0" smtClean="0"/>
                        <a:t>X</a:t>
                      </a:r>
                      <a:endParaRPr lang="en-US" sz="1200" dirty="0"/>
                    </a:p>
                  </a:txBody>
                  <a:tcPr/>
                </a:tc>
                <a:tc>
                  <a:txBody>
                    <a:bodyPr/>
                    <a:lstStyle/>
                    <a:p>
                      <a:r>
                        <a:rPr lang="en-US" sz="1200" dirty="0" smtClean="0"/>
                        <a:t>~X</a:t>
                      </a:r>
                      <a:endParaRPr lang="en-US" sz="1200" dirty="0"/>
                    </a:p>
                  </a:txBody>
                  <a:tcPr/>
                </a:tc>
              </a:tr>
              <a:tr h="282803">
                <a:tc>
                  <a:txBody>
                    <a:bodyPr/>
                    <a:lstStyle/>
                    <a:p>
                      <a:r>
                        <a:rPr lang="en-US" sz="1200" dirty="0" smtClean="0"/>
                        <a:t>0</a:t>
                      </a:r>
                      <a:endParaRPr lang="en-US" sz="1200" dirty="0"/>
                    </a:p>
                  </a:txBody>
                  <a:tcPr/>
                </a:tc>
                <a:tc>
                  <a:txBody>
                    <a:bodyPr/>
                    <a:lstStyle/>
                    <a:p>
                      <a:r>
                        <a:rPr lang="en-US" sz="1200" dirty="0" smtClean="0"/>
                        <a:t>1</a:t>
                      </a:r>
                      <a:endParaRPr lang="en-US" sz="1200" dirty="0"/>
                    </a:p>
                  </a:txBody>
                  <a:tcPr/>
                </a:tc>
              </a:tr>
              <a:tr h="282803">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r>
              <a:tr h="282803">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831756661"/>
              </p:ext>
            </p:extLst>
          </p:nvPr>
        </p:nvGraphicFramePr>
        <p:xfrm>
          <a:off x="8527327" y="4019647"/>
          <a:ext cx="3269205" cy="1131212"/>
        </p:xfrm>
        <a:graphic>
          <a:graphicData uri="http://schemas.openxmlformats.org/drawingml/2006/table">
            <a:tbl>
              <a:tblPr firstRow="1" bandRow="1">
                <a:tableStyleId>{5C22544A-7EE6-4342-B048-85BDC9FD1C3A}</a:tableStyleId>
              </a:tblPr>
              <a:tblGrid>
                <a:gridCol w="1093312"/>
                <a:gridCol w="1086158"/>
                <a:gridCol w="1089735"/>
              </a:tblGrid>
              <a:tr h="282803">
                <a:tc>
                  <a:txBody>
                    <a:bodyPr/>
                    <a:lstStyle/>
                    <a:p>
                      <a:r>
                        <a:rPr lang="en-US" sz="1200" dirty="0" smtClean="0"/>
                        <a:t>X</a:t>
                      </a:r>
                      <a:endParaRPr lang="en-US" sz="1200" dirty="0"/>
                    </a:p>
                  </a:txBody>
                  <a:tcPr/>
                </a:tc>
                <a:tc>
                  <a:txBody>
                    <a:bodyPr/>
                    <a:lstStyle/>
                    <a:p>
                      <a:r>
                        <a:rPr lang="en-US" sz="1200" dirty="0" smtClean="0"/>
                        <a:t>Y</a:t>
                      </a:r>
                      <a:endParaRPr lang="en-US" sz="1200" dirty="0"/>
                    </a:p>
                  </a:txBody>
                  <a:tcPr/>
                </a:tc>
                <a:tc>
                  <a:txBody>
                    <a:bodyPr/>
                    <a:lstStyle/>
                    <a:p>
                      <a:r>
                        <a:rPr lang="en-US" sz="1200" dirty="0" smtClean="0"/>
                        <a:t>X ⊕  Y</a:t>
                      </a:r>
                      <a:endParaRPr lang="en-US" sz="1200" dirty="0"/>
                    </a:p>
                  </a:txBody>
                  <a:tcPr/>
                </a:tc>
              </a:tr>
              <a:tr h="282803">
                <a:tc>
                  <a:txBody>
                    <a:bodyPr/>
                    <a:lstStyle/>
                    <a:p>
                      <a:r>
                        <a:rPr lang="en-US" sz="1200" dirty="0" smtClean="0"/>
                        <a:t>0</a:t>
                      </a:r>
                      <a:endParaRPr lang="en-US" sz="1200" dirty="0"/>
                    </a:p>
                  </a:txBody>
                  <a:tcPr/>
                </a:tc>
                <a:tc>
                  <a:txBody>
                    <a:bodyPr/>
                    <a:lstStyle/>
                    <a:p>
                      <a:r>
                        <a:rPr lang="en-US" sz="1200" dirty="0" smtClean="0"/>
                        <a:t>1</a:t>
                      </a:r>
                      <a:endParaRPr lang="en-US" sz="1200" dirty="0"/>
                    </a:p>
                  </a:txBody>
                  <a:tcPr/>
                </a:tc>
                <a:tc>
                  <a:txBody>
                    <a:bodyPr/>
                    <a:lstStyle/>
                    <a:p>
                      <a:r>
                        <a:rPr lang="en-US" sz="1200" dirty="0" smtClean="0"/>
                        <a:t>1</a:t>
                      </a:r>
                      <a:endParaRPr lang="en-US" sz="1200" dirty="0"/>
                    </a:p>
                  </a:txBody>
                  <a:tcPr/>
                </a:tc>
              </a:tr>
              <a:tr h="282803">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c>
                  <a:txBody>
                    <a:bodyPr/>
                    <a:lstStyle/>
                    <a:p>
                      <a:r>
                        <a:rPr lang="en-US" sz="1200" dirty="0" smtClean="0"/>
                        <a:t>1</a:t>
                      </a:r>
                      <a:endParaRPr lang="en-US" sz="1200" dirty="0"/>
                    </a:p>
                  </a:txBody>
                  <a:tcPr/>
                </a:tc>
              </a:tr>
              <a:tr h="282803">
                <a:tc>
                  <a:txBody>
                    <a:bodyPr/>
                    <a:lstStyle/>
                    <a:p>
                      <a:r>
                        <a:rPr lang="en-US" sz="1200" dirty="0" smtClean="0"/>
                        <a:t>1</a:t>
                      </a:r>
                      <a:endParaRPr lang="en-US" sz="1200" dirty="0"/>
                    </a:p>
                  </a:txBody>
                  <a:tcPr/>
                </a:tc>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r>
            </a:tbl>
          </a:graphicData>
        </a:graphic>
      </p:graphicFrame>
      <p:sp>
        <p:nvSpPr>
          <p:cNvPr id="10" name="Rectangle 9"/>
          <p:cNvSpPr/>
          <p:nvPr/>
        </p:nvSpPr>
        <p:spPr>
          <a:xfrm>
            <a:off x="4919679" y="1811164"/>
            <a:ext cx="808235" cy="369332"/>
          </a:xfrm>
          <a:prstGeom prst="rect">
            <a:avLst/>
          </a:prstGeom>
        </p:spPr>
        <p:txBody>
          <a:bodyPr wrap="none">
            <a:spAutoFit/>
          </a:bodyPr>
          <a:lstStyle/>
          <a:p>
            <a:r>
              <a:rPr lang="en-US" b="1" dirty="0"/>
              <a:t>AND </a:t>
            </a:r>
          </a:p>
        </p:txBody>
      </p:sp>
      <p:sp>
        <p:nvSpPr>
          <p:cNvPr id="11" name="Rectangle 10"/>
          <p:cNvSpPr/>
          <p:nvPr/>
        </p:nvSpPr>
        <p:spPr>
          <a:xfrm>
            <a:off x="8527327" y="1811164"/>
            <a:ext cx="542136" cy="369332"/>
          </a:xfrm>
          <a:prstGeom prst="rect">
            <a:avLst/>
          </a:prstGeom>
        </p:spPr>
        <p:txBody>
          <a:bodyPr wrap="none">
            <a:spAutoFit/>
          </a:bodyPr>
          <a:lstStyle/>
          <a:p>
            <a:r>
              <a:rPr lang="en-US" b="1" dirty="0" smtClean="0"/>
              <a:t>OR</a:t>
            </a:r>
            <a:endParaRPr lang="en-US" b="1" dirty="0"/>
          </a:p>
        </p:txBody>
      </p:sp>
      <p:sp>
        <p:nvSpPr>
          <p:cNvPr id="12" name="Rectangle 11"/>
          <p:cNvSpPr/>
          <p:nvPr/>
        </p:nvSpPr>
        <p:spPr>
          <a:xfrm>
            <a:off x="4952849" y="3681040"/>
            <a:ext cx="733919" cy="369332"/>
          </a:xfrm>
          <a:prstGeom prst="rect">
            <a:avLst/>
          </a:prstGeom>
        </p:spPr>
        <p:txBody>
          <a:bodyPr wrap="none">
            <a:spAutoFit/>
          </a:bodyPr>
          <a:lstStyle/>
          <a:p>
            <a:r>
              <a:rPr lang="en-US" b="1" dirty="0" smtClean="0"/>
              <a:t>NOT</a:t>
            </a:r>
            <a:endParaRPr lang="en-US" b="1" dirty="0"/>
          </a:p>
        </p:txBody>
      </p:sp>
      <p:sp>
        <p:nvSpPr>
          <p:cNvPr id="13" name="Rectangle 12"/>
          <p:cNvSpPr/>
          <p:nvPr/>
        </p:nvSpPr>
        <p:spPr>
          <a:xfrm>
            <a:off x="8466160" y="3650315"/>
            <a:ext cx="729687" cy="369332"/>
          </a:xfrm>
          <a:prstGeom prst="rect">
            <a:avLst/>
          </a:prstGeom>
        </p:spPr>
        <p:txBody>
          <a:bodyPr wrap="none">
            <a:spAutoFit/>
          </a:bodyPr>
          <a:lstStyle/>
          <a:p>
            <a:r>
              <a:rPr lang="en-US" b="1" dirty="0" smtClean="0"/>
              <a:t>XOR</a:t>
            </a:r>
            <a:endParaRPr lang="en-US" b="1" dirty="0"/>
          </a:p>
        </p:txBody>
      </p:sp>
    </p:spTree>
    <p:extLst>
      <p:ext uri="{BB962C8B-B14F-4D97-AF65-F5344CB8AC3E}">
        <p14:creationId xmlns:p14="http://schemas.microsoft.com/office/powerpoint/2010/main" val="13809865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Cryptographic functions</a:t>
            </a:r>
            <a:endParaRPr lang="en-US" dirty="0"/>
          </a:p>
        </p:txBody>
      </p:sp>
      <p:sp>
        <p:nvSpPr>
          <p:cNvPr id="3" name="Content Placeholder 2"/>
          <p:cNvSpPr>
            <a:spLocks noGrp="1"/>
          </p:cNvSpPr>
          <p:nvPr>
            <p:ph idx="1"/>
          </p:nvPr>
        </p:nvSpPr>
        <p:spPr>
          <a:xfrm>
            <a:off x="581192" y="2180496"/>
            <a:ext cx="11029615" cy="4380560"/>
          </a:xfrm>
        </p:spPr>
        <p:txBody>
          <a:bodyPr>
            <a:normAutofit fontScale="92500" lnSpcReduction="20000"/>
          </a:bodyPr>
          <a:lstStyle/>
          <a:p>
            <a:r>
              <a:rPr lang="en-US" b="1" dirty="0" smtClean="0"/>
              <a:t>Modulo – </a:t>
            </a:r>
            <a:r>
              <a:rPr lang="en-US" b="1" i="1" dirty="0" smtClean="0"/>
              <a:t>Remainder</a:t>
            </a:r>
            <a:r>
              <a:rPr lang="en-US" dirty="0" smtClean="0"/>
              <a:t> value after a division is performed. </a:t>
            </a:r>
            <a:endParaRPr lang="en-US" b="1" dirty="0" smtClean="0"/>
          </a:p>
          <a:p>
            <a:r>
              <a:rPr lang="en-US" b="1" dirty="0" smtClean="0"/>
              <a:t>Nonce</a:t>
            </a:r>
            <a:r>
              <a:rPr lang="en-US" dirty="0" smtClean="0"/>
              <a:t> – random number that acts as a placeholder. IV is an example of a placeholder.</a:t>
            </a:r>
          </a:p>
          <a:p>
            <a:r>
              <a:rPr lang="en-US" b="1" dirty="0" smtClean="0"/>
              <a:t>One Way function </a:t>
            </a:r>
            <a:r>
              <a:rPr lang="en-US" dirty="0" smtClean="0"/>
              <a:t>– Output values where it’s (theoretically) impossible to retrieve the input values. </a:t>
            </a:r>
          </a:p>
          <a:p>
            <a:pPr lvl="1"/>
            <a:r>
              <a:rPr lang="en-US" b="1" dirty="0" smtClean="0"/>
              <a:t>Example</a:t>
            </a:r>
            <a:r>
              <a:rPr lang="en-US" dirty="0" smtClean="0"/>
              <a:t>:  What combination of number’s could have formed 500,478,926? Too many!</a:t>
            </a:r>
          </a:p>
          <a:p>
            <a:r>
              <a:rPr lang="en-US" b="1" dirty="0" smtClean="0"/>
              <a:t>Zero Knowledge proof </a:t>
            </a:r>
            <a:r>
              <a:rPr lang="en-US" dirty="0" smtClean="0"/>
              <a:t>– showing that you know the answer, without actually revealing the answer. </a:t>
            </a:r>
          </a:p>
          <a:p>
            <a:pPr lvl="1"/>
            <a:r>
              <a:rPr lang="en-US" b="1" dirty="0" smtClean="0"/>
              <a:t>Example</a:t>
            </a:r>
            <a:r>
              <a:rPr lang="en-US" dirty="0" smtClean="0"/>
              <a:t>: Key combination lock – open the lock without revealing the combination to show that you know the key.</a:t>
            </a:r>
          </a:p>
          <a:p>
            <a:r>
              <a:rPr lang="en-US" b="1" dirty="0" smtClean="0"/>
              <a:t>Split Knowledge </a:t>
            </a:r>
            <a:r>
              <a:rPr lang="en-US" dirty="0" smtClean="0"/>
              <a:t>– split the knowledge to access a system among two people.  M of N control.</a:t>
            </a:r>
          </a:p>
          <a:p>
            <a:pPr lvl="1"/>
            <a:r>
              <a:rPr lang="en-US" b="1" dirty="0" smtClean="0"/>
              <a:t>M of N Control</a:t>
            </a:r>
            <a:r>
              <a:rPr lang="en-US" dirty="0" smtClean="0"/>
              <a:t> = (m)</a:t>
            </a:r>
            <a:r>
              <a:rPr lang="en-US" dirty="0" err="1" smtClean="0"/>
              <a:t>inimum</a:t>
            </a:r>
            <a:r>
              <a:rPr lang="en-US" dirty="0" smtClean="0"/>
              <a:t> agents required out of (n) to perform high-security tasks.</a:t>
            </a:r>
          </a:p>
          <a:p>
            <a:pPr lvl="1"/>
            <a:r>
              <a:rPr lang="en-US" b="1" dirty="0" smtClean="0"/>
              <a:t>Example</a:t>
            </a:r>
            <a:r>
              <a:rPr lang="en-US" dirty="0" smtClean="0"/>
              <a:t>: Ashish and Samir each knows 8 bits of a 16 bit key to open the ATM machine.</a:t>
            </a:r>
          </a:p>
          <a:p>
            <a:r>
              <a:rPr lang="en-US" b="1" dirty="0" smtClean="0"/>
              <a:t>Work function </a:t>
            </a:r>
            <a:r>
              <a:rPr lang="en-US" dirty="0" smtClean="0"/>
              <a:t>– the time required to decrypt data without the actual key using attacks like brute forcing etc. Typically the Work function must be higher than the time of data retention that you need for protection. Consider that future computing power will reduce the work function time, compared to todays computers.</a:t>
            </a:r>
          </a:p>
          <a:p>
            <a:pPr lvl="1"/>
            <a:r>
              <a:rPr lang="en-US" b="1" dirty="0" smtClean="0"/>
              <a:t>Example</a:t>
            </a:r>
            <a:r>
              <a:rPr lang="en-US" dirty="0" smtClean="0"/>
              <a:t>: Ashish needs to protect retention data for 10 years. He has a choice of two protocols – one which has a work-function of 10 years and another with 15 years. He should select the one with 15 since with technological advanced the work-function will decrease over time.</a:t>
            </a:r>
          </a:p>
        </p:txBody>
      </p:sp>
      <p:grpSp>
        <p:nvGrpSpPr>
          <p:cNvPr id="11" name="Group 10"/>
          <p:cNvGrpSpPr/>
          <p:nvPr/>
        </p:nvGrpSpPr>
        <p:grpSpPr>
          <a:xfrm>
            <a:off x="10294070" y="1989056"/>
            <a:ext cx="1725105" cy="2582944"/>
            <a:chOff x="10294070" y="1989056"/>
            <a:chExt cx="1725105" cy="2582944"/>
          </a:xfrm>
        </p:grpSpPr>
        <p:sp>
          <p:nvSpPr>
            <p:cNvPr id="4" name="Rectangle 3"/>
            <p:cNvSpPr/>
            <p:nvPr/>
          </p:nvSpPr>
          <p:spPr>
            <a:xfrm>
              <a:off x="10294070" y="1989056"/>
              <a:ext cx="1725105" cy="258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Modulo Math</a:t>
              </a:r>
            </a:p>
            <a:p>
              <a:pPr algn="ctr"/>
              <a:endParaRPr lang="en-US" b="1" dirty="0"/>
            </a:p>
            <a:p>
              <a:pPr algn="ctr"/>
              <a:r>
                <a:rPr lang="en-US" b="1" dirty="0" smtClean="0"/>
                <a:t>6 mod 8 = 6</a:t>
              </a:r>
            </a:p>
            <a:p>
              <a:pPr algn="ctr"/>
              <a:r>
                <a:rPr lang="en-US" i="1" dirty="0"/>
                <a:t>b</a:t>
              </a:r>
              <a:r>
                <a:rPr lang="en-US" i="1" dirty="0" smtClean="0"/>
                <a:t>ecause</a:t>
              </a:r>
            </a:p>
            <a:p>
              <a:r>
                <a:rPr lang="en-US" b="1" dirty="0"/>
                <a:t>	</a:t>
              </a:r>
              <a:r>
                <a:rPr lang="en-US" b="1" dirty="0" smtClean="0"/>
                <a:t>      	0</a:t>
              </a:r>
              <a:endParaRPr lang="en-US" b="1" dirty="0"/>
            </a:p>
            <a:p>
              <a:r>
                <a:rPr lang="en-US" b="1" dirty="0" smtClean="0"/>
                <a:t>	   8| 6</a:t>
              </a:r>
            </a:p>
            <a:p>
              <a:r>
                <a:rPr lang="en-US" b="1" dirty="0"/>
                <a:t> </a:t>
              </a:r>
              <a:r>
                <a:rPr lang="en-US" b="1" dirty="0" smtClean="0"/>
                <a:t>            -0</a:t>
              </a:r>
            </a:p>
            <a:p>
              <a:r>
                <a:rPr lang="en-US" b="1" dirty="0" smtClean="0"/>
                <a:t>             =6</a:t>
              </a:r>
              <a:endParaRPr lang="en-US" dirty="0"/>
            </a:p>
          </p:txBody>
        </p:sp>
        <p:cxnSp>
          <p:nvCxnSpPr>
            <p:cNvPr id="6" name="Straight Connector 5"/>
            <p:cNvCxnSpPr/>
            <p:nvPr/>
          </p:nvCxnSpPr>
          <p:spPr>
            <a:xfrm>
              <a:off x="11156622" y="3563333"/>
              <a:ext cx="471341" cy="126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219592" y="4097209"/>
              <a:ext cx="377074" cy="100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57171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ciphers</a:t>
            </a:r>
            <a:endParaRPr lang="en-US" dirty="0"/>
          </a:p>
        </p:txBody>
      </p:sp>
      <p:sp>
        <p:nvSpPr>
          <p:cNvPr id="3" name="Content Placeholder 2"/>
          <p:cNvSpPr>
            <a:spLocks noGrp="1"/>
          </p:cNvSpPr>
          <p:nvPr>
            <p:ph idx="1"/>
          </p:nvPr>
        </p:nvSpPr>
        <p:spPr>
          <a:xfrm>
            <a:off x="641020" y="2958396"/>
            <a:ext cx="11048215" cy="2725961"/>
          </a:xfrm>
        </p:spPr>
        <p:txBody>
          <a:bodyPr>
            <a:normAutofit/>
          </a:bodyPr>
          <a:lstStyle/>
          <a:p>
            <a:r>
              <a:rPr lang="en-US" b="1" dirty="0" smtClean="0"/>
              <a:t>Transposition Cipher – </a:t>
            </a:r>
            <a:r>
              <a:rPr lang="en-US" i="1" dirty="0" smtClean="0"/>
              <a:t>brings </a:t>
            </a:r>
            <a:r>
              <a:rPr lang="en-US" b="1" i="1" dirty="0" smtClean="0"/>
              <a:t>Diffusion </a:t>
            </a:r>
            <a:r>
              <a:rPr lang="en-US" i="1" dirty="0" smtClean="0"/>
              <a:t>in cryptography making the communication is more secure, </a:t>
            </a:r>
            <a:r>
              <a:rPr lang="en-US" dirty="0" smtClean="0"/>
              <a:t>rearranges letters/blocks of a plaintext message to get the ciphertext. Decryption is reversal of the operation.</a:t>
            </a:r>
          </a:p>
          <a:p>
            <a:r>
              <a:rPr lang="en-US" b="1" dirty="0"/>
              <a:t>Vulnerable</a:t>
            </a:r>
            <a:r>
              <a:rPr lang="en-US" dirty="0"/>
              <a:t>: to Frequency Analysis </a:t>
            </a:r>
            <a:r>
              <a:rPr lang="en-US" dirty="0" smtClean="0"/>
              <a:t>attacks, same block of text can produce the same output </a:t>
            </a:r>
            <a:r>
              <a:rPr lang="en-US" dirty="0" err="1" smtClean="0"/>
              <a:t>ciphertext</a:t>
            </a:r>
            <a:r>
              <a:rPr lang="en-US" dirty="0" smtClean="0"/>
              <a:t>.</a:t>
            </a:r>
            <a:endParaRPr lang="en-US" dirty="0"/>
          </a:p>
          <a:p>
            <a:pPr lvl="1"/>
            <a:r>
              <a:rPr lang="en-US" b="1" dirty="0" smtClean="0"/>
              <a:t>Example: </a:t>
            </a:r>
            <a:r>
              <a:rPr lang="en-US" i="1" dirty="0" smtClean="0"/>
              <a:t>Ashish becomes </a:t>
            </a:r>
            <a:r>
              <a:rPr lang="en-US" i="1" dirty="0" err="1" smtClean="0"/>
              <a:t>HsihsA</a:t>
            </a:r>
            <a:endParaRPr lang="en-US" i="1" dirty="0" smtClean="0"/>
          </a:p>
          <a:p>
            <a:pPr lvl="1"/>
            <a:r>
              <a:rPr lang="en-US" b="1" dirty="0" smtClean="0"/>
              <a:t>Columnar Transposition </a:t>
            </a:r>
            <a:r>
              <a:rPr lang="en-US" dirty="0" smtClean="0"/>
              <a:t>uses a secret key and arranges the letters below it for a more confusion secure communication.</a:t>
            </a:r>
          </a:p>
          <a:p>
            <a:pPr lvl="2"/>
            <a:r>
              <a:rPr lang="en-US" b="1" dirty="0" smtClean="0"/>
              <a:t>Example</a:t>
            </a:r>
            <a:r>
              <a:rPr lang="en-US" dirty="0" smtClean="0"/>
              <a:t>: Message – “</a:t>
            </a:r>
            <a:r>
              <a:rPr lang="en-US" b="1" dirty="0" err="1" smtClean="0"/>
              <a:t>Eventman</a:t>
            </a:r>
            <a:r>
              <a:rPr lang="en-US" b="1" dirty="0" smtClean="0"/>
              <a:t> Rocks</a:t>
            </a:r>
            <a:r>
              <a:rPr lang="en-US" dirty="0" smtClean="0"/>
              <a:t>” can be encrypted with a key of KAMLESH. </a:t>
            </a:r>
          </a:p>
          <a:p>
            <a:pPr lvl="2"/>
            <a:r>
              <a:rPr lang="en-US" dirty="0" smtClean="0"/>
              <a:t>We encrypt this by assigning number based on the alphabet. </a:t>
            </a:r>
            <a:r>
              <a:rPr lang="en-US" dirty="0" err="1" smtClean="0"/>
              <a:t>eg</a:t>
            </a:r>
            <a:r>
              <a:rPr lang="en-US" dirty="0" smtClean="0"/>
              <a:t>. A comes first so 1, E comes 2. (If two are same, increment one number – A – 1, A -2, E – 3 and so on)</a:t>
            </a:r>
          </a:p>
        </p:txBody>
      </p:sp>
      <p:sp>
        <p:nvSpPr>
          <p:cNvPr id="4" name="Rounded Rectangle 3"/>
          <p:cNvSpPr/>
          <p:nvPr/>
        </p:nvSpPr>
        <p:spPr>
          <a:xfrm>
            <a:off x="707010" y="1847653"/>
            <a:ext cx="10520313" cy="11500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Codes vs Ciphers</a:t>
            </a:r>
          </a:p>
          <a:p>
            <a:pPr marL="285750" indent="-285750">
              <a:buFont typeface="Arial" panose="020B0604020202020204" pitchFamily="34" charset="0"/>
              <a:buChar char="•"/>
            </a:pPr>
            <a:r>
              <a:rPr lang="en-US" sz="1400" dirty="0" smtClean="0"/>
              <a:t>Codes are secret language. If you know it, you know the meaning. Example: The Eagle has landed.</a:t>
            </a:r>
          </a:p>
          <a:p>
            <a:pPr marL="285750" indent="-285750">
              <a:buFont typeface="Arial" panose="020B0604020202020204" pitchFamily="34" charset="0"/>
              <a:buChar char="•"/>
            </a:pPr>
            <a:r>
              <a:rPr lang="en-US" sz="1400" dirty="0" smtClean="0"/>
              <a:t>Ciphers always encrypt the message. The recipient needs a key to decrypt. </a:t>
            </a:r>
          </a:p>
          <a:p>
            <a:pPr marL="742950" lvl="1" indent="-285750">
              <a:buFont typeface="Arial" panose="020B0604020202020204" pitchFamily="34" charset="0"/>
              <a:buChar char="•"/>
            </a:pPr>
            <a:r>
              <a:rPr lang="en-US" sz="1400" b="1" dirty="0" smtClean="0"/>
              <a:t>Example</a:t>
            </a:r>
            <a:r>
              <a:rPr lang="en-US" sz="1400" dirty="0" smtClean="0"/>
              <a:t>: “</a:t>
            </a:r>
            <a:r>
              <a:rPr lang="en-US" sz="1400" i="1" dirty="0" smtClean="0"/>
              <a:t>Attack at Dawn</a:t>
            </a:r>
            <a:r>
              <a:rPr lang="en-US" sz="1400" dirty="0" smtClean="0"/>
              <a:t>” is “</a:t>
            </a:r>
            <a:r>
              <a:rPr lang="en-US" sz="1400" i="1" dirty="0" err="1" smtClean="0"/>
              <a:t>Zggzxp</a:t>
            </a:r>
            <a:r>
              <a:rPr lang="en-US" sz="1400" i="1" dirty="0" smtClean="0"/>
              <a:t> </a:t>
            </a:r>
            <a:r>
              <a:rPr lang="en-US" sz="1400" i="1" dirty="0" err="1" smtClean="0"/>
              <a:t>zg</a:t>
            </a:r>
            <a:r>
              <a:rPr lang="en-US" sz="1400" i="1" dirty="0" smtClean="0"/>
              <a:t> </a:t>
            </a:r>
            <a:r>
              <a:rPr lang="en-US" sz="1400" i="1" dirty="0" err="1" smtClean="0"/>
              <a:t>Wzdm</a:t>
            </a:r>
            <a:r>
              <a:rPr lang="en-US" sz="1400" dirty="0" smtClean="0"/>
              <a:t>” (Using the </a:t>
            </a:r>
            <a:r>
              <a:rPr lang="en-US" sz="1400" dirty="0" err="1" smtClean="0"/>
              <a:t>Atbash</a:t>
            </a:r>
            <a:r>
              <a:rPr lang="en-US" sz="1400" dirty="0" smtClean="0"/>
              <a:t> Cipher)</a:t>
            </a:r>
            <a:endParaRPr lang="en-US" sz="1400" dirty="0"/>
          </a:p>
        </p:txBody>
      </p:sp>
      <p:sp>
        <p:nvSpPr>
          <p:cNvPr id="5" name="Rectangle 4"/>
          <p:cNvSpPr/>
          <p:nvPr/>
        </p:nvSpPr>
        <p:spPr>
          <a:xfrm>
            <a:off x="452488" y="5656082"/>
            <a:ext cx="1498860" cy="1069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KAMLESH</a:t>
            </a:r>
          </a:p>
          <a:p>
            <a:pPr algn="ctr"/>
            <a:r>
              <a:rPr lang="en-US" b="1" dirty="0" smtClean="0"/>
              <a:t>4165273</a:t>
            </a:r>
          </a:p>
          <a:p>
            <a:pPr algn="ctr"/>
            <a:r>
              <a:rPr lang="en-US" dirty="0" smtClean="0"/>
              <a:t>EVENTMA</a:t>
            </a:r>
          </a:p>
          <a:p>
            <a:pPr algn="ctr"/>
            <a:r>
              <a:rPr lang="en-US" dirty="0" smtClean="0"/>
              <a:t>NROCKS!</a:t>
            </a:r>
            <a:endParaRPr lang="en-US" dirty="0"/>
          </a:p>
        </p:txBody>
      </p:sp>
      <p:sp>
        <p:nvSpPr>
          <p:cNvPr id="6" name="Rectangle 5"/>
          <p:cNvSpPr/>
          <p:nvPr/>
        </p:nvSpPr>
        <p:spPr>
          <a:xfrm>
            <a:off x="2205870" y="5656082"/>
            <a:ext cx="2516959" cy="1069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Now we align based on numbers and generate the message: </a:t>
            </a:r>
          </a:p>
          <a:p>
            <a:pPr algn="ctr"/>
            <a:r>
              <a:rPr lang="en-US" dirty="0" smtClean="0"/>
              <a:t>VRTKA!ENNCEOMK</a:t>
            </a:r>
            <a:endParaRPr lang="en-US" dirty="0"/>
          </a:p>
        </p:txBody>
      </p:sp>
      <p:sp>
        <p:nvSpPr>
          <p:cNvPr id="7" name="Rectangle 6"/>
          <p:cNvSpPr/>
          <p:nvPr/>
        </p:nvSpPr>
        <p:spPr>
          <a:xfrm>
            <a:off x="4870390" y="5646901"/>
            <a:ext cx="1602557" cy="1069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Share the Key and Message with the recipient.</a:t>
            </a:r>
            <a:endParaRPr lang="en-US" dirty="0"/>
          </a:p>
        </p:txBody>
      </p:sp>
      <p:sp>
        <p:nvSpPr>
          <p:cNvPr id="8" name="Rectangle 7"/>
          <p:cNvSpPr/>
          <p:nvPr/>
        </p:nvSpPr>
        <p:spPr>
          <a:xfrm>
            <a:off x="10365026" y="5656082"/>
            <a:ext cx="1498860" cy="1069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KAMLESH</a:t>
            </a:r>
          </a:p>
          <a:p>
            <a:pPr algn="ctr"/>
            <a:r>
              <a:rPr lang="en-US" b="1" dirty="0" smtClean="0"/>
              <a:t>4165273</a:t>
            </a:r>
          </a:p>
          <a:p>
            <a:pPr algn="ctr"/>
            <a:r>
              <a:rPr lang="en-US" dirty="0" smtClean="0"/>
              <a:t>EVENTMA</a:t>
            </a:r>
          </a:p>
          <a:p>
            <a:pPr algn="ctr"/>
            <a:r>
              <a:rPr lang="en-US" dirty="0" smtClean="0"/>
              <a:t>NROCKS!</a:t>
            </a:r>
            <a:endParaRPr lang="en-US" dirty="0"/>
          </a:p>
        </p:txBody>
      </p:sp>
      <p:sp>
        <p:nvSpPr>
          <p:cNvPr id="9" name="Rectangle 8"/>
          <p:cNvSpPr/>
          <p:nvPr/>
        </p:nvSpPr>
        <p:spPr>
          <a:xfrm>
            <a:off x="6632734" y="5656082"/>
            <a:ext cx="1602557" cy="1069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Who uses the same theory on the key to regenerate the message.</a:t>
            </a:r>
            <a:endParaRPr lang="en-US" sz="1500" dirty="0"/>
          </a:p>
        </p:txBody>
      </p:sp>
      <p:sp>
        <p:nvSpPr>
          <p:cNvPr id="10" name="TextBox 9"/>
          <p:cNvSpPr txBox="1"/>
          <p:nvPr/>
        </p:nvSpPr>
        <p:spPr>
          <a:xfrm>
            <a:off x="357306" y="6190914"/>
            <a:ext cx="286074" cy="430887"/>
          </a:xfrm>
          <a:prstGeom prst="rect">
            <a:avLst/>
          </a:prstGeom>
          <a:noFill/>
        </p:spPr>
        <p:txBody>
          <a:bodyPr wrap="square" rtlCol="0">
            <a:spAutoFit/>
          </a:bodyPr>
          <a:lstStyle/>
          <a:p>
            <a:r>
              <a:rPr lang="en-US" sz="2200" dirty="0" smtClean="0">
                <a:solidFill>
                  <a:srgbClr val="FF0000"/>
                </a:solidFill>
                <a:latin typeface="Algerian" panose="04020705040A02060702" pitchFamily="82" charset="0"/>
              </a:rPr>
              <a:t>1</a:t>
            </a:r>
            <a:endParaRPr lang="en-US" sz="2200" dirty="0">
              <a:solidFill>
                <a:srgbClr val="FF0000"/>
              </a:solidFill>
              <a:latin typeface="Algerian" panose="04020705040A02060702" pitchFamily="82" charset="0"/>
            </a:endParaRPr>
          </a:p>
        </p:txBody>
      </p:sp>
      <p:sp>
        <p:nvSpPr>
          <p:cNvPr id="11" name="TextBox 10"/>
          <p:cNvSpPr txBox="1"/>
          <p:nvPr/>
        </p:nvSpPr>
        <p:spPr>
          <a:xfrm>
            <a:off x="2205870" y="6181735"/>
            <a:ext cx="286074" cy="430887"/>
          </a:xfrm>
          <a:prstGeom prst="rect">
            <a:avLst/>
          </a:prstGeom>
          <a:noFill/>
        </p:spPr>
        <p:txBody>
          <a:bodyPr wrap="square" rtlCol="0">
            <a:spAutoFit/>
          </a:bodyPr>
          <a:lstStyle/>
          <a:p>
            <a:r>
              <a:rPr lang="en-US" sz="2200" dirty="0" smtClean="0">
                <a:solidFill>
                  <a:srgbClr val="FF0000"/>
                </a:solidFill>
                <a:latin typeface="Algerian" panose="04020705040A02060702" pitchFamily="82" charset="0"/>
              </a:rPr>
              <a:t>2</a:t>
            </a:r>
            <a:endParaRPr lang="en-US" sz="2200" dirty="0">
              <a:solidFill>
                <a:srgbClr val="FF0000"/>
              </a:solidFill>
              <a:latin typeface="Algerian" panose="04020705040A02060702" pitchFamily="82" charset="0"/>
            </a:endParaRPr>
          </a:p>
        </p:txBody>
      </p:sp>
      <p:sp>
        <p:nvSpPr>
          <p:cNvPr id="12" name="TextBox 11"/>
          <p:cNvSpPr txBox="1"/>
          <p:nvPr/>
        </p:nvSpPr>
        <p:spPr>
          <a:xfrm>
            <a:off x="4807669" y="6193202"/>
            <a:ext cx="286074" cy="430887"/>
          </a:xfrm>
          <a:prstGeom prst="rect">
            <a:avLst/>
          </a:prstGeom>
          <a:noFill/>
        </p:spPr>
        <p:txBody>
          <a:bodyPr wrap="square" rtlCol="0">
            <a:spAutoFit/>
          </a:bodyPr>
          <a:lstStyle/>
          <a:p>
            <a:r>
              <a:rPr lang="en-US" sz="2200" dirty="0">
                <a:solidFill>
                  <a:srgbClr val="FF0000"/>
                </a:solidFill>
                <a:latin typeface="Algerian" panose="04020705040A02060702" pitchFamily="82" charset="0"/>
              </a:rPr>
              <a:t>3</a:t>
            </a:r>
          </a:p>
        </p:txBody>
      </p:sp>
      <p:sp>
        <p:nvSpPr>
          <p:cNvPr id="13" name="TextBox 12"/>
          <p:cNvSpPr txBox="1"/>
          <p:nvPr/>
        </p:nvSpPr>
        <p:spPr>
          <a:xfrm>
            <a:off x="6566490" y="6181734"/>
            <a:ext cx="286074" cy="430887"/>
          </a:xfrm>
          <a:prstGeom prst="rect">
            <a:avLst/>
          </a:prstGeom>
          <a:noFill/>
        </p:spPr>
        <p:txBody>
          <a:bodyPr wrap="square" rtlCol="0">
            <a:spAutoFit/>
          </a:bodyPr>
          <a:lstStyle/>
          <a:p>
            <a:r>
              <a:rPr lang="en-US" sz="2200" dirty="0" smtClean="0">
                <a:solidFill>
                  <a:srgbClr val="FF0000"/>
                </a:solidFill>
                <a:latin typeface="Algerian" panose="04020705040A02060702" pitchFamily="82" charset="0"/>
              </a:rPr>
              <a:t>4</a:t>
            </a:r>
            <a:endParaRPr lang="en-US" sz="2200" dirty="0">
              <a:solidFill>
                <a:srgbClr val="FF0000"/>
              </a:solidFill>
              <a:latin typeface="Algerian" panose="04020705040A02060702" pitchFamily="82" charset="0"/>
            </a:endParaRPr>
          </a:p>
        </p:txBody>
      </p:sp>
      <p:sp>
        <p:nvSpPr>
          <p:cNvPr id="14" name="TextBox 13"/>
          <p:cNvSpPr txBox="1"/>
          <p:nvPr/>
        </p:nvSpPr>
        <p:spPr>
          <a:xfrm>
            <a:off x="10288233" y="6181733"/>
            <a:ext cx="286074" cy="430887"/>
          </a:xfrm>
          <a:prstGeom prst="rect">
            <a:avLst/>
          </a:prstGeom>
          <a:noFill/>
        </p:spPr>
        <p:txBody>
          <a:bodyPr wrap="square" rtlCol="0">
            <a:spAutoFit/>
          </a:bodyPr>
          <a:lstStyle/>
          <a:p>
            <a:r>
              <a:rPr lang="en-US" sz="2200" dirty="0" smtClean="0">
                <a:solidFill>
                  <a:srgbClr val="FF0000"/>
                </a:solidFill>
                <a:latin typeface="Algerian" panose="04020705040A02060702" pitchFamily="82" charset="0"/>
              </a:rPr>
              <a:t>6</a:t>
            </a:r>
            <a:endParaRPr lang="en-US" sz="2200" dirty="0">
              <a:solidFill>
                <a:srgbClr val="FF0000"/>
              </a:solidFill>
              <a:latin typeface="Algerian" panose="04020705040A02060702" pitchFamily="82" charset="0"/>
            </a:endParaRPr>
          </a:p>
        </p:txBody>
      </p:sp>
      <p:sp>
        <p:nvSpPr>
          <p:cNvPr id="15" name="Rectangle 14"/>
          <p:cNvSpPr/>
          <p:nvPr/>
        </p:nvSpPr>
        <p:spPr>
          <a:xfrm>
            <a:off x="8464294" y="5646901"/>
            <a:ext cx="1498860" cy="1069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Key is 7 no’s</a:t>
            </a:r>
          </a:p>
          <a:p>
            <a:pPr algn="ctr"/>
            <a:r>
              <a:rPr lang="en-US" b="1" dirty="0" smtClean="0"/>
              <a:t>1234567</a:t>
            </a:r>
          </a:p>
          <a:p>
            <a:pPr algn="ctr"/>
            <a:r>
              <a:rPr lang="en-US" dirty="0" smtClean="0"/>
              <a:t>VTAENEM</a:t>
            </a:r>
          </a:p>
          <a:p>
            <a:pPr algn="ctr"/>
            <a:r>
              <a:rPr lang="en-US" dirty="0" smtClean="0"/>
              <a:t>RK!NCOK</a:t>
            </a:r>
            <a:endParaRPr lang="en-US" dirty="0"/>
          </a:p>
        </p:txBody>
      </p:sp>
      <p:sp>
        <p:nvSpPr>
          <p:cNvPr id="16" name="TextBox 15"/>
          <p:cNvSpPr txBox="1"/>
          <p:nvPr/>
        </p:nvSpPr>
        <p:spPr>
          <a:xfrm>
            <a:off x="8376802" y="6181733"/>
            <a:ext cx="286074" cy="430887"/>
          </a:xfrm>
          <a:prstGeom prst="rect">
            <a:avLst/>
          </a:prstGeom>
          <a:noFill/>
        </p:spPr>
        <p:txBody>
          <a:bodyPr wrap="square" rtlCol="0">
            <a:spAutoFit/>
          </a:bodyPr>
          <a:lstStyle/>
          <a:p>
            <a:r>
              <a:rPr lang="en-US" sz="2200" dirty="0" smtClean="0">
                <a:solidFill>
                  <a:srgbClr val="FF0000"/>
                </a:solidFill>
                <a:latin typeface="Algerian" panose="04020705040A02060702" pitchFamily="82" charset="0"/>
              </a:rPr>
              <a:t>5</a:t>
            </a:r>
            <a:endParaRPr lang="en-US" sz="2200" dirty="0">
              <a:solidFill>
                <a:srgbClr val="FF0000"/>
              </a:solidFill>
              <a:latin typeface="Algerian" panose="04020705040A02060702" pitchFamily="82" charset="0"/>
            </a:endParaRPr>
          </a:p>
        </p:txBody>
      </p:sp>
      <p:sp>
        <p:nvSpPr>
          <p:cNvPr id="17" name="TextBox 16"/>
          <p:cNvSpPr txBox="1"/>
          <p:nvPr/>
        </p:nvSpPr>
        <p:spPr>
          <a:xfrm flipH="1">
            <a:off x="9718526" y="5872899"/>
            <a:ext cx="855781" cy="400110"/>
          </a:xfrm>
          <a:prstGeom prst="rect">
            <a:avLst/>
          </a:prstGeom>
          <a:solidFill>
            <a:schemeClr val="bg1"/>
          </a:solidFill>
        </p:spPr>
        <p:txBody>
          <a:bodyPr wrap="square" rtlCol="0">
            <a:spAutoFit/>
          </a:bodyPr>
          <a:lstStyle/>
          <a:p>
            <a:pPr algn="ctr"/>
            <a:r>
              <a:rPr lang="en-US" sz="1000" b="1" dirty="0" smtClean="0">
                <a:solidFill>
                  <a:srgbClr val="FF0000"/>
                </a:solidFill>
              </a:rPr>
              <a:t>Rearrange using key</a:t>
            </a:r>
            <a:endParaRPr lang="en-US" sz="1000" b="1" dirty="0">
              <a:solidFill>
                <a:srgbClr val="FF0000"/>
              </a:solidFill>
            </a:endParaRPr>
          </a:p>
        </p:txBody>
      </p:sp>
    </p:spTree>
    <p:extLst>
      <p:ext uri="{BB962C8B-B14F-4D97-AF65-F5344CB8AC3E}">
        <p14:creationId xmlns:p14="http://schemas.microsoft.com/office/powerpoint/2010/main" val="28142200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ciphers</a:t>
            </a:r>
            <a:endParaRPr lang="en-US" dirty="0"/>
          </a:p>
        </p:txBody>
      </p:sp>
      <p:sp>
        <p:nvSpPr>
          <p:cNvPr id="3" name="Content Placeholder 2"/>
          <p:cNvSpPr>
            <a:spLocks noGrp="1"/>
          </p:cNvSpPr>
          <p:nvPr>
            <p:ph idx="1"/>
          </p:nvPr>
        </p:nvSpPr>
        <p:spPr>
          <a:xfrm>
            <a:off x="581192" y="1845790"/>
            <a:ext cx="7195921" cy="4982066"/>
          </a:xfrm>
        </p:spPr>
        <p:txBody>
          <a:bodyPr>
            <a:normAutofit fontScale="77500" lnSpcReduction="20000"/>
          </a:bodyPr>
          <a:lstStyle/>
          <a:p>
            <a:r>
              <a:rPr lang="en-US" b="1" dirty="0"/>
              <a:t>Substitution </a:t>
            </a:r>
            <a:r>
              <a:rPr lang="en-US" b="1" dirty="0" smtClean="0"/>
              <a:t>Cipher – </a:t>
            </a:r>
            <a:r>
              <a:rPr lang="en-US" dirty="0" smtClean="0"/>
              <a:t>replaces each character with a different character.</a:t>
            </a:r>
          </a:p>
          <a:p>
            <a:pPr lvl="1"/>
            <a:r>
              <a:rPr lang="en-US" b="1" dirty="0" smtClean="0"/>
              <a:t>Example: </a:t>
            </a:r>
            <a:r>
              <a:rPr lang="en-US" dirty="0" err="1" smtClean="0"/>
              <a:t>Atbash</a:t>
            </a:r>
            <a:r>
              <a:rPr lang="en-US" dirty="0" smtClean="0"/>
              <a:t> Cipher reverses the Alphabet so that A = Z and Z = A.</a:t>
            </a:r>
          </a:p>
          <a:p>
            <a:pPr lvl="1"/>
            <a:r>
              <a:rPr lang="en-US" b="1" dirty="0" smtClean="0"/>
              <a:t>Example: </a:t>
            </a:r>
            <a:r>
              <a:rPr lang="en-US" dirty="0" smtClean="0"/>
              <a:t>ROT3 shifts the Alphabet 3 characters. A = D, Z = C, J = M. </a:t>
            </a:r>
          </a:p>
          <a:p>
            <a:pPr lvl="1"/>
            <a:r>
              <a:rPr lang="en-US" dirty="0" smtClean="0"/>
              <a:t>Ciphertext = (Plaintext + &lt;substitution&gt;) mod 26 (26 is letters of alphabet)</a:t>
            </a:r>
          </a:p>
          <a:p>
            <a:pPr lvl="1"/>
            <a:r>
              <a:rPr lang="en-US" dirty="0" smtClean="0"/>
              <a:t>Plaintext = (Ciphertext - &lt;substitution&gt;) mod 26</a:t>
            </a:r>
          </a:p>
          <a:p>
            <a:pPr lvl="1"/>
            <a:r>
              <a:rPr lang="en-US" b="1" dirty="0" smtClean="0"/>
              <a:t>Vulnerable</a:t>
            </a:r>
            <a:r>
              <a:rPr lang="en-US" dirty="0" smtClean="0"/>
              <a:t>: to Frequency Analysis attacks – attackers try to identify frequently used words in the English language.</a:t>
            </a:r>
          </a:p>
          <a:p>
            <a:r>
              <a:rPr lang="en-US" b="1" dirty="0" smtClean="0"/>
              <a:t>One </a:t>
            </a:r>
            <a:r>
              <a:rPr lang="en-US" b="1" dirty="0"/>
              <a:t>Time </a:t>
            </a:r>
            <a:r>
              <a:rPr lang="en-US" b="1" dirty="0" smtClean="0"/>
              <a:t>Pad </a:t>
            </a:r>
            <a:r>
              <a:rPr lang="en-US" dirty="0" smtClean="0"/>
              <a:t>– powerful substitution cipher.</a:t>
            </a:r>
          </a:p>
          <a:p>
            <a:pPr lvl="1"/>
            <a:r>
              <a:rPr lang="en-US" b="1" dirty="0" smtClean="0"/>
              <a:t>Ciphertext = </a:t>
            </a:r>
            <a:r>
              <a:rPr lang="en-US" dirty="0" smtClean="0"/>
              <a:t>(Plaintext + Key) mod 26</a:t>
            </a:r>
          </a:p>
          <a:p>
            <a:pPr lvl="1"/>
            <a:r>
              <a:rPr lang="en-US" dirty="0" smtClean="0"/>
              <a:t>Each bit of the Plaintext is </a:t>
            </a:r>
            <a:r>
              <a:rPr lang="en-US" dirty="0" err="1" smtClean="0"/>
              <a:t>XORed</a:t>
            </a:r>
            <a:r>
              <a:rPr lang="en-US" dirty="0" smtClean="0"/>
              <a:t> with the Key to produce the Cipher Text.</a:t>
            </a:r>
          </a:p>
          <a:p>
            <a:pPr lvl="1"/>
            <a:r>
              <a:rPr lang="en-US" dirty="0" smtClean="0"/>
              <a:t>Can be unbreakable when used correctly.</a:t>
            </a:r>
          </a:p>
          <a:p>
            <a:pPr lvl="1"/>
            <a:r>
              <a:rPr lang="en-US" dirty="0" smtClean="0"/>
              <a:t>One-time pad must be randomly generated, and then used on the Plaintext to generate a unique Ciphertext.</a:t>
            </a:r>
          </a:p>
          <a:p>
            <a:pPr lvl="1"/>
            <a:r>
              <a:rPr lang="en-US" dirty="0" smtClean="0"/>
              <a:t>The One-time pad must be physically protected from disclosure. If the enemy has the copy, they will easily decrypt the message.</a:t>
            </a:r>
          </a:p>
          <a:p>
            <a:pPr lvl="1"/>
            <a:r>
              <a:rPr lang="en-US" dirty="0" smtClean="0"/>
              <a:t>Key is as long as the message making this impractical for large messages.</a:t>
            </a:r>
          </a:p>
          <a:p>
            <a:pPr lvl="1"/>
            <a:r>
              <a:rPr lang="en-US" dirty="0" smtClean="0"/>
              <a:t>Vulnerable to Pattern Analysis: One time pad must be used only once, and ideally not from a book so that the enemy does not discover similarities.</a:t>
            </a:r>
          </a:p>
          <a:p>
            <a:r>
              <a:rPr lang="en-US" b="1" dirty="0" smtClean="0"/>
              <a:t>Running Key Cipher </a:t>
            </a:r>
            <a:r>
              <a:rPr lang="en-US" dirty="0" smtClean="0"/>
              <a:t>– type of One-time pad encryption which uses a known book/phrase on both sides as the secret key, to avoid the sharing of the one time pad.</a:t>
            </a:r>
          </a:p>
          <a:p>
            <a:pPr lvl="1"/>
            <a:r>
              <a:rPr lang="en-US" b="1" dirty="0" smtClean="0"/>
              <a:t>Example</a:t>
            </a:r>
            <a:r>
              <a:rPr lang="en-US" dirty="0" smtClean="0"/>
              <a:t>: Using the 21</a:t>
            </a:r>
            <a:r>
              <a:rPr lang="en-US" baseline="30000" dirty="0" smtClean="0"/>
              <a:t>st</a:t>
            </a:r>
            <a:r>
              <a:rPr lang="en-US" dirty="0" smtClean="0"/>
              <a:t> page of The Name of the wind as the secret key.</a:t>
            </a:r>
            <a:endParaRPr lang="en-US" dirty="0"/>
          </a:p>
        </p:txBody>
      </p:sp>
      <p:sp>
        <p:nvSpPr>
          <p:cNvPr id="4" name="Rounded Rectangle 3"/>
          <p:cNvSpPr/>
          <p:nvPr/>
        </p:nvSpPr>
        <p:spPr>
          <a:xfrm>
            <a:off x="7909090" y="1875934"/>
            <a:ext cx="3091990" cy="13103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u="sng" dirty="0" smtClean="0"/>
              <a:t>Example: Substitution</a:t>
            </a:r>
          </a:p>
          <a:p>
            <a:pPr algn="ctr"/>
            <a:r>
              <a:rPr lang="en-US" b="1" dirty="0" smtClean="0"/>
              <a:t>EVENTMAN </a:t>
            </a:r>
          </a:p>
          <a:p>
            <a:pPr algn="ctr"/>
            <a:r>
              <a:rPr lang="en-US" dirty="0" smtClean="0"/>
              <a:t>Encrypted with </a:t>
            </a:r>
            <a:r>
              <a:rPr lang="en-US" b="1" dirty="0" smtClean="0"/>
              <a:t>ROT3</a:t>
            </a:r>
            <a:r>
              <a:rPr lang="en-US" dirty="0" smtClean="0"/>
              <a:t> =</a:t>
            </a:r>
          </a:p>
          <a:p>
            <a:pPr algn="ctr"/>
            <a:r>
              <a:rPr lang="en-US" b="1" dirty="0" smtClean="0"/>
              <a:t>HYHQWPDQ</a:t>
            </a:r>
            <a:endParaRPr lang="en-US" b="1" dirty="0"/>
          </a:p>
        </p:txBody>
      </p:sp>
      <p:sp>
        <p:nvSpPr>
          <p:cNvPr id="7" name="Rectangle 6"/>
          <p:cNvSpPr/>
          <p:nvPr/>
        </p:nvSpPr>
        <p:spPr>
          <a:xfrm>
            <a:off x="7701700" y="3990879"/>
            <a:ext cx="4204354" cy="2532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u="sng" dirty="0" smtClean="0"/>
              <a:t>Example: </a:t>
            </a:r>
            <a:r>
              <a:rPr lang="en-US" sz="1600" u="sng" dirty="0" smtClean="0"/>
              <a:t>One Time Pad</a:t>
            </a:r>
          </a:p>
          <a:p>
            <a:pPr algn="ctr"/>
            <a:r>
              <a:rPr lang="en-US" sz="1600" dirty="0" smtClean="0"/>
              <a:t>A = 0, Z = 25</a:t>
            </a:r>
          </a:p>
          <a:p>
            <a:pPr algn="ctr"/>
            <a:endParaRPr lang="en-US" dirty="0"/>
          </a:p>
          <a:p>
            <a:pPr algn="ctr"/>
            <a:endParaRPr lang="en-US" dirty="0" smtClean="0"/>
          </a:p>
          <a:p>
            <a:pPr algn="ctr"/>
            <a:endParaRPr lang="en-US" dirty="0"/>
          </a:p>
          <a:p>
            <a:pPr algn="ct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268595175"/>
              </p:ext>
            </p:extLst>
          </p:nvPr>
        </p:nvGraphicFramePr>
        <p:xfrm>
          <a:off x="8272901" y="4821103"/>
          <a:ext cx="3356140" cy="1280160"/>
        </p:xfrm>
        <a:graphic>
          <a:graphicData uri="http://schemas.openxmlformats.org/drawingml/2006/table">
            <a:tbl>
              <a:tblPr>
                <a:tableStyleId>{5C22544A-7EE6-4342-B048-85BDC9FD1C3A}</a:tableStyleId>
              </a:tblPr>
              <a:tblGrid>
                <a:gridCol w="759620"/>
                <a:gridCol w="290037"/>
                <a:gridCol w="303848"/>
                <a:gridCol w="359093"/>
                <a:gridCol w="317659"/>
                <a:gridCol w="290037"/>
                <a:gridCol w="345282"/>
                <a:gridCol w="303848"/>
                <a:gridCol w="386716"/>
              </a:tblGrid>
              <a:tr h="182880">
                <a:tc>
                  <a:txBody>
                    <a:bodyPr/>
                    <a:lstStyle/>
                    <a:p>
                      <a:pPr algn="l" fontAlgn="b"/>
                      <a:r>
                        <a:rPr lang="en-US" sz="1100" b="1" u="none" strike="noStrike" dirty="0">
                          <a:effectLst/>
                        </a:rPr>
                        <a:t>Plaintext</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E</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V</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smtClean="0">
                          <a:effectLst/>
                        </a:rPr>
                        <a:t>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N</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T</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M</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A</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smtClean="0">
                          <a:effectLst/>
                        </a:rPr>
                        <a:t>N</a:t>
                      </a:r>
                      <a:endParaRPr lang="en-US" sz="1100" b="1" i="0" u="none" strike="noStrike" dirty="0">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US" sz="1100" b="1" u="none" strike="noStrike">
                          <a:effectLst/>
                        </a:rPr>
                        <a:t>Key</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K</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H</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R</a:t>
                      </a:r>
                      <a:endParaRPr lang="en-US"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US" sz="1100" b="1" u="none" strike="noStrike">
                          <a:effectLst/>
                        </a:rPr>
                        <a:t>Num. P</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21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13</a:t>
                      </a:r>
                      <a:endParaRPr lang="en-US"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US" sz="1100" b="1" u="none" strike="noStrike">
                          <a:effectLst/>
                        </a:rPr>
                        <a:t>Num. K</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17</a:t>
                      </a:r>
                      <a:endParaRPr lang="en-US"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US" sz="1100" b="1" u="none" strike="noStrike">
                          <a:effectLst/>
                        </a:rPr>
                        <a:t>ADD</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21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24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23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30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30</a:t>
                      </a:r>
                      <a:endParaRPr lang="en-US"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US" sz="1100" b="1" u="none" strike="noStrike">
                          <a:effectLst/>
                        </a:rPr>
                        <a:t>Num. C</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21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24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23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US" sz="1100" b="1" u="none" strike="noStrike" dirty="0">
                          <a:effectLst/>
                        </a:rPr>
                        <a:t>Ciphertext</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O</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V</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Q</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X</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H</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E</a:t>
                      </a:r>
                      <a:endParaRPr lang="en-US"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5" name="TextBox 4"/>
          <p:cNvSpPr txBox="1"/>
          <p:nvPr/>
        </p:nvSpPr>
        <p:spPr>
          <a:xfrm>
            <a:off x="7616646" y="5677316"/>
            <a:ext cx="753627" cy="307777"/>
          </a:xfrm>
          <a:prstGeom prst="rect">
            <a:avLst/>
          </a:prstGeom>
          <a:noFill/>
        </p:spPr>
        <p:txBody>
          <a:bodyPr wrap="square" rtlCol="0">
            <a:spAutoFit/>
          </a:bodyPr>
          <a:lstStyle/>
          <a:p>
            <a:r>
              <a:rPr lang="en-US" sz="1400" dirty="0">
                <a:solidFill>
                  <a:srgbClr val="FF0000"/>
                </a:solidFill>
              </a:rPr>
              <a:t>m</a:t>
            </a:r>
            <a:r>
              <a:rPr lang="en-US" sz="1400" dirty="0" smtClean="0">
                <a:solidFill>
                  <a:srgbClr val="FF0000"/>
                </a:solidFill>
              </a:rPr>
              <a:t>od26</a:t>
            </a:r>
            <a:endParaRPr lang="en-US" sz="1400" dirty="0">
              <a:solidFill>
                <a:srgbClr val="FF0000"/>
              </a:solidFill>
            </a:endParaRPr>
          </a:p>
        </p:txBody>
      </p:sp>
    </p:spTree>
    <p:extLst>
      <p:ext uri="{BB962C8B-B14F-4D97-AF65-F5344CB8AC3E}">
        <p14:creationId xmlns:p14="http://schemas.microsoft.com/office/powerpoint/2010/main" val="28192360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ciphers</a:t>
            </a:r>
            <a:endParaRPr lang="en-US" dirty="0"/>
          </a:p>
        </p:txBody>
      </p:sp>
      <p:sp>
        <p:nvSpPr>
          <p:cNvPr id="3" name="Content Placeholder 2"/>
          <p:cNvSpPr>
            <a:spLocks noGrp="1"/>
          </p:cNvSpPr>
          <p:nvPr>
            <p:ph idx="1"/>
          </p:nvPr>
        </p:nvSpPr>
        <p:spPr/>
        <p:txBody>
          <a:bodyPr/>
          <a:lstStyle/>
          <a:p>
            <a:r>
              <a:rPr lang="en-US" b="1" dirty="0" smtClean="0"/>
              <a:t>Block Cipher </a:t>
            </a:r>
            <a:r>
              <a:rPr lang="en-US" dirty="0" smtClean="0"/>
              <a:t>– Block ciphers operate on chunks of the message called blocks. Transposition ciphers are an example of Block Ciphers. Modern encryption algorithms work on Blocks (block size)</a:t>
            </a:r>
            <a:endParaRPr lang="en-US" dirty="0"/>
          </a:p>
          <a:p>
            <a:r>
              <a:rPr lang="en-US" b="1" dirty="0"/>
              <a:t>Stream </a:t>
            </a:r>
            <a:r>
              <a:rPr lang="en-US" b="1" dirty="0" smtClean="0"/>
              <a:t>Cipher </a:t>
            </a:r>
            <a:r>
              <a:rPr lang="en-US" dirty="0" smtClean="0"/>
              <a:t>– Operates on one bit or character of the message at a time.  Can also be block ciphers by using buffers. </a:t>
            </a:r>
            <a:r>
              <a:rPr lang="en-US" b="1" dirty="0" smtClean="0"/>
              <a:t>RC4 is a Stream Cipher.</a:t>
            </a:r>
          </a:p>
          <a:p>
            <a:pPr lvl="1"/>
            <a:r>
              <a:rPr lang="en-US" b="1" dirty="0" smtClean="0"/>
              <a:t>Example</a:t>
            </a:r>
            <a:r>
              <a:rPr lang="en-US" dirty="0" smtClean="0"/>
              <a:t>: </a:t>
            </a:r>
            <a:r>
              <a:rPr lang="en-US" dirty="0" err="1" smtClean="0"/>
              <a:t>Atbash</a:t>
            </a:r>
            <a:r>
              <a:rPr lang="en-US" dirty="0" smtClean="0"/>
              <a:t> or Onetime pads are examples of Stream cipher, as they work on each character at a time. </a:t>
            </a:r>
            <a:endParaRPr lang="en-US" b="1" dirty="0" smtClean="0"/>
          </a:p>
          <a:p>
            <a:pPr marL="0" indent="0">
              <a:buNone/>
            </a:pPr>
            <a:endParaRPr lang="en-US" dirty="0" smtClean="0"/>
          </a:p>
          <a:p>
            <a:endParaRPr lang="en-US" dirty="0"/>
          </a:p>
        </p:txBody>
      </p:sp>
      <p:sp>
        <p:nvSpPr>
          <p:cNvPr id="4" name="Rectangle 3"/>
          <p:cNvSpPr/>
          <p:nvPr/>
        </p:nvSpPr>
        <p:spPr>
          <a:xfrm>
            <a:off x="160774" y="4637989"/>
            <a:ext cx="4637469" cy="1833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Confusion</a:t>
            </a:r>
            <a:r>
              <a:rPr lang="en-US" dirty="0" smtClean="0"/>
              <a:t>: </a:t>
            </a:r>
            <a:r>
              <a:rPr lang="en-US" b="1" i="1" dirty="0" smtClean="0"/>
              <a:t>Randomness</a:t>
            </a:r>
            <a:r>
              <a:rPr lang="en-US" dirty="0" smtClean="0"/>
              <a:t>, </a:t>
            </a:r>
            <a:r>
              <a:rPr lang="en-US" i="1" dirty="0" smtClean="0"/>
              <a:t>Change </a:t>
            </a:r>
            <a:r>
              <a:rPr lang="en-US" i="1" dirty="0"/>
              <a:t>leads to change, </a:t>
            </a:r>
            <a:r>
              <a:rPr lang="en-US" dirty="0"/>
              <a:t>a single change in plaintext can lead to multiple changes in the cipher text.</a:t>
            </a:r>
          </a:p>
          <a:p>
            <a:pPr algn="ctr"/>
            <a:r>
              <a:rPr lang="en-US" b="1" i="1" dirty="0">
                <a:solidFill>
                  <a:srgbClr val="FF0000"/>
                </a:solidFill>
              </a:rPr>
              <a:t>Substitution</a:t>
            </a:r>
            <a:r>
              <a:rPr lang="en-US" i="1" dirty="0"/>
              <a:t> provides </a:t>
            </a:r>
            <a:r>
              <a:rPr lang="en-US" i="1" dirty="0" smtClean="0"/>
              <a:t>Confusion by </a:t>
            </a:r>
            <a:r>
              <a:rPr lang="en-US" i="1" dirty="0"/>
              <a:t>substituting one character for another. One wrong character selected can lead to an incorrect decryption</a:t>
            </a:r>
            <a:r>
              <a:rPr lang="en-US" i="1" dirty="0" smtClean="0"/>
              <a:t>.</a:t>
            </a:r>
            <a:endParaRPr lang="en-US" i="1" dirty="0"/>
          </a:p>
        </p:txBody>
      </p:sp>
      <p:sp>
        <p:nvSpPr>
          <p:cNvPr id="5" name="Rectangle 4"/>
          <p:cNvSpPr/>
          <p:nvPr/>
        </p:nvSpPr>
        <p:spPr>
          <a:xfrm>
            <a:off x="7351829" y="4637988"/>
            <a:ext cx="4375736" cy="1833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Diffusion</a:t>
            </a:r>
            <a:r>
              <a:rPr lang="en-US" dirty="0" smtClean="0"/>
              <a:t>: Order of the plaintext should be diffused (dispersed)  in the </a:t>
            </a:r>
            <a:r>
              <a:rPr lang="en-US" dirty="0" err="1" smtClean="0"/>
              <a:t>ciphertext</a:t>
            </a:r>
            <a:r>
              <a:rPr lang="en-US" dirty="0" smtClean="0"/>
              <a:t>, making </a:t>
            </a:r>
            <a:r>
              <a:rPr lang="en-US" dirty="0"/>
              <a:t>the key and </a:t>
            </a:r>
            <a:r>
              <a:rPr lang="en-US" dirty="0" err="1"/>
              <a:t>ciphertext</a:t>
            </a:r>
            <a:r>
              <a:rPr lang="en-US" dirty="0"/>
              <a:t> correlation as intricate as possible.</a:t>
            </a:r>
          </a:p>
          <a:p>
            <a:pPr algn="ctr"/>
            <a:r>
              <a:rPr lang="en-US" b="1" i="1" dirty="0">
                <a:solidFill>
                  <a:srgbClr val="FF0000"/>
                </a:solidFill>
              </a:rPr>
              <a:t>Transposition</a:t>
            </a:r>
            <a:r>
              <a:rPr lang="en-US" i="1" dirty="0">
                <a:solidFill>
                  <a:srgbClr val="FF0000"/>
                </a:solidFill>
              </a:rPr>
              <a:t> </a:t>
            </a:r>
            <a:r>
              <a:rPr lang="en-US" i="1" dirty="0"/>
              <a:t>provides </a:t>
            </a:r>
            <a:r>
              <a:rPr lang="en-US" i="1" dirty="0" smtClean="0"/>
              <a:t>Diffusion by </a:t>
            </a:r>
            <a:r>
              <a:rPr lang="en-US" i="1" dirty="0"/>
              <a:t>randomly </a:t>
            </a:r>
            <a:r>
              <a:rPr lang="en-US" i="1" dirty="0" smtClean="0"/>
              <a:t>rearranging characters/blocks of text.</a:t>
            </a:r>
            <a:endParaRPr lang="en-US" i="1" dirty="0"/>
          </a:p>
        </p:txBody>
      </p:sp>
      <p:sp>
        <p:nvSpPr>
          <p:cNvPr id="6" name="TextBox 5"/>
          <p:cNvSpPr txBox="1"/>
          <p:nvPr/>
        </p:nvSpPr>
        <p:spPr>
          <a:xfrm flipH="1">
            <a:off x="5006495" y="4741998"/>
            <a:ext cx="2179008" cy="147732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i="1" dirty="0" smtClean="0"/>
              <a:t>Goal:</a:t>
            </a:r>
          </a:p>
          <a:p>
            <a:r>
              <a:rPr lang="en-US" dirty="0" smtClean="0"/>
              <a:t>Make the ciphertext from being decrypted without the key much harder.</a:t>
            </a:r>
            <a:endParaRPr lang="en-US" dirty="0"/>
          </a:p>
        </p:txBody>
      </p:sp>
    </p:spTree>
    <p:extLst>
      <p:ext uri="{BB962C8B-B14F-4D97-AF65-F5344CB8AC3E}">
        <p14:creationId xmlns:p14="http://schemas.microsoft.com/office/powerpoint/2010/main" val="11501218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ciphers</a:t>
            </a:r>
            <a:endParaRPr lang="en-US" dirty="0"/>
          </a:p>
        </p:txBody>
      </p:sp>
      <p:sp>
        <p:nvSpPr>
          <p:cNvPr id="3" name="Content Placeholder 2"/>
          <p:cNvSpPr>
            <a:spLocks noGrp="1"/>
          </p:cNvSpPr>
          <p:nvPr>
            <p:ph idx="1"/>
          </p:nvPr>
        </p:nvSpPr>
        <p:spPr/>
        <p:txBody>
          <a:bodyPr/>
          <a:lstStyle/>
          <a:p>
            <a:r>
              <a:rPr lang="en-US" b="1" dirty="0" smtClean="0"/>
              <a:t>Caesar Cipher: </a:t>
            </a:r>
            <a:r>
              <a:rPr lang="en-US" dirty="0" smtClean="0"/>
              <a:t>Used substitution by Rotating 3 letters of the alphabet. ROT3.</a:t>
            </a:r>
          </a:p>
          <a:p>
            <a:pPr lvl="1"/>
            <a:r>
              <a:rPr lang="en-US" dirty="0" smtClean="0"/>
              <a:t>A becomes D, E becomes H, K becomes N </a:t>
            </a:r>
            <a:r>
              <a:rPr lang="en-US" dirty="0" err="1" smtClean="0"/>
              <a:t>ans</a:t>
            </a:r>
            <a:r>
              <a:rPr lang="en-US" dirty="0" smtClean="0"/>
              <a:t> so on.</a:t>
            </a:r>
          </a:p>
          <a:p>
            <a:pPr lvl="1"/>
            <a:r>
              <a:rPr lang="en-US" dirty="0" smtClean="0"/>
              <a:t>Can be easily deduced by Pattern and Frequency Analysis.</a:t>
            </a:r>
          </a:p>
          <a:p>
            <a:r>
              <a:rPr lang="en-US" b="1" dirty="0" err="1" smtClean="0"/>
              <a:t>Vernam</a:t>
            </a:r>
            <a:r>
              <a:rPr lang="en-US" b="1" dirty="0" smtClean="0"/>
              <a:t> Cipher</a:t>
            </a:r>
            <a:r>
              <a:rPr lang="en-US" dirty="0" smtClean="0"/>
              <a:t>: Used a One Time Pad which was </a:t>
            </a:r>
            <a:r>
              <a:rPr lang="en-US" dirty="0" err="1" smtClean="0"/>
              <a:t>XORed</a:t>
            </a:r>
            <a:r>
              <a:rPr lang="en-US" dirty="0" smtClean="0"/>
              <a:t> to the plaintext message.</a:t>
            </a:r>
          </a:p>
          <a:p>
            <a:pPr lvl="1"/>
            <a:r>
              <a:rPr lang="en-US" dirty="0" smtClean="0"/>
              <a:t>Only mathematically unbreakable form of Cryptography</a:t>
            </a:r>
          </a:p>
          <a:p>
            <a:r>
              <a:rPr lang="en-US" b="1" dirty="0" smtClean="0"/>
              <a:t>Enigma/Purple Machine</a:t>
            </a:r>
            <a:r>
              <a:rPr lang="en-US" dirty="0" smtClean="0"/>
              <a:t>: Used a Rotor based mechanism to generate encrypted message (used as mixers). Depending on the configuration of the rotor’s at the other end, the message could be decrypted.</a:t>
            </a:r>
            <a:endParaRPr lang="en-US" dirty="0"/>
          </a:p>
        </p:txBody>
      </p:sp>
      <p:pic>
        <p:nvPicPr>
          <p:cNvPr id="1026" name="Picture 2" descr="Image result for caesar symb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428" y="2297505"/>
            <a:ext cx="1720359" cy="13992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enigma mach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095" y="5392132"/>
            <a:ext cx="1196969" cy="13052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45236" y="5476973"/>
            <a:ext cx="2149311" cy="923330"/>
          </a:xfrm>
          <a:prstGeom prst="rect">
            <a:avLst/>
          </a:prstGeom>
          <a:noFill/>
        </p:spPr>
        <p:txBody>
          <a:bodyPr wrap="square" rtlCol="0">
            <a:spAutoFit/>
          </a:bodyPr>
          <a:lstStyle/>
          <a:p>
            <a:r>
              <a:rPr lang="en-US" b="1" dirty="0" smtClean="0"/>
              <a:t>German Enigma</a:t>
            </a:r>
          </a:p>
          <a:p>
            <a:r>
              <a:rPr lang="en-US" dirty="0" smtClean="0"/>
              <a:t>Polish reconstructed a similar version.</a:t>
            </a:r>
            <a:endParaRPr lang="en-US" dirty="0"/>
          </a:p>
        </p:txBody>
      </p:sp>
      <p:pic>
        <p:nvPicPr>
          <p:cNvPr id="1030" name="Picture 6" descr="Image result for purple mach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408" y="5316365"/>
            <a:ext cx="1528812" cy="13810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27925" y="5476973"/>
            <a:ext cx="2149311" cy="646331"/>
          </a:xfrm>
          <a:prstGeom prst="rect">
            <a:avLst/>
          </a:prstGeom>
          <a:noFill/>
        </p:spPr>
        <p:txBody>
          <a:bodyPr wrap="square" rtlCol="0">
            <a:spAutoFit/>
          </a:bodyPr>
          <a:lstStyle/>
          <a:p>
            <a:r>
              <a:rPr lang="en-US" b="1" dirty="0" smtClean="0"/>
              <a:t>Japanese </a:t>
            </a:r>
          </a:p>
          <a:p>
            <a:r>
              <a:rPr lang="en-US" dirty="0" smtClean="0"/>
              <a:t>Purple Machine</a:t>
            </a:r>
            <a:endParaRPr lang="en-US" dirty="0"/>
          </a:p>
        </p:txBody>
      </p:sp>
    </p:spTree>
    <p:extLst>
      <p:ext uri="{BB962C8B-B14F-4D97-AF65-F5344CB8AC3E}">
        <p14:creationId xmlns:p14="http://schemas.microsoft.com/office/powerpoint/2010/main" val="11745417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SYMMETRIC Encryption BIT Length Summary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60020036"/>
              </p:ext>
            </p:extLst>
          </p:nvPr>
        </p:nvGraphicFramePr>
        <p:xfrm>
          <a:off x="2031999" y="2351092"/>
          <a:ext cx="8128000" cy="3977640"/>
        </p:xfrm>
        <a:graphic>
          <a:graphicData uri="http://schemas.openxmlformats.org/drawingml/2006/table">
            <a:tbl>
              <a:tblPr firstRow="1" bandRow="1">
                <a:tableStyleId>{5C22544A-7EE6-4342-B048-85BDC9FD1C3A}</a:tableStyleId>
              </a:tblPr>
              <a:tblGrid>
                <a:gridCol w="717116"/>
                <a:gridCol w="2534084"/>
                <a:gridCol w="1625600"/>
                <a:gridCol w="1625600"/>
                <a:gridCol w="1625600"/>
              </a:tblGrid>
              <a:tr h="370840">
                <a:tc>
                  <a:txBody>
                    <a:bodyPr/>
                    <a:lstStyle/>
                    <a:p>
                      <a:r>
                        <a:rPr lang="en-US" dirty="0" err="1" smtClean="0"/>
                        <a:t>Sr.No</a:t>
                      </a:r>
                      <a:r>
                        <a:rPr lang="en-US" dirty="0" smtClean="0"/>
                        <a:t>.</a:t>
                      </a:r>
                      <a:endParaRPr lang="en-US" dirty="0"/>
                    </a:p>
                  </a:txBody>
                  <a:tcPr/>
                </a:tc>
                <a:tc>
                  <a:txBody>
                    <a:bodyPr/>
                    <a:lstStyle/>
                    <a:p>
                      <a:r>
                        <a:rPr lang="en-US" dirty="0" smtClean="0"/>
                        <a:t>Algorithm</a:t>
                      </a:r>
                      <a:endParaRPr lang="en-US" dirty="0"/>
                    </a:p>
                  </a:txBody>
                  <a:tcPr/>
                </a:tc>
                <a:tc>
                  <a:txBody>
                    <a:bodyPr/>
                    <a:lstStyle/>
                    <a:p>
                      <a:r>
                        <a:rPr lang="en-US" dirty="0" smtClean="0"/>
                        <a:t>Block Size</a:t>
                      </a:r>
                      <a:endParaRPr lang="en-US" dirty="0"/>
                    </a:p>
                  </a:txBody>
                  <a:tcPr/>
                </a:tc>
                <a:tc>
                  <a:txBody>
                    <a:bodyPr/>
                    <a:lstStyle/>
                    <a:p>
                      <a:r>
                        <a:rPr lang="en-US" dirty="0" smtClean="0"/>
                        <a:t>Key</a:t>
                      </a:r>
                      <a:r>
                        <a:rPr lang="en-US" baseline="0" dirty="0" smtClean="0"/>
                        <a:t> Size</a:t>
                      </a:r>
                      <a:endParaRPr lang="en-US" dirty="0"/>
                    </a:p>
                  </a:txBody>
                  <a:tcPr/>
                </a:tc>
                <a:tc>
                  <a:txBody>
                    <a:bodyPr/>
                    <a:lstStyle/>
                    <a:p>
                      <a:r>
                        <a:rPr lang="en-US" dirty="0" smtClean="0"/>
                        <a:t>Rounds of Encryption</a:t>
                      </a:r>
                      <a:endParaRPr lang="en-US" dirty="0"/>
                    </a:p>
                  </a:txBody>
                  <a:tcPr/>
                </a:tc>
              </a:tr>
              <a:tr h="370840">
                <a:tc>
                  <a:txBody>
                    <a:bodyPr/>
                    <a:lstStyle/>
                    <a:p>
                      <a:r>
                        <a:rPr lang="en-US" dirty="0" smtClean="0"/>
                        <a:t>01</a:t>
                      </a:r>
                      <a:endParaRPr lang="en-US" dirty="0"/>
                    </a:p>
                  </a:txBody>
                  <a:tcPr/>
                </a:tc>
                <a:tc>
                  <a:txBody>
                    <a:bodyPr/>
                    <a:lstStyle/>
                    <a:p>
                      <a:r>
                        <a:rPr lang="en-US" b="1" dirty="0" smtClean="0"/>
                        <a:t>AES</a:t>
                      </a:r>
                      <a:endParaRPr lang="en-US" b="1" dirty="0"/>
                    </a:p>
                  </a:txBody>
                  <a:tcPr/>
                </a:tc>
                <a:tc>
                  <a:txBody>
                    <a:bodyPr/>
                    <a:lstStyle/>
                    <a:p>
                      <a:r>
                        <a:rPr lang="en-US" dirty="0" smtClean="0"/>
                        <a:t>64</a:t>
                      </a:r>
                      <a:endParaRPr lang="en-US" dirty="0"/>
                    </a:p>
                  </a:txBody>
                  <a:tcPr/>
                </a:tc>
                <a:tc>
                  <a:txBody>
                    <a:bodyPr/>
                    <a:lstStyle/>
                    <a:p>
                      <a:r>
                        <a:rPr lang="en-US" dirty="0" smtClean="0"/>
                        <a:t>128,192, 256</a:t>
                      </a:r>
                      <a:endParaRPr lang="en-US" dirty="0"/>
                    </a:p>
                  </a:txBody>
                  <a:tcPr/>
                </a:tc>
                <a:tc>
                  <a:txBody>
                    <a:bodyPr/>
                    <a:lstStyle/>
                    <a:p>
                      <a:r>
                        <a:rPr lang="en-US" dirty="0" smtClean="0"/>
                        <a:t>10, 12, 14</a:t>
                      </a:r>
                      <a:endParaRPr lang="en-US" dirty="0"/>
                    </a:p>
                  </a:txBody>
                  <a:tcPr/>
                </a:tc>
              </a:tr>
              <a:tr h="370840">
                <a:tc>
                  <a:txBody>
                    <a:bodyPr/>
                    <a:lstStyle/>
                    <a:p>
                      <a:r>
                        <a:rPr lang="en-US" dirty="0" smtClean="0"/>
                        <a:t>02</a:t>
                      </a:r>
                      <a:endParaRPr lang="en-US" dirty="0"/>
                    </a:p>
                  </a:txBody>
                  <a:tcPr/>
                </a:tc>
                <a:tc>
                  <a:txBody>
                    <a:bodyPr/>
                    <a:lstStyle/>
                    <a:p>
                      <a:r>
                        <a:rPr lang="en-US" b="1" dirty="0" err="1" smtClean="0"/>
                        <a:t>Rjindael</a:t>
                      </a:r>
                      <a:endParaRPr lang="en-US" b="1" dirty="0"/>
                    </a:p>
                  </a:txBody>
                  <a:tcPr/>
                </a:tc>
                <a:tc>
                  <a:txBody>
                    <a:bodyPr/>
                    <a:lstStyle/>
                    <a:p>
                      <a:r>
                        <a:rPr lang="en-US" dirty="0" smtClean="0"/>
                        <a:t>Variable</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128,192, 256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10, 12, 14</a:t>
                      </a:r>
                    </a:p>
                  </a:txBody>
                  <a:tcPr/>
                </a:tc>
              </a:tr>
              <a:tr h="370840">
                <a:tc>
                  <a:txBody>
                    <a:bodyPr/>
                    <a:lstStyle/>
                    <a:p>
                      <a:r>
                        <a:rPr lang="en-US" dirty="0" smtClean="0"/>
                        <a:t>03</a:t>
                      </a:r>
                      <a:endParaRPr lang="en-US" dirty="0"/>
                    </a:p>
                  </a:txBody>
                  <a:tcPr/>
                </a:tc>
                <a:tc>
                  <a:txBody>
                    <a:bodyPr/>
                    <a:lstStyle/>
                    <a:p>
                      <a:r>
                        <a:rPr lang="en-US" dirty="0" smtClean="0"/>
                        <a:t>DES</a:t>
                      </a:r>
                      <a:endParaRPr lang="en-US" dirty="0"/>
                    </a:p>
                  </a:txBody>
                  <a:tcPr/>
                </a:tc>
                <a:tc>
                  <a:txBody>
                    <a:bodyPr/>
                    <a:lstStyle/>
                    <a:p>
                      <a:r>
                        <a:rPr lang="en-US" dirty="0" smtClean="0"/>
                        <a:t>64</a:t>
                      </a:r>
                      <a:endParaRPr lang="en-US" dirty="0"/>
                    </a:p>
                  </a:txBody>
                  <a:tcPr/>
                </a:tc>
                <a:tc>
                  <a:txBody>
                    <a:bodyPr/>
                    <a:lstStyle/>
                    <a:p>
                      <a:r>
                        <a:rPr lang="en-US" dirty="0" smtClean="0"/>
                        <a:t>56</a:t>
                      </a:r>
                      <a:endParaRPr lang="en-US" dirty="0"/>
                    </a:p>
                  </a:txBody>
                  <a:tcPr/>
                </a:tc>
                <a:tc>
                  <a:txBody>
                    <a:bodyPr/>
                    <a:lstStyle/>
                    <a:p>
                      <a:r>
                        <a:rPr lang="en-US" dirty="0" smtClean="0"/>
                        <a:t>16</a:t>
                      </a:r>
                      <a:endParaRPr lang="en-US" dirty="0"/>
                    </a:p>
                  </a:txBody>
                  <a:tcPr/>
                </a:tc>
              </a:tr>
              <a:tr h="370840">
                <a:tc>
                  <a:txBody>
                    <a:bodyPr/>
                    <a:lstStyle/>
                    <a:p>
                      <a:r>
                        <a:rPr lang="en-US" dirty="0" smtClean="0"/>
                        <a:t>04</a:t>
                      </a:r>
                      <a:endParaRPr lang="en-US" dirty="0"/>
                    </a:p>
                  </a:txBody>
                  <a:tcPr/>
                </a:tc>
                <a:tc>
                  <a:txBody>
                    <a:bodyPr/>
                    <a:lstStyle/>
                    <a:p>
                      <a:r>
                        <a:rPr lang="en-US" dirty="0" smtClean="0"/>
                        <a:t>3DES</a:t>
                      </a:r>
                      <a:endParaRPr lang="en-US" dirty="0"/>
                    </a:p>
                  </a:txBody>
                  <a:tcPr/>
                </a:tc>
                <a:tc>
                  <a:txBody>
                    <a:bodyPr/>
                    <a:lstStyle/>
                    <a:p>
                      <a:r>
                        <a:rPr lang="en-US" dirty="0" smtClean="0"/>
                        <a:t>64</a:t>
                      </a:r>
                      <a:endParaRPr lang="en-US" dirty="0"/>
                    </a:p>
                  </a:txBody>
                  <a:tcPr/>
                </a:tc>
                <a:tc>
                  <a:txBody>
                    <a:bodyPr/>
                    <a:lstStyle/>
                    <a:p>
                      <a:r>
                        <a:rPr lang="en-US" dirty="0" smtClean="0"/>
                        <a:t>112, 168</a:t>
                      </a:r>
                      <a:endParaRPr lang="en-US" dirty="0"/>
                    </a:p>
                  </a:txBody>
                  <a:tcPr/>
                </a:tc>
                <a:tc>
                  <a:txBody>
                    <a:bodyPr/>
                    <a:lstStyle/>
                    <a:p>
                      <a:r>
                        <a:rPr lang="en-US" dirty="0" smtClean="0"/>
                        <a:t>48</a:t>
                      </a:r>
                      <a:endParaRPr lang="en-US" dirty="0"/>
                    </a:p>
                  </a:txBody>
                  <a:tcPr/>
                </a:tc>
              </a:tr>
              <a:tr h="370840">
                <a:tc>
                  <a:txBody>
                    <a:bodyPr/>
                    <a:lstStyle/>
                    <a:p>
                      <a:r>
                        <a:rPr lang="en-US" dirty="0" smtClean="0"/>
                        <a:t>05</a:t>
                      </a:r>
                      <a:endParaRPr lang="en-US" dirty="0"/>
                    </a:p>
                  </a:txBody>
                  <a:tcPr/>
                </a:tc>
                <a:tc>
                  <a:txBody>
                    <a:bodyPr/>
                    <a:lstStyle/>
                    <a:p>
                      <a:r>
                        <a:rPr lang="en-US" dirty="0" smtClean="0"/>
                        <a:t>IDEA</a:t>
                      </a:r>
                      <a:endParaRPr lang="en-US" dirty="0"/>
                    </a:p>
                  </a:txBody>
                  <a:tcPr/>
                </a:tc>
                <a:tc>
                  <a:txBody>
                    <a:bodyPr/>
                    <a:lstStyle/>
                    <a:p>
                      <a:r>
                        <a:rPr lang="en-US" dirty="0" smtClean="0"/>
                        <a:t>64</a:t>
                      </a:r>
                      <a:endParaRPr lang="en-US" dirty="0"/>
                    </a:p>
                  </a:txBody>
                  <a:tcPr/>
                </a:tc>
                <a:tc>
                  <a:txBody>
                    <a:bodyPr/>
                    <a:lstStyle/>
                    <a:p>
                      <a:r>
                        <a:rPr lang="en-US" dirty="0" smtClean="0"/>
                        <a:t>128</a:t>
                      </a:r>
                      <a:endParaRPr lang="en-US" dirty="0"/>
                    </a:p>
                  </a:txBody>
                  <a:tcPr/>
                </a:tc>
                <a:tc>
                  <a:txBody>
                    <a:bodyPr/>
                    <a:lstStyle/>
                    <a:p>
                      <a:endParaRPr lang="en-US" dirty="0"/>
                    </a:p>
                  </a:txBody>
                  <a:tcPr/>
                </a:tc>
              </a:tr>
              <a:tr h="370840">
                <a:tc>
                  <a:txBody>
                    <a:bodyPr/>
                    <a:lstStyle/>
                    <a:p>
                      <a:r>
                        <a:rPr lang="en-US" dirty="0" smtClean="0"/>
                        <a:t>06</a:t>
                      </a:r>
                      <a:endParaRPr lang="en-US" dirty="0"/>
                    </a:p>
                  </a:txBody>
                  <a:tcPr/>
                </a:tc>
                <a:tc>
                  <a:txBody>
                    <a:bodyPr/>
                    <a:lstStyle/>
                    <a:p>
                      <a:r>
                        <a:rPr lang="en-US" dirty="0" smtClean="0"/>
                        <a:t>Blowfish</a:t>
                      </a:r>
                      <a:endParaRPr lang="en-US" dirty="0"/>
                    </a:p>
                  </a:txBody>
                  <a:tcPr/>
                </a:tc>
                <a:tc>
                  <a:txBody>
                    <a:bodyPr/>
                    <a:lstStyle/>
                    <a:p>
                      <a:r>
                        <a:rPr lang="en-US" dirty="0" smtClean="0"/>
                        <a:t>64</a:t>
                      </a:r>
                      <a:endParaRPr lang="en-US" dirty="0"/>
                    </a:p>
                  </a:txBody>
                  <a:tcPr/>
                </a:tc>
                <a:tc>
                  <a:txBody>
                    <a:bodyPr/>
                    <a:lstStyle/>
                    <a:p>
                      <a:r>
                        <a:rPr lang="en-US" dirty="0" smtClean="0"/>
                        <a:t>32-448</a:t>
                      </a:r>
                      <a:endParaRPr lang="en-US" dirty="0"/>
                    </a:p>
                  </a:txBody>
                  <a:tcPr/>
                </a:tc>
                <a:tc>
                  <a:txBody>
                    <a:bodyPr/>
                    <a:lstStyle/>
                    <a:p>
                      <a:endParaRPr lang="en-US" dirty="0"/>
                    </a:p>
                  </a:txBody>
                  <a:tcPr/>
                </a:tc>
              </a:tr>
              <a:tr h="370840">
                <a:tc>
                  <a:txBody>
                    <a:bodyPr/>
                    <a:lstStyle/>
                    <a:p>
                      <a:r>
                        <a:rPr lang="en-US" dirty="0" smtClean="0"/>
                        <a:t>07</a:t>
                      </a:r>
                      <a:endParaRPr lang="en-US" dirty="0"/>
                    </a:p>
                  </a:txBody>
                  <a:tcPr/>
                </a:tc>
                <a:tc>
                  <a:txBody>
                    <a:bodyPr/>
                    <a:lstStyle/>
                    <a:p>
                      <a:r>
                        <a:rPr lang="en-US" dirty="0" smtClean="0"/>
                        <a:t>Skipjack</a:t>
                      </a:r>
                      <a:endParaRPr lang="en-US" dirty="0"/>
                    </a:p>
                  </a:txBody>
                  <a:tcPr/>
                </a:tc>
                <a:tc>
                  <a:txBody>
                    <a:bodyPr/>
                    <a:lstStyle/>
                    <a:p>
                      <a:r>
                        <a:rPr lang="en-US" dirty="0" smtClean="0"/>
                        <a:t>64</a:t>
                      </a:r>
                      <a:endParaRPr lang="en-US" dirty="0"/>
                    </a:p>
                  </a:txBody>
                  <a:tcPr/>
                </a:tc>
                <a:tc>
                  <a:txBody>
                    <a:bodyPr/>
                    <a:lstStyle/>
                    <a:p>
                      <a:r>
                        <a:rPr lang="en-US" dirty="0" smtClean="0"/>
                        <a:t>80</a:t>
                      </a:r>
                      <a:endParaRPr lang="en-US" dirty="0"/>
                    </a:p>
                  </a:txBody>
                  <a:tcPr/>
                </a:tc>
                <a:tc>
                  <a:txBody>
                    <a:bodyPr/>
                    <a:lstStyle/>
                    <a:p>
                      <a:endParaRPr lang="en-US" dirty="0"/>
                    </a:p>
                  </a:txBody>
                  <a:tcPr/>
                </a:tc>
              </a:tr>
              <a:tr h="370840">
                <a:tc>
                  <a:txBody>
                    <a:bodyPr/>
                    <a:lstStyle/>
                    <a:p>
                      <a:r>
                        <a:rPr lang="en-US" dirty="0" smtClean="0"/>
                        <a:t>08</a:t>
                      </a:r>
                      <a:endParaRPr lang="en-US" dirty="0"/>
                    </a:p>
                  </a:txBody>
                  <a:tcPr/>
                </a:tc>
                <a:tc>
                  <a:txBody>
                    <a:bodyPr/>
                    <a:lstStyle/>
                    <a:p>
                      <a:r>
                        <a:rPr lang="en-US" dirty="0" smtClean="0"/>
                        <a:t>RC2</a:t>
                      </a:r>
                      <a:endParaRPr lang="en-US" dirty="0"/>
                    </a:p>
                  </a:txBody>
                  <a:tcPr/>
                </a:tc>
                <a:tc>
                  <a:txBody>
                    <a:bodyPr/>
                    <a:lstStyle/>
                    <a:p>
                      <a:r>
                        <a:rPr lang="en-US" dirty="0" smtClean="0"/>
                        <a:t>64</a:t>
                      </a:r>
                      <a:endParaRPr lang="en-US" dirty="0"/>
                    </a:p>
                  </a:txBody>
                  <a:tcPr/>
                </a:tc>
                <a:tc>
                  <a:txBody>
                    <a:bodyPr/>
                    <a:lstStyle/>
                    <a:p>
                      <a:r>
                        <a:rPr lang="en-US" dirty="0" smtClean="0"/>
                        <a:t>128</a:t>
                      </a:r>
                      <a:endParaRPr lang="en-US" dirty="0"/>
                    </a:p>
                  </a:txBody>
                  <a:tcPr/>
                </a:tc>
                <a:tc>
                  <a:txBody>
                    <a:bodyPr/>
                    <a:lstStyle/>
                    <a:p>
                      <a:endParaRPr lang="en-US" dirty="0"/>
                    </a:p>
                  </a:txBody>
                  <a:tcPr/>
                </a:tc>
              </a:tr>
              <a:tr h="370840">
                <a:tc>
                  <a:txBody>
                    <a:bodyPr/>
                    <a:lstStyle/>
                    <a:p>
                      <a:r>
                        <a:rPr lang="en-US" dirty="0" smtClean="0"/>
                        <a:t>09</a:t>
                      </a:r>
                      <a:endParaRPr lang="en-US" dirty="0"/>
                    </a:p>
                  </a:txBody>
                  <a:tcPr/>
                </a:tc>
                <a:tc>
                  <a:txBody>
                    <a:bodyPr/>
                    <a:lstStyle/>
                    <a:p>
                      <a:r>
                        <a:rPr lang="en-US" dirty="0" smtClean="0"/>
                        <a:t>RC5</a:t>
                      </a:r>
                      <a:endParaRPr lang="en-US" dirty="0"/>
                    </a:p>
                  </a:txBody>
                  <a:tcPr/>
                </a:tc>
                <a:tc>
                  <a:txBody>
                    <a:bodyPr/>
                    <a:lstStyle/>
                    <a:p>
                      <a:r>
                        <a:rPr lang="en-US" dirty="0" smtClean="0"/>
                        <a:t>32, 64, 128</a:t>
                      </a:r>
                      <a:endParaRPr lang="en-US" dirty="0"/>
                    </a:p>
                  </a:txBody>
                  <a:tcPr/>
                </a:tc>
                <a:tc>
                  <a:txBody>
                    <a:bodyPr/>
                    <a:lstStyle/>
                    <a:p>
                      <a:r>
                        <a:rPr lang="en-US" dirty="0" smtClean="0"/>
                        <a:t>0-2040</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517381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Symmetric Encryption Algorithms – DES</a:t>
            </a:r>
            <a:endParaRPr lang="en-US" dirty="0"/>
          </a:p>
        </p:txBody>
      </p:sp>
      <p:sp>
        <p:nvSpPr>
          <p:cNvPr id="3" name="Content Placeholder 2"/>
          <p:cNvSpPr>
            <a:spLocks noGrp="1"/>
          </p:cNvSpPr>
          <p:nvPr>
            <p:ph idx="1"/>
          </p:nvPr>
        </p:nvSpPr>
        <p:spPr>
          <a:xfrm>
            <a:off x="402083" y="1925972"/>
            <a:ext cx="11029615" cy="4677504"/>
          </a:xfrm>
        </p:spPr>
        <p:txBody>
          <a:bodyPr>
            <a:normAutofit/>
          </a:bodyPr>
          <a:lstStyle/>
          <a:p>
            <a:r>
              <a:rPr lang="en-US" b="1" dirty="0" smtClean="0"/>
              <a:t>DES – Data Encryption Standard</a:t>
            </a:r>
            <a:r>
              <a:rPr lang="en-US" dirty="0" smtClean="0"/>
              <a:t>,</a:t>
            </a:r>
            <a:r>
              <a:rPr lang="en-US" b="1" dirty="0" smtClean="0"/>
              <a:t> </a:t>
            </a:r>
            <a:r>
              <a:rPr lang="en-US" dirty="0" smtClean="0"/>
              <a:t>based on 64 bit block size and 56 bit key.</a:t>
            </a:r>
          </a:p>
          <a:p>
            <a:r>
              <a:rPr lang="en-US" dirty="0" smtClean="0"/>
              <a:t>DES performs </a:t>
            </a:r>
            <a:r>
              <a:rPr lang="en-US" b="1" i="1" dirty="0" smtClean="0"/>
              <a:t>16 rounds of encryption</a:t>
            </a:r>
            <a:r>
              <a:rPr lang="en-US" dirty="0" smtClean="0"/>
              <a:t>.</a:t>
            </a:r>
          </a:p>
          <a:p>
            <a:pPr lvl="1"/>
            <a:r>
              <a:rPr lang="en-US" b="1" dirty="0" smtClean="0"/>
              <a:t>Electronic Code Book </a:t>
            </a:r>
            <a:r>
              <a:rPr lang="en-US" dirty="0" smtClean="0"/>
              <a:t>– </a:t>
            </a:r>
            <a:r>
              <a:rPr lang="en-US" b="1" dirty="0" smtClean="0"/>
              <a:t>Least Secure</a:t>
            </a:r>
            <a:r>
              <a:rPr lang="en-US" dirty="0" smtClean="0"/>
              <a:t>. Encrypts a block with the secret key. If same block is found, same ciphertext is generated.</a:t>
            </a:r>
          </a:p>
          <a:p>
            <a:pPr lvl="1"/>
            <a:r>
              <a:rPr lang="en-US" b="1" dirty="0" smtClean="0"/>
              <a:t>Cipher Block Chaining Mode </a:t>
            </a:r>
            <a:r>
              <a:rPr lang="en-US" dirty="0" smtClean="0"/>
              <a:t>– </a:t>
            </a:r>
          </a:p>
          <a:p>
            <a:pPr lvl="2"/>
            <a:r>
              <a:rPr lang="en-US" dirty="0" smtClean="0"/>
              <a:t>Each block of Plaintext is </a:t>
            </a:r>
            <a:r>
              <a:rPr lang="en-US" dirty="0" err="1" smtClean="0"/>
              <a:t>XOR’ed</a:t>
            </a:r>
            <a:r>
              <a:rPr lang="en-US" dirty="0" smtClean="0"/>
              <a:t> with the preceding Ciphertext, and then encrypted by DES. </a:t>
            </a:r>
          </a:p>
          <a:p>
            <a:pPr lvl="2"/>
            <a:r>
              <a:rPr lang="en-US" dirty="0" smtClean="0"/>
              <a:t>The first block of text is </a:t>
            </a:r>
            <a:r>
              <a:rPr lang="en-US" dirty="0" err="1" smtClean="0">
                <a:solidFill>
                  <a:srgbClr val="FF0000"/>
                </a:solidFill>
              </a:rPr>
              <a:t>XOR’ed</a:t>
            </a:r>
            <a:r>
              <a:rPr lang="en-US" dirty="0" smtClean="0">
                <a:solidFill>
                  <a:srgbClr val="FF0000"/>
                </a:solidFill>
              </a:rPr>
              <a:t> with an IV </a:t>
            </a:r>
            <a:r>
              <a:rPr lang="en-US" dirty="0" smtClean="0"/>
              <a:t>and then encrypted, generating unique output every time. IV needs to be shared with the recipient.</a:t>
            </a:r>
          </a:p>
          <a:p>
            <a:pPr lvl="2"/>
            <a:r>
              <a:rPr lang="en-US" dirty="0" smtClean="0"/>
              <a:t>Errors propagate – if one block is corrupted, entire transmission is corrupted.</a:t>
            </a:r>
          </a:p>
          <a:p>
            <a:pPr lvl="1"/>
            <a:r>
              <a:rPr lang="en-US" b="1" dirty="0" smtClean="0"/>
              <a:t>Cipher Feedback Mode </a:t>
            </a:r>
            <a:r>
              <a:rPr lang="en-US" dirty="0" smtClean="0"/>
              <a:t>– uses memory buffer instead of blocks to perform streaming CBC. Errors propagate.</a:t>
            </a:r>
          </a:p>
          <a:p>
            <a:pPr lvl="1"/>
            <a:r>
              <a:rPr lang="en-US" b="1" dirty="0" smtClean="0"/>
              <a:t>Output Feedback Mode </a:t>
            </a:r>
            <a:r>
              <a:rPr lang="en-US" dirty="0" smtClean="0"/>
              <a:t>– XOR’s plaintext with a seed value. No chaining functions, and transmission errors do not corrupt future blocks.</a:t>
            </a:r>
          </a:p>
          <a:p>
            <a:pPr lvl="1"/>
            <a:r>
              <a:rPr lang="en-US" b="1" dirty="0" smtClean="0"/>
              <a:t>Counter Mode </a:t>
            </a:r>
            <a:r>
              <a:rPr lang="en-US" dirty="0" smtClean="0"/>
              <a:t>– uses a counter that increments at each operation. Errors do not propagate. (suited for parallel computing as it breaks encryption &amp; decryption operations into multiple independent steps.</a:t>
            </a:r>
            <a:endParaRPr lang="en-US" dirty="0"/>
          </a:p>
        </p:txBody>
      </p:sp>
    </p:spTree>
    <p:extLst>
      <p:ext uri="{BB962C8B-B14F-4D97-AF65-F5344CB8AC3E}">
        <p14:creationId xmlns:p14="http://schemas.microsoft.com/office/powerpoint/2010/main" val="32879365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a:t>
            </a:r>
            <a:r>
              <a:rPr lang="en-US" dirty="0" smtClean="0"/>
              <a:t>Encryption algorithms – 3DES</a:t>
            </a:r>
            <a:endParaRPr lang="en-US" dirty="0"/>
          </a:p>
        </p:txBody>
      </p:sp>
      <p:sp>
        <p:nvSpPr>
          <p:cNvPr id="3" name="Content Placeholder 2"/>
          <p:cNvSpPr>
            <a:spLocks noGrp="1"/>
          </p:cNvSpPr>
          <p:nvPr>
            <p:ph idx="1"/>
          </p:nvPr>
        </p:nvSpPr>
        <p:spPr/>
        <p:txBody>
          <a:bodyPr/>
          <a:lstStyle/>
          <a:p>
            <a:r>
              <a:rPr lang="en-US" b="1" dirty="0" smtClean="0"/>
              <a:t>3DES </a:t>
            </a:r>
            <a:r>
              <a:rPr lang="en-US" dirty="0" smtClean="0"/>
              <a:t>stands for Triple DES.</a:t>
            </a:r>
          </a:p>
          <a:p>
            <a:r>
              <a:rPr lang="en-US" dirty="0" smtClean="0"/>
              <a:t>Performs</a:t>
            </a:r>
            <a:r>
              <a:rPr lang="en-US" b="1" dirty="0" smtClean="0"/>
              <a:t> </a:t>
            </a:r>
            <a:r>
              <a:rPr lang="en-US" b="1" i="1" dirty="0" smtClean="0"/>
              <a:t>48 rounds of encryption</a:t>
            </a:r>
            <a:r>
              <a:rPr lang="en-US" b="1" dirty="0" smtClean="0"/>
              <a:t>.</a:t>
            </a:r>
          </a:p>
          <a:p>
            <a:r>
              <a:rPr lang="en-US" b="1" dirty="0" smtClean="0"/>
              <a:t>3DES</a:t>
            </a:r>
            <a:r>
              <a:rPr lang="en-US" dirty="0" smtClean="0"/>
              <a:t> Modes</a:t>
            </a:r>
          </a:p>
          <a:p>
            <a:pPr lvl="1"/>
            <a:r>
              <a:rPr lang="en-US" b="1" dirty="0" smtClean="0"/>
              <a:t>EEE3</a:t>
            </a:r>
            <a:r>
              <a:rPr lang="en-US" dirty="0" smtClean="0"/>
              <a:t> – Encrypts Plaintext using three </a:t>
            </a:r>
            <a:r>
              <a:rPr lang="en-US" dirty="0"/>
              <a:t>different </a:t>
            </a:r>
            <a:r>
              <a:rPr lang="en-US" dirty="0" smtClean="0"/>
              <a:t>keys with a length of 168 bits </a:t>
            </a:r>
            <a:r>
              <a:rPr lang="en-US" dirty="0"/>
              <a:t>: E(K1,E(K2,E(K3,P)))</a:t>
            </a:r>
          </a:p>
          <a:p>
            <a:pPr lvl="1"/>
            <a:r>
              <a:rPr lang="en-US" b="1" dirty="0" smtClean="0"/>
              <a:t>EDE3</a:t>
            </a:r>
            <a:r>
              <a:rPr lang="en-US" dirty="0" smtClean="0"/>
              <a:t> – Encrypt Decrypt Encrypt operation with </a:t>
            </a:r>
            <a:r>
              <a:rPr lang="en-US" dirty="0"/>
              <a:t>three keys: E(K1,D(K2,E(K3,P</a:t>
            </a:r>
            <a:r>
              <a:rPr lang="en-US" dirty="0" smtClean="0"/>
              <a:t>)))</a:t>
            </a:r>
          </a:p>
          <a:p>
            <a:pPr lvl="1"/>
            <a:r>
              <a:rPr lang="en-US" b="1" dirty="0" smtClean="0"/>
              <a:t>EEE2</a:t>
            </a:r>
            <a:r>
              <a:rPr lang="en-US" dirty="0" smtClean="0"/>
              <a:t> – Encrypts using 2 Keys three times, </a:t>
            </a:r>
            <a:r>
              <a:rPr lang="en-US" dirty="0"/>
              <a:t>with length of 112 bits: E(K1,E(K2,E(K1,P</a:t>
            </a:r>
            <a:r>
              <a:rPr lang="en-US" dirty="0" smtClean="0"/>
              <a:t>)))</a:t>
            </a:r>
          </a:p>
          <a:p>
            <a:pPr lvl="1"/>
            <a:r>
              <a:rPr lang="en-US" b="1" dirty="0" smtClean="0"/>
              <a:t>EDE2</a:t>
            </a:r>
            <a:r>
              <a:rPr lang="en-US" dirty="0" smtClean="0"/>
              <a:t> – Encrypt Decrypt </a:t>
            </a:r>
            <a:r>
              <a:rPr lang="en-US" dirty="0"/>
              <a:t>Encrypt operation with two keys: E(K1,D(K2,E(K1,P</a:t>
            </a:r>
            <a:r>
              <a:rPr lang="en-US" dirty="0" smtClean="0"/>
              <a:t>)))</a:t>
            </a:r>
            <a:endParaRPr lang="en-US" dirty="0"/>
          </a:p>
        </p:txBody>
      </p:sp>
    </p:spTree>
    <p:extLst>
      <p:ext uri="{BB962C8B-B14F-4D97-AF65-F5344CB8AC3E}">
        <p14:creationId xmlns:p14="http://schemas.microsoft.com/office/powerpoint/2010/main" val="3900903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and authentication</a:t>
            </a:r>
            <a:endParaRPr lang="en-US" dirty="0"/>
          </a:p>
        </p:txBody>
      </p:sp>
      <p:sp>
        <p:nvSpPr>
          <p:cNvPr id="3" name="Content Placeholder 2"/>
          <p:cNvSpPr>
            <a:spLocks noGrp="1"/>
          </p:cNvSpPr>
          <p:nvPr>
            <p:ph idx="1"/>
          </p:nvPr>
        </p:nvSpPr>
        <p:spPr/>
        <p:txBody>
          <a:bodyPr>
            <a:normAutofit lnSpcReduction="10000"/>
          </a:bodyPr>
          <a:lstStyle/>
          <a:p>
            <a:r>
              <a:rPr lang="en-US" dirty="0" smtClean="0"/>
              <a:t>Identity is a claim – I am Ashish Chalke.</a:t>
            </a:r>
          </a:p>
          <a:p>
            <a:r>
              <a:rPr lang="en-US" dirty="0" smtClean="0"/>
              <a:t>Identity alone cannot guarantee truth as there is no proof. I can say I am Anil Chalke.</a:t>
            </a:r>
          </a:p>
          <a:p>
            <a:r>
              <a:rPr lang="en-US" dirty="0" smtClean="0"/>
              <a:t>Identity is typically = Username.</a:t>
            </a:r>
          </a:p>
          <a:p>
            <a:r>
              <a:rPr lang="en-US" dirty="0" smtClean="0"/>
              <a:t>Authentication supports Identity by providing proof.</a:t>
            </a:r>
          </a:p>
          <a:p>
            <a:r>
              <a:rPr lang="en-US" dirty="0" smtClean="0"/>
              <a:t>Authentication can be in the form of a confidential information that only the authentic person possesses, such as a </a:t>
            </a:r>
            <a:r>
              <a:rPr lang="en-US" b="1" dirty="0" smtClean="0"/>
              <a:t>Password, </a:t>
            </a:r>
            <a:r>
              <a:rPr lang="en-US" dirty="0" smtClean="0"/>
              <a:t>a </a:t>
            </a:r>
            <a:r>
              <a:rPr lang="en-US" b="1" dirty="0" smtClean="0"/>
              <a:t>fingerprint</a:t>
            </a:r>
            <a:r>
              <a:rPr lang="en-US" dirty="0" smtClean="0"/>
              <a:t> or a documentary proof like a </a:t>
            </a:r>
            <a:r>
              <a:rPr lang="en-US" b="1" dirty="0" smtClean="0"/>
              <a:t>Passport</a:t>
            </a:r>
            <a:r>
              <a:rPr lang="en-US" dirty="0" smtClean="0"/>
              <a:t>.</a:t>
            </a:r>
          </a:p>
          <a:p>
            <a:r>
              <a:rPr lang="en-US" dirty="0" smtClean="0"/>
              <a:t>Safeguards for Authentication:</a:t>
            </a:r>
          </a:p>
          <a:p>
            <a:pPr lvl="1"/>
            <a:r>
              <a:rPr lang="en-US" dirty="0" smtClean="0"/>
              <a:t>Multifactor Authentication – Something I know + Something I have or Something I have or Something I do</a:t>
            </a:r>
          </a:p>
          <a:p>
            <a:pPr lvl="1"/>
            <a:r>
              <a:rPr lang="en-US" dirty="0" smtClean="0"/>
              <a:t>Tokens, Biometric, Password, Smartcards are all Authentication types.</a:t>
            </a:r>
          </a:p>
          <a:p>
            <a:pPr lvl="1"/>
            <a:r>
              <a:rPr lang="en-US" dirty="0" smtClean="0"/>
              <a:t>Biometric is the most secure as it cannot be easily duplicated.</a:t>
            </a:r>
            <a:endParaRPr lang="en-US" dirty="0"/>
          </a:p>
        </p:txBody>
      </p:sp>
    </p:spTree>
    <p:extLst>
      <p:ext uri="{BB962C8B-B14F-4D97-AF65-F5344CB8AC3E}">
        <p14:creationId xmlns:p14="http://schemas.microsoft.com/office/powerpoint/2010/main" val="8004809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Encryption </a:t>
            </a:r>
            <a:r>
              <a:rPr lang="en-US" dirty="0" smtClean="0"/>
              <a:t>Algorithms – AES / </a:t>
            </a:r>
            <a:r>
              <a:rPr lang="en-US" dirty="0" err="1" smtClean="0"/>
              <a:t>RJINDaEL</a:t>
            </a:r>
            <a:endParaRPr lang="en-US" dirty="0"/>
          </a:p>
        </p:txBody>
      </p:sp>
      <p:sp>
        <p:nvSpPr>
          <p:cNvPr id="3" name="Content Placeholder 2"/>
          <p:cNvSpPr>
            <a:spLocks noGrp="1"/>
          </p:cNvSpPr>
          <p:nvPr>
            <p:ph idx="1"/>
          </p:nvPr>
        </p:nvSpPr>
        <p:spPr>
          <a:xfrm>
            <a:off x="581192" y="2180496"/>
            <a:ext cx="11029615" cy="4512535"/>
          </a:xfrm>
        </p:spPr>
        <p:txBody>
          <a:bodyPr>
            <a:normAutofit fontScale="92500"/>
          </a:bodyPr>
          <a:lstStyle/>
          <a:p>
            <a:r>
              <a:rPr lang="en-US" dirty="0" smtClean="0"/>
              <a:t>NIST chose </a:t>
            </a:r>
            <a:r>
              <a:rPr lang="en-US" b="1" dirty="0" smtClean="0"/>
              <a:t>RJINDAEL</a:t>
            </a:r>
            <a:r>
              <a:rPr lang="en-US" dirty="0" smtClean="0"/>
              <a:t> as replacement for DES in 2001.</a:t>
            </a:r>
          </a:p>
          <a:p>
            <a:r>
              <a:rPr lang="en-US" dirty="0" smtClean="0"/>
              <a:t>FIPS 197 mandates the use of AES/RJINDAEL for encryption of all sensitive but unclassified data by the U.S. Government.</a:t>
            </a:r>
          </a:p>
          <a:p>
            <a:r>
              <a:rPr lang="en-US" dirty="0" smtClean="0"/>
              <a:t>RJINDAEL enables cryptographers to use a block size equal to the key length.</a:t>
            </a:r>
          </a:p>
          <a:p>
            <a:pPr lvl="1"/>
            <a:r>
              <a:rPr lang="en-US" dirty="0" smtClean="0"/>
              <a:t>128-bit keys require 10 rounds of encryption</a:t>
            </a:r>
          </a:p>
          <a:p>
            <a:pPr lvl="1"/>
            <a:r>
              <a:rPr lang="en-US" dirty="0" smtClean="0"/>
              <a:t>192-bit keys require 12 rounds of encryption</a:t>
            </a:r>
          </a:p>
          <a:p>
            <a:pPr lvl="1"/>
            <a:r>
              <a:rPr lang="en-US" dirty="0" smtClean="0"/>
              <a:t>256-bit keys require 14 rounds of encryption </a:t>
            </a:r>
          </a:p>
          <a:p>
            <a:r>
              <a:rPr lang="en-US" b="1" dirty="0" err="1"/>
              <a:t>SubBytes</a:t>
            </a:r>
            <a:r>
              <a:rPr lang="en-US" dirty="0"/>
              <a:t> –  provides </a:t>
            </a:r>
            <a:r>
              <a:rPr lang="en-US" dirty="0">
                <a:solidFill>
                  <a:srgbClr val="FF0000"/>
                </a:solidFill>
              </a:rPr>
              <a:t>confusion</a:t>
            </a:r>
            <a:r>
              <a:rPr lang="en-US" dirty="0"/>
              <a:t> by </a:t>
            </a:r>
            <a:r>
              <a:rPr lang="en-US" dirty="0" smtClean="0">
                <a:solidFill>
                  <a:srgbClr val="FF0000"/>
                </a:solidFill>
              </a:rPr>
              <a:t>Substitution</a:t>
            </a:r>
            <a:r>
              <a:rPr lang="en-US" dirty="0" smtClean="0"/>
              <a:t> of the </a:t>
            </a:r>
            <a:r>
              <a:rPr lang="en-US" dirty="0"/>
              <a:t>bytes of the State. The bytes are substituted according to a substitution table (also called an S-Box).</a:t>
            </a:r>
          </a:p>
          <a:p>
            <a:r>
              <a:rPr lang="en-US" b="1" dirty="0" err="1"/>
              <a:t>ShiftRows</a:t>
            </a:r>
            <a:r>
              <a:rPr lang="en-US" dirty="0"/>
              <a:t> –  provides </a:t>
            </a:r>
            <a:r>
              <a:rPr lang="en-US" dirty="0">
                <a:solidFill>
                  <a:srgbClr val="FF0000"/>
                </a:solidFill>
              </a:rPr>
              <a:t>diffusion</a:t>
            </a:r>
            <a:r>
              <a:rPr lang="en-US" dirty="0"/>
              <a:t> by shifting rows of the State</a:t>
            </a:r>
            <a:r>
              <a:rPr lang="en-US" dirty="0" smtClean="0"/>
              <a:t>. (</a:t>
            </a:r>
            <a:r>
              <a:rPr lang="en-US" dirty="0" smtClean="0">
                <a:solidFill>
                  <a:srgbClr val="FF0000"/>
                </a:solidFill>
              </a:rPr>
              <a:t>Transposition</a:t>
            </a:r>
            <a:r>
              <a:rPr lang="en-US" dirty="0" smtClean="0"/>
              <a:t>)</a:t>
            </a:r>
            <a:endParaRPr lang="en-US" dirty="0"/>
          </a:p>
          <a:p>
            <a:r>
              <a:rPr lang="en-US" b="1" dirty="0" err="1"/>
              <a:t>MixColumns</a:t>
            </a:r>
            <a:r>
              <a:rPr lang="en-US" dirty="0"/>
              <a:t> – provides </a:t>
            </a:r>
            <a:r>
              <a:rPr lang="en-US" dirty="0">
                <a:solidFill>
                  <a:srgbClr val="FF0000"/>
                </a:solidFill>
              </a:rPr>
              <a:t>diffusion</a:t>
            </a:r>
            <a:r>
              <a:rPr lang="en-US" dirty="0"/>
              <a:t> by “mixing” the columns of the State via finite field </a:t>
            </a:r>
            <a:r>
              <a:rPr lang="en-US" dirty="0" smtClean="0"/>
              <a:t>mathematics. (</a:t>
            </a:r>
            <a:r>
              <a:rPr lang="en-US" dirty="0" smtClean="0">
                <a:solidFill>
                  <a:srgbClr val="FF0000"/>
                </a:solidFill>
              </a:rPr>
              <a:t>Transposition</a:t>
            </a:r>
            <a:r>
              <a:rPr lang="en-US" dirty="0" smtClean="0"/>
              <a:t>)</a:t>
            </a:r>
            <a:endParaRPr lang="en-US" dirty="0"/>
          </a:p>
          <a:p>
            <a:r>
              <a:rPr lang="en-US" b="1" dirty="0" err="1"/>
              <a:t>AddRoundKey</a:t>
            </a:r>
            <a:r>
              <a:rPr lang="en-US" dirty="0"/>
              <a:t> –  is the final function applied in each round. It </a:t>
            </a:r>
            <a:r>
              <a:rPr lang="en-US" dirty="0" smtClean="0">
                <a:solidFill>
                  <a:srgbClr val="FF0000"/>
                </a:solidFill>
              </a:rPr>
              <a:t>XOR’s</a:t>
            </a:r>
            <a:r>
              <a:rPr lang="en-US" dirty="0" smtClean="0"/>
              <a:t> </a:t>
            </a:r>
            <a:r>
              <a:rPr lang="en-US" dirty="0"/>
              <a:t>the State with the </a:t>
            </a:r>
            <a:r>
              <a:rPr lang="en-US" dirty="0" err="1"/>
              <a:t>subkey</a:t>
            </a:r>
            <a:r>
              <a:rPr lang="en-US" dirty="0"/>
              <a:t>. The </a:t>
            </a:r>
            <a:r>
              <a:rPr lang="en-US" dirty="0" err="1"/>
              <a:t>subkey</a:t>
            </a:r>
            <a:r>
              <a:rPr lang="en-US" dirty="0"/>
              <a:t> is derived from the key, and is different for each round of.</a:t>
            </a:r>
          </a:p>
        </p:txBody>
      </p:sp>
    </p:spTree>
    <p:extLst>
      <p:ext uri="{BB962C8B-B14F-4D97-AF65-F5344CB8AC3E}">
        <p14:creationId xmlns:p14="http://schemas.microsoft.com/office/powerpoint/2010/main" val="4042680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Encryption </a:t>
            </a:r>
            <a:r>
              <a:rPr lang="en-US" dirty="0" smtClean="0"/>
              <a:t>Algorithms - MISC</a:t>
            </a:r>
            <a:endParaRPr lang="en-US" dirty="0"/>
          </a:p>
        </p:txBody>
      </p:sp>
      <p:sp>
        <p:nvSpPr>
          <p:cNvPr id="3" name="Content Placeholder 2"/>
          <p:cNvSpPr>
            <a:spLocks noGrp="1"/>
          </p:cNvSpPr>
          <p:nvPr>
            <p:ph idx="1"/>
          </p:nvPr>
        </p:nvSpPr>
        <p:spPr>
          <a:xfrm>
            <a:off x="581192" y="2180496"/>
            <a:ext cx="11029615" cy="4380560"/>
          </a:xfrm>
        </p:spPr>
        <p:txBody>
          <a:bodyPr>
            <a:normAutofit fontScale="85000" lnSpcReduction="20000"/>
          </a:bodyPr>
          <a:lstStyle/>
          <a:p>
            <a:r>
              <a:rPr lang="en-US" b="1" dirty="0" smtClean="0"/>
              <a:t>IDEA</a:t>
            </a:r>
            <a:r>
              <a:rPr lang="en-US" dirty="0" smtClean="0"/>
              <a:t> – International Data Encryption Algorithm</a:t>
            </a:r>
          </a:p>
          <a:p>
            <a:pPr lvl="1"/>
            <a:r>
              <a:rPr lang="en-US" dirty="0" smtClean="0"/>
              <a:t>Operates on 64bit blocks of plaintext/</a:t>
            </a:r>
            <a:r>
              <a:rPr lang="en-US" dirty="0" err="1" smtClean="0"/>
              <a:t>ciphertext</a:t>
            </a:r>
            <a:r>
              <a:rPr lang="en-US" dirty="0" smtClean="0"/>
              <a:t>.</a:t>
            </a:r>
          </a:p>
          <a:p>
            <a:pPr lvl="1"/>
            <a:r>
              <a:rPr lang="en-US" dirty="0" smtClean="0"/>
              <a:t>Uses 128 bit key.</a:t>
            </a:r>
          </a:p>
          <a:p>
            <a:pPr lvl="1"/>
            <a:r>
              <a:rPr lang="en-US" dirty="0" smtClean="0"/>
              <a:t>Broken into 52 16-bit </a:t>
            </a:r>
            <a:r>
              <a:rPr lang="en-US" dirty="0" err="1" smtClean="0"/>
              <a:t>subkeys</a:t>
            </a:r>
            <a:r>
              <a:rPr lang="en-US" dirty="0" smtClean="0"/>
              <a:t>.</a:t>
            </a:r>
          </a:p>
          <a:p>
            <a:pPr lvl="1"/>
            <a:r>
              <a:rPr lang="en-US" dirty="0" smtClean="0"/>
              <a:t>Operates on same modes as DES – EBC, CBC, CFB, OFB, CTR</a:t>
            </a:r>
          </a:p>
          <a:p>
            <a:r>
              <a:rPr lang="en-US" b="1" dirty="0" err="1" smtClean="0"/>
              <a:t>BlowFish</a:t>
            </a:r>
            <a:endParaRPr lang="en-US" b="1" dirty="0" smtClean="0"/>
          </a:p>
          <a:p>
            <a:pPr lvl="1"/>
            <a:r>
              <a:rPr lang="en-US" dirty="0" smtClean="0"/>
              <a:t>Allows variable length keys from 32 bits to 448 bits.</a:t>
            </a:r>
          </a:p>
          <a:p>
            <a:pPr lvl="1"/>
            <a:r>
              <a:rPr lang="en-US" dirty="0" smtClean="0"/>
              <a:t>Operates on 64bit blocks of plaintext/</a:t>
            </a:r>
            <a:r>
              <a:rPr lang="en-US" dirty="0" err="1" smtClean="0"/>
              <a:t>ciphertext</a:t>
            </a:r>
            <a:r>
              <a:rPr lang="en-US" dirty="0" smtClean="0"/>
              <a:t>.</a:t>
            </a:r>
          </a:p>
          <a:p>
            <a:pPr lvl="1"/>
            <a:r>
              <a:rPr lang="en-US" dirty="0" smtClean="0"/>
              <a:t>Faster than DES and IDEA</a:t>
            </a:r>
          </a:p>
          <a:p>
            <a:r>
              <a:rPr lang="en-US" b="1" dirty="0" smtClean="0"/>
              <a:t>Skipjack</a:t>
            </a:r>
          </a:p>
          <a:p>
            <a:pPr lvl="1"/>
            <a:r>
              <a:rPr lang="en-US" dirty="0" smtClean="0"/>
              <a:t>Uses 80-bit key on 64-bit blocks.</a:t>
            </a:r>
          </a:p>
          <a:p>
            <a:pPr lvl="1"/>
            <a:r>
              <a:rPr lang="en-US" dirty="0" smtClean="0"/>
              <a:t>Approved for use in FIPS-185 as Escrowed Encryption Standard.</a:t>
            </a:r>
          </a:p>
          <a:p>
            <a:pPr lvl="1"/>
            <a:r>
              <a:rPr lang="en-US" b="1" i="1" dirty="0" smtClean="0">
                <a:solidFill>
                  <a:srgbClr val="FF0000"/>
                </a:solidFill>
              </a:rPr>
              <a:t>Supports the escrow of encryption keys, </a:t>
            </a:r>
            <a:r>
              <a:rPr lang="en-US" b="1" i="1" dirty="0">
                <a:solidFill>
                  <a:srgbClr val="FF0000"/>
                </a:solidFill>
              </a:rPr>
              <a:t>Uses Clipper and Capstone encryption chips.</a:t>
            </a:r>
          </a:p>
          <a:p>
            <a:pPr lvl="1"/>
            <a:r>
              <a:rPr lang="en-US" dirty="0" smtClean="0"/>
              <a:t>NIST and Department of Treasure hold part of info to reconstruct Skipjack key, for law enforcement agencies.</a:t>
            </a:r>
            <a:endParaRPr lang="en-US" dirty="0"/>
          </a:p>
          <a:p>
            <a:pPr lvl="1"/>
            <a:r>
              <a:rPr lang="en-US" dirty="0" smtClean="0"/>
              <a:t>Not widely adopted due to mistrust of the US Government.</a:t>
            </a:r>
          </a:p>
        </p:txBody>
      </p:sp>
    </p:spTree>
    <p:extLst>
      <p:ext uri="{BB962C8B-B14F-4D97-AF65-F5344CB8AC3E}">
        <p14:creationId xmlns:p14="http://schemas.microsoft.com/office/powerpoint/2010/main" val="38767092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ASYMMETRIC - Public key encryption</a:t>
            </a:r>
            <a:endParaRPr lang="en-US" dirty="0"/>
          </a:p>
        </p:txBody>
      </p:sp>
      <p:sp>
        <p:nvSpPr>
          <p:cNvPr id="3" name="Content Placeholder 2"/>
          <p:cNvSpPr>
            <a:spLocks noGrp="1"/>
          </p:cNvSpPr>
          <p:nvPr>
            <p:ph idx="1"/>
          </p:nvPr>
        </p:nvSpPr>
        <p:spPr>
          <a:xfrm>
            <a:off x="581192" y="2180496"/>
            <a:ext cx="3717431" cy="4380560"/>
          </a:xfrm>
        </p:spPr>
        <p:txBody>
          <a:bodyPr>
            <a:normAutofit fontScale="92500" lnSpcReduction="10000"/>
          </a:bodyPr>
          <a:lstStyle/>
          <a:p>
            <a:r>
              <a:rPr lang="en-US" dirty="0" smtClean="0"/>
              <a:t>Uses a two Key system for encryption.</a:t>
            </a:r>
          </a:p>
          <a:p>
            <a:r>
              <a:rPr lang="en-US" dirty="0" smtClean="0"/>
              <a:t>The Public Key encrypts data, but can’t decrypt the same data.</a:t>
            </a:r>
          </a:p>
          <a:p>
            <a:r>
              <a:rPr lang="en-US" dirty="0" smtClean="0"/>
              <a:t>The Private Key decrypts data encrypted with the public key.</a:t>
            </a:r>
          </a:p>
          <a:p>
            <a:r>
              <a:rPr lang="en-US" dirty="0" smtClean="0"/>
              <a:t>Essentially, The key that locks the data cannot unlock.</a:t>
            </a:r>
          </a:p>
          <a:p>
            <a:r>
              <a:rPr lang="en-US" b="1" dirty="0" smtClean="0"/>
              <a:t>Example</a:t>
            </a:r>
          </a:p>
          <a:p>
            <a:pPr lvl="1"/>
            <a:r>
              <a:rPr lang="en-US" dirty="0" smtClean="0"/>
              <a:t>The public key’s are exchanged between Rohan and Karan who want to communicate securely.</a:t>
            </a:r>
          </a:p>
          <a:p>
            <a:pPr lvl="1"/>
            <a:r>
              <a:rPr lang="en-US" dirty="0" smtClean="0"/>
              <a:t>Rohan encrypts data with Karan’s public key, which Karan decrypts with his private key at his end. Vice-versa.</a:t>
            </a:r>
            <a:endParaRPr lang="en-US" dirty="0"/>
          </a:p>
        </p:txBody>
      </p:sp>
      <p:pic>
        <p:nvPicPr>
          <p:cNvPr id="4" name="Picture 3"/>
          <p:cNvPicPr>
            <a:picLocks noChangeAspect="1"/>
          </p:cNvPicPr>
          <p:nvPr/>
        </p:nvPicPr>
        <p:blipFill>
          <a:blip r:embed="rId3"/>
          <a:stretch>
            <a:fillRect/>
          </a:stretch>
        </p:blipFill>
        <p:spPr>
          <a:xfrm>
            <a:off x="5174293" y="1845867"/>
            <a:ext cx="5953501" cy="2299000"/>
          </a:xfrm>
          <a:prstGeom prst="rect">
            <a:avLst/>
          </a:prstGeom>
        </p:spPr>
      </p:pic>
      <p:pic>
        <p:nvPicPr>
          <p:cNvPr id="5" name="Picture 4"/>
          <p:cNvPicPr>
            <a:picLocks noChangeAspect="1"/>
          </p:cNvPicPr>
          <p:nvPr/>
        </p:nvPicPr>
        <p:blipFill>
          <a:blip r:embed="rId4"/>
          <a:stretch>
            <a:fillRect/>
          </a:stretch>
        </p:blipFill>
        <p:spPr>
          <a:xfrm>
            <a:off x="5174292" y="4274778"/>
            <a:ext cx="5953501" cy="2513500"/>
          </a:xfrm>
          <a:prstGeom prst="rect">
            <a:avLst/>
          </a:prstGeom>
        </p:spPr>
      </p:pic>
      <p:cxnSp>
        <p:nvCxnSpPr>
          <p:cNvPr id="7" name="Straight Connector 6"/>
          <p:cNvCxnSpPr/>
          <p:nvPr/>
        </p:nvCxnSpPr>
        <p:spPr>
          <a:xfrm>
            <a:off x="5174292" y="4182575"/>
            <a:ext cx="6326409" cy="0"/>
          </a:xfrm>
          <a:prstGeom prst="line">
            <a:avLst/>
          </a:prstGeom>
          <a:ln w="57150"/>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17398475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Asymmetric encryption</a:t>
            </a:r>
            <a:endParaRPr lang="en-US" dirty="0"/>
          </a:p>
        </p:txBody>
      </p:sp>
      <p:sp>
        <p:nvSpPr>
          <p:cNvPr id="3" name="Content Placeholder 2"/>
          <p:cNvSpPr>
            <a:spLocks noGrp="1"/>
          </p:cNvSpPr>
          <p:nvPr>
            <p:ph idx="1"/>
          </p:nvPr>
        </p:nvSpPr>
        <p:spPr/>
        <p:txBody>
          <a:bodyPr>
            <a:normAutofit lnSpcReduction="10000"/>
          </a:bodyPr>
          <a:lstStyle/>
          <a:p>
            <a:r>
              <a:rPr lang="en-US" b="1" dirty="0" smtClean="0"/>
              <a:t>RSA</a:t>
            </a:r>
            <a:r>
              <a:rPr lang="en-US" dirty="0" smtClean="0"/>
              <a:t> – based on Prime Number factorization.</a:t>
            </a:r>
          </a:p>
          <a:p>
            <a:pPr lvl="1"/>
            <a:r>
              <a:rPr lang="en-US" dirty="0" smtClean="0"/>
              <a:t>2000 freely available in the public Domain.</a:t>
            </a:r>
          </a:p>
          <a:p>
            <a:pPr lvl="1"/>
            <a:r>
              <a:rPr lang="en-US" dirty="0" smtClean="0"/>
              <a:t>Each user of the cryptosystem generates a public and a private key.</a:t>
            </a:r>
          </a:p>
          <a:p>
            <a:r>
              <a:rPr lang="en-US" b="1" dirty="0" smtClean="0"/>
              <a:t>El Gamal </a:t>
            </a:r>
            <a:r>
              <a:rPr lang="en-US" dirty="0" smtClean="0"/>
              <a:t>– based on a Standard Discrete Logarithm problem.</a:t>
            </a:r>
          </a:p>
          <a:p>
            <a:pPr lvl="1"/>
            <a:r>
              <a:rPr lang="en-US" dirty="0" smtClean="0"/>
              <a:t> an extension of the Diffie</a:t>
            </a:r>
            <a:r>
              <a:rPr lang="en-US" dirty="0"/>
              <a:t>-</a:t>
            </a:r>
            <a:r>
              <a:rPr lang="en-US" dirty="0" smtClean="0"/>
              <a:t>Hellman algorithm.</a:t>
            </a:r>
          </a:p>
          <a:p>
            <a:pPr lvl="1"/>
            <a:r>
              <a:rPr lang="en-US" dirty="0" smtClean="0"/>
              <a:t>Freely available to use.</a:t>
            </a:r>
          </a:p>
          <a:p>
            <a:pPr lvl="1"/>
            <a:r>
              <a:rPr lang="en-US" dirty="0" smtClean="0"/>
              <a:t>Doubles the length of any encrypted message, increases size.</a:t>
            </a:r>
          </a:p>
          <a:p>
            <a:r>
              <a:rPr lang="en-US" b="1" dirty="0" smtClean="0"/>
              <a:t>Elliptic Curve </a:t>
            </a:r>
            <a:r>
              <a:rPr lang="en-US" dirty="0" smtClean="0"/>
              <a:t>– Elliptic Curve discrete logarithm problem is the bases of this algorithm, where it is extremely hard to find x even if P and Q are known.</a:t>
            </a:r>
          </a:p>
          <a:p>
            <a:pPr lvl="1"/>
            <a:r>
              <a:rPr lang="en-US" dirty="0" smtClean="0"/>
              <a:t>Because of this even a lower bit Elliptic Curve encrypted message is as strong as RSA/El-Gamal.</a:t>
            </a:r>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74766218"/>
              </p:ext>
            </p:extLst>
          </p:nvPr>
        </p:nvGraphicFramePr>
        <p:xfrm>
          <a:off x="7358146" y="2556607"/>
          <a:ext cx="4397079" cy="1463040"/>
        </p:xfrm>
        <a:graphic>
          <a:graphicData uri="http://schemas.openxmlformats.org/drawingml/2006/table">
            <a:tbl>
              <a:tblPr firstRow="1" bandRow="1">
                <a:tableStyleId>{5C22544A-7EE6-4342-B048-85BDC9FD1C3A}</a:tableStyleId>
              </a:tblPr>
              <a:tblGrid>
                <a:gridCol w="628863"/>
                <a:gridCol w="2302523"/>
                <a:gridCol w="1465693"/>
              </a:tblGrid>
              <a:tr h="362190">
                <a:tc>
                  <a:txBody>
                    <a:bodyPr/>
                    <a:lstStyle/>
                    <a:p>
                      <a:r>
                        <a:rPr lang="en-US" dirty="0" smtClean="0"/>
                        <a:t>Sr.</a:t>
                      </a:r>
                      <a:endParaRPr lang="en-US" dirty="0"/>
                    </a:p>
                  </a:txBody>
                  <a:tcPr/>
                </a:tc>
                <a:tc>
                  <a:txBody>
                    <a:bodyPr/>
                    <a:lstStyle/>
                    <a:p>
                      <a:r>
                        <a:rPr lang="en-US" dirty="0" smtClean="0"/>
                        <a:t>Algorithm</a:t>
                      </a:r>
                      <a:endParaRPr lang="en-US" dirty="0"/>
                    </a:p>
                  </a:txBody>
                  <a:tcPr/>
                </a:tc>
                <a:tc>
                  <a:txBody>
                    <a:bodyPr/>
                    <a:lstStyle/>
                    <a:p>
                      <a:r>
                        <a:rPr lang="en-US" dirty="0" smtClean="0"/>
                        <a:t>Key</a:t>
                      </a:r>
                      <a:r>
                        <a:rPr lang="en-US" baseline="0" dirty="0" smtClean="0"/>
                        <a:t> Length</a:t>
                      </a:r>
                      <a:endParaRPr lang="en-US" dirty="0"/>
                    </a:p>
                  </a:txBody>
                  <a:tcPr/>
                </a:tc>
              </a:tr>
              <a:tr h="362190">
                <a:tc>
                  <a:txBody>
                    <a:bodyPr/>
                    <a:lstStyle/>
                    <a:p>
                      <a:r>
                        <a:rPr lang="en-US" dirty="0" smtClean="0"/>
                        <a:t>1</a:t>
                      </a:r>
                      <a:endParaRPr lang="en-US" dirty="0"/>
                    </a:p>
                  </a:txBody>
                  <a:tcPr/>
                </a:tc>
                <a:tc>
                  <a:txBody>
                    <a:bodyPr/>
                    <a:lstStyle/>
                    <a:p>
                      <a:r>
                        <a:rPr lang="en-US" dirty="0" smtClean="0"/>
                        <a:t>RSA</a:t>
                      </a:r>
                      <a:endParaRPr lang="en-US" dirty="0"/>
                    </a:p>
                  </a:txBody>
                  <a:tcPr/>
                </a:tc>
                <a:tc>
                  <a:txBody>
                    <a:bodyPr/>
                    <a:lstStyle/>
                    <a:p>
                      <a:r>
                        <a:rPr lang="en-US" dirty="0" smtClean="0"/>
                        <a:t>1024 bits</a:t>
                      </a:r>
                      <a:endParaRPr lang="en-US" dirty="0"/>
                    </a:p>
                  </a:txBody>
                  <a:tcPr/>
                </a:tc>
              </a:tr>
              <a:tr h="362190">
                <a:tc>
                  <a:txBody>
                    <a:bodyPr/>
                    <a:lstStyle/>
                    <a:p>
                      <a:r>
                        <a:rPr lang="en-US" dirty="0" smtClean="0"/>
                        <a:t>2</a:t>
                      </a:r>
                      <a:endParaRPr lang="en-US" dirty="0"/>
                    </a:p>
                  </a:txBody>
                  <a:tcPr/>
                </a:tc>
                <a:tc>
                  <a:txBody>
                    <a:bodyPr/>
                    <a:lstStyle/>
                    <a:p>
                      <a:r>
                        <a:rPr lang="en-US" dirty="0" smtClean="0"/>
                        <a:t>El Gamal</a:t>
                      </a:r>
                      <a:endParaRPr lang="en-US" dirty="0"/>
                    </a:p>
                  </a:txBody>
                  <a:tcPr/>
                </a:tc>
                <a:tc>
                  <a:txBody>
                    <a:bodyPr/>
                    <a:lstStyle/>
                    <a:p>
                      <a:r>
                        <a:rPr lang="en-US" dirty="0" smtClean="0"/>
                        <a:t>1024 bits</a:t>
                      </a:r>
                      <a:endParaRPr lang="en-US" dirty="0"/>
                    </a:p>
                  </a:txBody>
                  <a:tcPr/>
                </a:tc>
              </a:tr>
              <a:tr h="362190">
                <a:tc>
                  <a:txBody>
                    <a:bodyPr/>
                    <a:lstStyle/>
                    <a:p>
                      <a:r>
                        <a:rPr lang="en-US" dirty="0" smtClean="0"/>
                        <a:t>3</a:t>
                      </a:r>
                      <a:endParaRPr lang="en-US" dirty="0"/>
                    </a:p>
                  </a:txBody>
                  <a:tcPr/>
                </a:tc>
                <a:tc>
                  <a:txBody>
                    <a:bodyPr/>
                    <a:lstStyle/>
                    <a:p>
                      <a:r>
                        <a:rPr lang="en-US" dirty="0" smtClean="0"/>
                        <a:t>Elliptic</a:t>
                      </a:r>
                      <a:r>
                        <a:rPr lang="en-US" baseline="0" dirty="0" smtClean="0"/>
                        <a:t> Curve</a:t>
                      </a:r>
                      <a:endParaRPr lang="en-US" dirty="0"/>
                    </a:p>
                  </a:txBody>
                  <a:tcPr/>
                </a:tc>
                <a:tc>
                  <a:txBody>
                    <a:bodyPr/>
                    <a:lstStyle/>
                    <a:p>
                      <a:r>
                        <a:rPr lang="en-US" dirty="0" smtClean="0"/>
                        <a:t>160 bits</a:t>
                      </a:r>
                      <a:endParaRPr lang="en-US" dirty="0"/>
                    </a:p>
                  </a:txBody>
                  <a:tcPr/>
                </a:tc>
              </a:tr>
            </a:tbl>
          </a:graphicData>
        </a:graphic>
      </p:graphicFrame>
      <p:sp>
        <p:nvSpPr>
          <p:cNvPr id="5" name="TextBox 4"/>
          <p:cNvSpPr txBox="1"/>
          <p:nvPr/>
        </p:nvSpPr>
        <p:spPr>
          <a:xfrm>
            <a:off x="436774" y="5584675"/>
            <a:ext cx="8396141" cy="1107996"/>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b="1" dirty="0" smtClean="0"/>
              <a:t>Diffie-Hellman – The Key Exchange Algorithm</a:t>
            </a:r>
          </a:p>
          <a:p>
            <a:pPr marL="285750" indent="-285750">
              <a:buFont typeface="Arial" panose="020B0604020202020204" pitchFamily="34" charset="0"/>
              <a:buChar char="•"/>
            </a:pPr>
            <a:r>
              <a:rPr lang="en-US" sz="1600" dirty="0"/>
              <a:t>Used to exchange keys where there is no Public Key infrastructure or Offline Key distribution mechanism.</a:t>
            </a:r>
          </a:p>
          <a:p>
            <a:pPr marL="285750" indent="-285750">
              <a:buFont typeface="Arial" panose="020B0604020202020204" pitchFamily="34" charset="0"/>
              <a:buChar char="•"/>
            </a:pPr>
            <a:r>
              <a:rPr lang="en-US" sz="1600" dirty="0"/>
              <a:t>Used by SSL and SSH, where only the Server has both a Public and Private key, but not the user</a:t>
            </a:r>
            <a:r>
              <a:rPr lang="en-US" sz="1600" dirty="0" smtClean="0"/>
              <a:t>.</a:t>
            </a:r>
          </a:p>
        </p:txBody>
      </p:sp>
      <p:graphicFrame>
        <p:nvGraphicFramePr>
          <p:cNvPr id="6" name="Table 5"/>
          <p:cNvGraphicFramePr>
            <a:graphicFrameLocks noGrp="1"/>
          </p:cNvGraphicFramePr>
          <p:nvPr>
            <p:extLst>
              <p:ext uri="{D42A27DB-BD31-4B8C-83A1-F6EECF244321}">
                <p14:modId xmlns:p14="http://schemas.microsoft.com/office/powerpoint/2010/main" val="1208664435"/>
              </p:ext>
            </p:extLst>
          </p:nvPr>
        </p:nvGraphicFramePr>
        <p:xfrm>
          <a:off x="8832915" y="5533828"/>
          <a:ext cx="3272084" cy="1297272"/>
        </p:xfrm>
        <a:graphic>
          <a:graphicData uri="http://schemas.openxmlformats.org/drawingml/2006/table">
            <a:tbl>
              <a:tblPr firstRow="1" bandRow="1">
                <a:tableStyleId>{5C22544A-7EE6-4342-B048-85BDC9FD1C3A}</a:tableStyleId>
              </a:tblPr>
              <a:tblGrid>
                <a:gridCol w="467968"/>
                <a:gridCol w="1371241"/>
                <a:gridCol w="1432875"/>
              </a:tblGrid>
              <a:tr h="324318">
                <a:tc>
                  <a:txBody>
                    <a:bodyPr/>
                    <a:lstStyle/>
                    <a:p>
                      <a:r>
                        <a:rPr lang="en-US" sz="1500" dirty="0" smtClean="0"/>
                        <a:t>Sr.</a:t>
                      </a:r>
                      <a:endParaRPr lang="en-US" sz="1500" dirty="0"/>
                    </a:p>
                  </a:txBody>
                  <a:tcPr/>
                </a:tc>
                <a:tc>
                  <a:txBody>
                    <a:bodyPr/>
                    <a:lstStyle/>
                    <a:p>
                      <a:r>
                        <a:rPr lang="en-US" sz="1500" dirty="0" smtClean="0"/>
                        <a:t>DH Group</a:t>
                      </a:r>
                      <a:endParaRPr lang="en-US" sz="1500" dirty="0"/>
                    </a:p>
                  </a:txBody>
                  <a:tcPr/>
                </a:tc>
                <a:tc>
                  <a:txBody>
                    <a:bodyPr/>
                    <a:lstStyle/>
                    <a:p>
                      <a:r>
                        <a:rPr lang="en-US" sz="1500" dirty="0" smtClean="0"/>
                        <a:t>Key</a:t>
                      </a:r>
                      <a:r>
                        <a:rPr lang="en-US" sz="1500" baseline="0" dirty="0" smtClean="0"/>
                        <a:t> Length</a:t>
                      </a:r>
                      <a:endParaRPr lang="en-US" sz="1500" dirty="0"/>
                    </a:p>
                  </a:txBody>
                  <a:tcPr/>
                </a:tc>
              </a:tr>
              <a:tr h="324318">
                <a:tc>
                  <a:txBody>
                    <a:bodyPr/>
                    <a:lstStyle/>
                    <a:p>
                      <a:r>
                        <a:rPr lang="en-US" sz="1500" dirty="0" smtClean="0"/>
                        <a:t>1</a:t>
                      </a:r>
                      <a:endParaRPr lang="en-US" sz="1500" dirty="0"/>
                    </a:p>
                  </a:txBody>
                  <a:tcPr/>
                </a:tc>
                <a:tc>
                  <a:txBody>
                    <a:bodyPr/>
                    <a:lstStyle/>
                    <a:p>
                      <a:r>
                        <a:rPr lang="en-US" sz="1500" dirty="0" smtClean="0">
                          <a:solidFill>
                            <a:srgbClr val="FF0000"/>
                          </a:solidFill>
                        </a:rPr>
                        <a:t>DH</a:t>
                      </a:r>
                      <a:r>
                        <a:rPr lang="en-US" sz="1500" baseline="0" dirty="0" smtClean="0">
                          <a:solidFill>
                            <a:srgbClr val="FF0000"/>
                          </a:solidFill>
                        </a:rPr>
                        <a:t> Group 1</a:t>
                      </a:r>
                      <a:endParaRPr lang="en-US" sz="1500" dirty="0">
                        <a:solidFill>
                          <a:srgbClr val="FF0000"/>
                        </a:solidFill>
                      </a:endParaRPr>
                    </a:p>
                  </a:txBody>
                  <a:tcPr/>
                </a:tc>
                <a:tc>
                  <a:txBody>
                    <a:bodyPr/>
                    <a:lstStyle/>
                    <a:p>
                      <a:r>
                        <a:rPr lang="en-US" sz="1500" dirty="0" smtClean="0"/>
                        <a:t>768 bits</a:t>
                      </a:r>
                      <a:endParaRPr lang="en-US" sz="1500" dirty="0"/>
                    </a:p>
                  </a:txBody>
                  <a:tcPr/>
                </a:tc>
              </a:tr>
              <a:tr h="324318">
                <a:tc>
                  <a:txBody>
                    <a:bodyPr/>
                    <a:lstStyle/>
                    <a:p>
                      <a:r>
                        <a:rPr lang="en-US" sz="1500" dirty="0" smtClean="0"/>
                        <a:t>2</a:t>
                      </a:r>
                      <a:endParaRPr lang="en-US" sz="1500" dirty="0"/>
                    </a:p>
                  </a:txBody>
                  <a:tcPr/>
                </a:tc>
                <a:tc>
                  <a:txBody>
                    <a:bodyPr/>
                    <a:lstStyle/>
                    <a:p>
                      <a:r>
                        <a:rPr lang="en-US" sz="1500" dirty="0" smtClean="0"/>
                        <a:t>DH Group 2</a:t>
                      </a:r>
                      <a:endParaRPr lang="en-US" sz="1500" dirty="0"/>
                    </a:p>
                  </a:txBody>
                  <a:tcPr/>
                </a:tc>
                <a:tc>
                  <a:txBody>
                    <a:bodyPr/>
                    <a:lstStyle/>
                    <a:p>
                      <a:r>
                        <a:rPr lang="en-US" sz="1500" dirty="0" smtClean="0"/>
                        <a:t>1024 bits</a:t>
                      </a:r>
                      <a:endParaRPr lang="en-US" sz="1500" dirty="0"/>
                    </a:p>
                  </a:txBody>
                  <a:tcPr/>
                </a:tc>
              </a:tr>
              <a:tr h="324318">
                <a:tc>
                  <a:txBody>
                    <a:bodyPr/>
                    <a:lstStyle/>
                    <a:p>
                      <a:r>
                        <a:rPr lang="en-US" sz="1500" dirty="0" smtClean="0"/>
                        <a:t>3</a:t>
                      </a:r>
                      <a:endParaRPr lang="en-US" sz="1500" dirty="0"/>
                    </a:p>
                  </a:txBody>
                  <a:tcPr/>
                </a:tc>
                <a:tc>
                  <a:txBody>
                    <a:bodyPr/>
                    <a:lstStyle/>
                    <a:p>
                      <a:r>
                        <a:rPr lang="en-US" sz="1500" dirty="0" smtClean="0"/>
                        <a:t>DH Group 5</a:t>
                      </a:r>
                      <a:endParaRPr lang="en-US" sz="1500" dirty="0"/>
                    </a:p>
                  </a:txBody>
                  <a:tcPr/>
                </a:tc>
                <a:tc>
                  <a:txBody>
                    <a:bodyPr/>
                    <a:lstStyle/>
                    <a:p>
                      <a:r>
                        <a:rPr lang="en-US" sz="1500" dirty="0" smtClean="0"/>
                        <a:t>1536 bits</a:t>
                      </a:r>
                      <a:endParaRPr lang="en-US" sz="1500" dirty="0"/>
                    </a:p>
                  </a:txBody>
                  <a:tcPr/>
                </a:tc>
              </a:tr>
            </a:tbl>
          </a:graphicData>
        </a:graphic>
      </p:graphicFrame>
    </p:spTree>
    <p:extLst>
      <p:ext uri="{BB962C8B-B14F-4D97-AF65-F5344CB8AC3E}">
        <p14:creationId xmlns:p14="http://schemas.microsoft.com/office/powerpoint/2010/main" val="417469862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PKI on the Web – PKI with Diffie-hellman</a:t>
            </a:r>
            <a:endParaRPr lang="en-US" dirty="0"/>
          </a:p>
        </p:txBody>
      </p:sp>
      <p:sp>
        <p:nvSpPr>
          <p:cNvPr id="3" name="Content Placeholder 2"/>
          <p:cNvSpPr>
            <a:spLocks noGrp="1"/>
          </p:cNvSpPr>
          <p:nvPr>
            <p:ph idx="1"/>
          </p:nvPr>
        </p:nvSpPr>
        <p:spPr>
          <a:xfrm>
            <a:off x="345521" y="1982533"/>
            <a:ext cx="6187253" cy="4559669"/>
          </a:xfrm>
        </p:spPr>
        <p:txBody>
          <a:bodyPr>
            <a:normAutofit fontScale="85000" lnSpcReduction="20000"/>
          </a:bodyPr>
          <a:lstStyle/>
          <a:p>
            <a:r>
              <a:rPr lang="en-US" dirty="0" smtClean="0"/>
              <a:t>PKI is slow, and requires the exchange of certificates from both ends of the transmission. </a:t>
            </a:r>
          </a:p>
          <a:p>
            <a:r>
              <a:rPr lang="en-US" dirty="0" smtClean="0"/>
              <a:t>On the internet, It’s hard that every “user” will have a set of public and private keys. It’s always the “server” which does.</a:t>
            </a:r>
          </a:p>
          <a:p>
            <a:r>
              <a:rPr lang="en-US" dirty="0" smtClean="0"/>
              <a:t>To effectively counter this for the Internet or WWW, a hybrid form of cryptography is used, with PKI forming the initial trust relationship and key exchange, and then using Symmetric encryption for the actual communication of data.</a:t>
            </a:r>
          </a:p>
          <a:p>
            <a:r>
              <a:rPr lang="en-US" dirty="0" smtClean="0"/>
              <a:t>How is PKI Performed on the Web?</a:t>
            </a:r>
          </a:p>
          <a:p>
            <a:pPr lvl="1"/>
            <a:r>
              <a:rPr lang="en-US" dirty="0" smtClean="0"/>
              <a:t>User navigates to Google.com and gets the Public Certificate for google.com.</a:t>
            </a:r>
          </a:p>
          <a:p>
            <a:pPr lvl="1"/>
            <a:r>
              <a:rPr lang="en-US" dirty="0" smtClean="0"/>
              <a:t>User’s browser validates that Public Certificate is valid and issued by a Valid CA.</a:t>
            </a:r>
          </a:p>
          <a:p>
            <a:pPr lvl="1"/>
            <a:r>
              <a:rPr lang="en-US" dirty="0" smtClean="0"/>
              <a:t>User’s browser creates a “secret key” and encrypts it with Google’s Public Certificate.</a:t>
            </a:r>
          </a:p>
          <a:p>
            <a:pPr lvl="1"/>
            <a:r>
              <a:rPr lang="en-US" dirty="0" smtClean="0"/>
              <a:t>Google.com decrypts the “secret key” with its Private Key to derive the same key as the “User Secret key”</a:t>
            </a:r>
          </a:p>
          <a:p>
            <a:pPr lvl="1"/>
            <a:r>
              <a:rPr lang="en-US" dirty="0" smtClean="0"/>
              <a:t> Google.com then uses the Secret Key for Symmetric Encryption for further communication.</a:t>
            </a:r>
          </a:p>
          <a:p>
            <a:endParaRPr lang="en-US" dirty="0"/>
          </a:p>
        </p:txBody>
      </p:sp>
      <p:pic>
        <p:nvPicPr>
          <p:cNvPr id="4" name="Picture 3"/>
          <p:cNvPicPr>
            <a:picLocks noChangeAspect="1"/>
          </p:cNvPicPr>
          <p:nvPr/>
        </p:nvPicPr>
        <p:blipFill>
          <a:blip r:embed="rId3"/>
          <a:stretch>
            <a:fillRect/>
          </a:stretch>
        </p:blipFill>
        <p:spPr>
          <a:xfrm>
            <a:off x="6483285" y="1982533"/>
            <a:ext cx="5614445" cy="4040580"/>
          </a:xfrm>
          <a:prstGeom prst="rect">
            <a:avLst/>
          </a:prstGeom>
        </p:spPr>
      </p:pic>
    </p:spTree>
    <p:extLst>
      <p:ext uri="{BB962C8B-B14F-4D97-AF65-F5344CB8AC3E}">
        <p14:creationId xmlns:p14="http://schemas.microsoft.com/office/powerpoint/2010/main" val="2767849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HASHING</a:t>
            </a:r>
            <a:endParaRPr lang="en-US" dirty="0"/>
          </a:p>
        </p:txBody>
      </p:sp>
      <p:sp>
        <p:nvSpPr>
          <p:cNvPr id="3" name="Content Placeholder 2"/>
          <p:cNvSpPr>
            <a:spLocks noGrp="1"/>
          </p:cNvSpPr>
          <p:nvPr>
            <p:ph idx="1"/>
          </p:nvPr>
        </p:nvSpPr>
        <p:spPr>
          <a:xfrm>
            <a:off x="581193" y="1775421"/>
            <a:ext cx="5282280" cy="3678303"/>
          </a:xfrm>
        </p:spPr>
        <p:txBody>
          <a:bodyPr>
            <a:normAutofit fontScale="92500" lnSpcReduction="20000"/>
          </a:bodyPr>
          <a:lstStyle/>
          <a:p>
            <a:r>
              <a:rPr lang="en-US" dirty="0" smtClean="0"/>
              <a:t>Hashing provides Integrity to Cryptographic functions by validating if a message has been modified.</a:t>
            </a:r>
          </a:p>
          <a:p>
            <a:r>
              <a:rPr lang="en-US" dirty="0" smtClean="0"/>
              <a:t>Integrity is derived by creating a </a:t>
            </a:r>
            <a:r>
              <a:rPr lang="en-US" b="1" i="1" dirty="0" smtClean="0"/>
              <a:t>Message digest </a:t>
            </a:r>
            <a:r>
              <a:rPr lang="en-US" dirty="0" smtClean="0"/>
              <a:t>of the </a:t>
            </a:r>
            <a:r>
              <a:rPr lang="en-US" b="1" dirty="0" smtClean="0"/>
              <a:t>original message </a:t>
            </a:r>
            <a:r>
              <a:rPr lang="en-US" dirty="0" smtClean="0"/>
              <a:t>by the sender.</a:t>
            </a:r>
          </a:p>
          <a:p>
            <a:r>
              <a:rPr lang="en-US" dirty="0" smtClean="0"/>
              <a:t>The sender sends the Encrypted </a:t>
            </a:r>
            <a:r>
              <a:rPr lang="en-US" b="1" dirty="0" smtClean="0"/>
              <a:t>message</a:t>
            </a:r>
            <a:r>
              <a:rPr lang="en-US" dirty="0" smtClean="0"/>
              <a:t> and the </a:t>
            </a:r>
            <a:r>
              <a:rPr lang="en-US" b="1" i="1" dirty="0" smtClean="0"/>
              <a:t>message digest </a:t>
            </a:r>
            <a:r>
              <a:rPr lang="en-US" dirty="0" smtClean="0"/>
              <a:t>to the recipient.</a:t>
            </a:r>
          </a:p>
          <a:p>
            <a:r>
              <a:rPr lang="en-US" dirty="0" smtClean="0"/>
              <a:t>The recipient creates a message digest of the </a:t>
            </a:r>
            <a:r>
              <a:rPr lang="en-US" b="1" dirty="0" smtClean="0"/>
              <a:t>message</a:t>
            </a:r>
            <a:r>
              <a:rPr lang="en-US" dirty="0" smtClean="0"/>
              <a:t> and compares it with the </a:t>
            </a:r>
            <a:r>
              <a:rPr lang="en-US" b="1" i="1" dirty="0" smtClean="0"/>
              <a:t>message digest </a:t>
            </a:r>
            <a:r>
              <a:rPr lang="en-US" dirty="0" smtClean="0"/>
              <a:t>sent by the sender. </a:t>
            </a:r>
          </a:p>
          <a:p>
            <a:r>
              <a:rPr lang="en-US" dirty="0" smtClean="0"/>
              <a:t>If both match, Integrity is verified. If it doesn’t match, the message was modified along the way.</a:t>
            </a:r>
          </a:p>
          <a:p>
            <a:r>
              <a:rPr lang="en-US" dirty="0" smtClean="0"/>
              <a:t>One modification, even a punctuation change the message digest.</a:t>
            </a:r>
          </a:p>
        </p:txBody>
      </p:sp>
      <p:sp>
        <p:nvSpPr>
          <p:cNvPr id="4" name="Rectangle 3"/>
          <p:cNvSpPr/>
          <p:nvPr/>
        </p:nvSpPr>
        <p:spPr>
          <a:xfrm>
            <a:off x="6579909" y="2180496"/>
            <a:ext cx="5030899" cy="39092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t>5 Requirements of a Hashing function:</a:t>
            </a:r>
          </a:p>
          <a:p>
            <a:pPr marL="342900" indent="-342900">
              <a:buFont typeface="+mj-lt"/>
              <a:buAutoNum type="arabicPeriod"/>
            </a:pPr>
            <a:r>
              <a:rPr lang="en-US" dirty="0" smtClean="0"/>
              <a:t>The Input can be of any length.</a:t>
            </a:r>
          </a:p>
          <a:p>
            <a:pPr marL="342900" indent="-342900">
              <a:buFont typeface="+mj-lt"/>
              <a:buAutoNum type="arabicPeriod"/>
            </a:pPr>
            <a:r>
              <a:rPr lang="en-US" dirty="0" smtClean="0"/>
              <a:t>The Output must be of fixed length.</a:t>
            </a:r>
          </a:p>
          <a:p>
            <a:pPr marL="342900" indent="-342900">
              <a:buFont typeface="+mj-lt"/>
              <a:buAutoNum type="arabicPeriod"/>
            </a:pPr>
            <a:r>
              <a:rPr lang="en-US" dirty="0" smtClean="0"/>
              <a:t>The Hash function must be relatively easy to compute.</a:t>
            </a:r>
          </a:p>
          <a:p>
            <a:pPr marL="342900" indent="-342900">
              <a:buFont typeface="+mj-lt"/>
              <a:buAutoNum type="arabicPeriod"/>
            </a:pPr>
            <a:r>
              <a:rPr lang="en-US" dirty="0" smtClean="0"/>
              <a:t>Hash function has to be one-way. (Cannot be reversed to produce the original message)</a:t>
            </a:r>
          </a:p>
          <a:p>
            <a:pPr marL="342900" indent="-342900">
              <a:buFont typeface="+mj-lt"/>
              <a:buAutoNum type="arabicPeriod"/>
            </a:pPr>
            <a:r>
              <a:rPr lang="en-US" dirty="0" smtClean="0"/>
              <a:t>Collision free / unique – No two messages can create an identical hash.</a:t>
            </a:r>
            <a:endParaRPr lang="en-US" dirty="0"/>
          </a:p>
        </p:txBody>
      </p:sp>
      <p:sp>
        <p:nvSpPr>
          <p:cNvPr id="5" name="Rectangle 4"/>
          <p:cNvSpPr/>
          <p:nvPr/>
        </p:nvSpPr>
        <p:spPr>
          <a:xfrm>
            <a:off x="857839" y="5347354"/>
            <a:ext cx="5099902" cy="148472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smtClean="0"/>
              <a:t>Collision attack</a:t>
            </a:r>
            <a:r>
              <a:rPr lang="en-US" sz="1400" dirty="0" smtClean="0"/>
              <a:t>:</a:t>
            </a:r>
          </a:p>
          <a:p>
            <a:pPr algn="ctr"/>
            <a:r>
              <a:rPr lang="en-US" sz="1400" b="1" dirty="0" smtClean="0"/>
              <a:t>When identical message digests can be derived from two different source messages. </a:t>
            </a:r>
          </a:p>
          <a:p>
            <a:pPr algn="ctr"/>
            <a:r>
              <a:rPr lang="en-US" sz="1400" b="1" dirty="0" smtClean="0"/>
              <a:t>Example</a:t>
            </a:r>
            <a:r>
              <a:rPr lang="en-US" sz="1400" dirty="0" smtClean="0"/>
              <a:t>: </a:t>
            </a:r>
            <a:r>
              <a:rPr lang="en-US" sz="1400" i="1" dirty="0" smtClean="0"/>
              <a:t>Modifying an exe file with malware, and ensuring via Collision that the message digest matches the original. You would trust and execute the malware file assuming that it’s the original.</a:t>
            </a:r>
            <a:endParaRPr lang="en-US" sz="1400" i="1" dirty="0"/>
          </a:p>
        </p:txBody>
      </p:sp>
    </p:spTree>
    <p:extLst>
      <p:ext uri="{BB962C8B-B14F-4D97-AF65-F5344CB8AC3E}">
        <p14:creationId xmlns:p14="http://schemas.microsoft.com/office/powerpoint/2010/main" val="17975959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Functions</a:t>
            </a:r>
            <a:endParaRPr lang="en-US" dirty="0"/>
          </a:p>
        </p:txBody>
      </p:sp>
      <p:sp>
        <p:nvSpPr>
          <p:cNvPr id="3" name="Content Placeholder 2"/>
          <p:cNvSpPr>
            <a:spLocks noGrp="1"/>
          </p:cNvSpPr>
          <p:nvPr>
            <p:ph idx="1"/>
          </p:nvPr>
        </p:nvSpPr>
        <p:spPr>
          <a:xfrm>
            <a:off x="581192" y="2180496"/>
            <a:ext cx="6239625" cy="4677504"/>
          </a:xfrm>
        </p:spPr>
        <p:txBody>
          <a:bodyPr>
            <a:normAutofit fontScale="92500" lnSpcReduction="10000"/>
          </a:bodyPr>
          <a:lstStyle/>
          <a:p>
            <a:r>
              <a:rPr lang="en-US" b="1" dirty="0" smtClean="0"/>
              <a:t>SHA</a:t>
            </a:r>
            <a:r>
              <a:rPr lang="en-US" dirty="0" smtClean="0"/>
              <a:t> – Secure Hash Algorithm</a:t>
            </a:r>
          </a:p>
          <a:p>
            <a:pPr lvl="1"/>
            <a:r>
              <a:rPr lang="en-US" dirty="0" smtClean="0"/>
              <a:t>Government Standards promoted by </a:t>
            </a:r>
            <a:r>
              <a:rPr lang="en-US" b="1" dirty="0" smtClean="0"/>
              <a:t>NIST</a:t>
            </a:r>
            <a:r>
              <a:rPr lang="en-US" dirty="0" smtClean="0"/>
              <a:t> – part of FIPS 180 – Secure Hashing Standard (SHS)</a:t>
            </a:r>
          </a:p>
          <a:p>
            <a:pPr lvl="1"/>
            <a:r>
              <a:rPr lang="en-US" dirty="0" smtClean="0"/>
              <a:t>SHA-1, SHA-2, SHA-3</a:t>
            </a:r>
          </a:p>
          <a:p>
            <a:pPr lvl="1"/>
            <a:r>
              <a:rPr lang="en-US" dirty="0" smtClean="0"/>
              <a:t>SHA-2 is the official recommended standard. However 2015, Keccak algorithm (SHA-3) was introduced as a drop-in replacement for SHA-2 with same variants and hash lengths but a more secure algorithm.</a:t>
            </a:r>
          </a:p>
          <a:p>
            <a:r>
              <a:rPr lang="en-US" b="1" dirty="0" smtClean="0"/>
              <a:t>MD5</a:t>
            </a:r>
            <a:r>
              <a:rPr lang="en-US" dirty="0" smtClean="0"/>
              <a:t> – Message Digest 5</a:t>
            </a:r>
          </a:p>
          <a:p>
            <a:pPr lvl="1"/>
            <a:r>
              <a:rPr lang="en-US" dirty="0" smtClean="0"/>
              <a:t>Processes 512-bits blocks of messages with four different computations to produce 128-bits message digest.</a:t>
            </a:r>
          </a:p>
          <a:p>
            <a:pPr lvl="1"/>
            <a:r>
              <a:rPr lang="en-US" dirty="0" smtClean="0"/>
              <a:t>Insecure – Subject to collision attacks.</a:t>
            </a:r>
          </a:p>
          <a:p>
            <a:r>
              <a:rPr lang="en-US" b="1" dirty="0" smtClean="0"/>
              <a:t>HAVAL – </a:t>
            </a:r>
            <a:r>
              <a:rPr lang="en-US" dirty="0" smtClean="0"/>
              <a:t>Hash of Variable Length</a:t>
            </a:r>
          </a:p>
          <a:p>
            <a:pPr lvl="1"/>
            <a:r>
              <a:rPr lang="en-US" dirty="0" smtClean="0"/>
              <a:t>Modification of MD5.</a:t>
            </a:r>
          </a:p>
          <a:p>
            <a:pPr lvl="1"/>
            <a:r>
              <a:rPr lang="en-US" dirty="0" smtClean="0"/>
              <a:t>Uses 1024-bit block size to produce 128, 160,192, 224 and 256bit message digests.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64386002"/>
              </p:ext>
            </p:extLst>
          </p:nvPr>
        </p:nvGraphicFramePr>
        <p:xfrm>
          <a:off x="6820817" y="2331650"/>
          <a:ext cx="5009824" cy="3204384"/>
        </p:xfrm>
        <a:graphic>
          <a:graphicData uri="http://schemas.openxmlformats.org/drawingml/2006/table">
            <a:tbl>
              <a:tblPr firstRow="1" bandRow="1">
                <a:tableStyleId>{5C22544A-7EE6-4342-B048-85BDC9FD1C3A}</a:tableStyleId>
              </a:tblPr>
              <a:tblGrid>
                <a:gridCol w="778426"/>
                <a:gridCol w="1549963"/>
                <a:gridCol w="1425966"/>
                <a:gridCol w="1255469"/>
              </a:tblGrid>
              <a:tr h="361344">
                <a:tc>
                  <a:txBody>
                    <a:bodyPr/>
                    <a:lstStyle/>
                    <a:p>
                      <a:r>
                        <a:rPr lang="en-US" sz="1400" dirty="0" smtClean="0"/>
                        <a:t>Sr. No.</a:t>
                      </a:r>
                      <a:endParaRPr lang="en-US" sz="1400" dirty="0"/>
                    </a:p>
                  </a:txBody>
                  <a:tcPr/>
                </a:tc>
                <a:tc>
                  <a:txBody>
                    <a:bodyPr/>
                    <a:lstStyle/>
                    <a:p>
                      <a:r>
                        <a:rPr lang="en-US" sz="1400" dirty="0" smtClean="0"/>
                        <a:t>Hash Function</a:t>
                      </a:r>
                      <a:endParaRPr lang="en-US" sz="1400" dirty="0"/>
                    </a:p>
                  </a:txBody>
                  <a:tcPr/>
                </a:tc>
                <a:tc>
                  <a:txBody>
                    <a:bodyPr/>
                    <a:lstStyle/>
                    <a:p>
                      <a:r>
                        <a:rPr lang="en-US" sz="1400" dirty="0" smtClean="0"/>
                        <a:t>Message</a:t>
                      </a:r>
                      <a:r>
                        <a:rPr lang="en-US" sz="1400" baseline="0" dirty="0" smtClean="0"/>
                        <a:t> Digest</a:t>
                      </a:r>
                      <a:endParaRPr lang="en-US" sz="1400" dirty="0"/>
                    </a:p>
                  </a:txBody>
                  <a:tcPr/>
                </a:tc>
                <a:tc>
                  <a:txBody>
                    <a:bodyPr/>
                    <a:lstStyle/>
                    <a:p>
                      <a:r>
                        <a:rPr lang="en-US" sz="1400" dirty="0" smtClean="0"/>
                        <a:t>Block Size</a:t>
                      </a:r>
                      <a:endParaRPr lang="en-US" sz="1400" dirty="0"/>
                    </a:p>
                  </a:txBody>
                  <a:tcPr/>
                </a:tc>
              </a:tr>
              <a:tr h="361344">
                <a:tc>
                  <a:txBody>
                    <a:bodyPr/>
                    <a:lstStyle/>
                    <a:p>
                      <a:r>
                        <a:rPr lang="en-US" sz="1400" dirty="0" smtClean="0"/>
                        <a:t>1</a:t>
                      </a:r>
                      <a:endParaRPr lang="en-US" sz="1400" dirty="0"/>
                    </a:p>
                  </a:txBody>
                  <a:tcPr/>
                </a:tc>
                <a:tc>
                  <a:txBody>
                    <a:bodyPr/>
                    <a:lstStyle/>
                    <a:p>
                      <a:r>
                        <a:rPr lang="en-US" sz="1400" dirty="0" smtClean="0"/>
                        <a:t>SHA-256</a:t>
                      </a:r>
                      <a:endParaRPr lang="en-US" sz="1400" dirty="0"/>
                    </a:p>
                  </a:txBody>
                  <a:tcPr/>
                </a:tc>
                <a:tc>
                  <a:txBody>
                    <a:bodyPr/>
                    <a:lstStyle/>
                    <a:p>
                      <a:r>
                        <a:rPr lang="en-US" sz="1400" dirty="0" smtClean="0"/>
                        <a:t>256-bit</a:t>
                      </a:r>
                      <a:endParaRPr lang="en-US" sz="1400" dirty="0"/>
                    </a:p>
                  </a:txBody>
                  <a:tcPr/>
                </a:tc>
                <a:tc>
                  <a:txBody>
                    <a:bodyPr/>
                    <a:lstStyle/>
                    <a:p>
                      <a:r>
                        <a:rPr lang="en-US" sz="1400" dirty="0" smtClean="0"/>
                        <a:t>512-bit</a:t>
                      </a:r>
                      <a:endParaRPr lang="en-US" sz="1400" dirty="0"/>
                    </a:p>
                  </a:txBody>
                  <a:tcPr/>
                </a:tc>
              </a:tr>
              <a:tr h="361344">
                <a:tc>
                  <a:txBody>
                    <a:bodyPr/>
                    <a:lstStyle/>
                    <a:p>
                      <a:r>
                        <a:rPr lang="en-US" sz="1400" dirty="0" smtClean="0"/>
                        <a:t>2</a:t>
                      </a:r>
                      <a:endParaRPr lang="en-US" sz="1400" dirty="0"/>
                    </a:p>
                  </a:txBody>
                  <a:tcPr/>
                </a:tc>
                <a:tc>
                  <a:txBody>
                    <a:bodyPr/>
                    <a:lstStyle/>
                    <a:p>
                      <a:r>
                        <a:rPr lang="en-US" sz="1400" dirty="0" smtClean="0"/>
                        <a:t>SHA-224</a:t>
                      </a:r>
                      <a:endParaRPr lang="en-US" sz="1400" dirty="0"/>
                    </a:p>
                  </a:txBody>
                  <a:tcPr/>
                </a:tc>
                <a:tc>
                  <a:txBody>
                    <a:bodyPr/>
                    <a:lstStyle/>
                    <a:p>
                      <a:r>
                        <a:rPr lang="en-US" sz="1400" dirty="0" smtClean="0"/>
                        <a:t>224-bit</a:t>
                      </a:r>
                      <a:endParaRPr lang="en-US" sz="1400" dirty="0"/>
                    </a:p>
                  </a:txBody>
                  <a:tcPr/>
                </a:tc>
                <a:tc>
                  <a:txBody>
                    <a:bodyPr/>
                    <a:lstStyle/>
                    <a:p>
                      <a:r>
                        <a:rPr lang="en-US" sz="1400" dirty="0" smtClean="0"/>
                        <a:t>512-bit</a:t>
                      </a:r>
                      <a:endParaRPr lang="en-US" sz="1400" dirty="0"/>
                    </a:p>
                  </a:txBody>
                  <a:tcPr/>
                </a:tc>
              </a:tr>
              <a:tr h="361344">
                <a:tc>
                  <a:txBody>
                    <a:bodyPr/>
                    <a:lstStyle/>
                    <a:p>
                      <a:r>
                        <a:rPr lang="en-US" sz="1400" dirty="0" smtClean="0"/>
                        <a:t>3</a:t>
                      </a:r>
                      <a:endParaRPr lang="en-US" sz="1400" dirty="0"/>
                    </a:p>
                  </a:txBody>
                  <a:tcPr/>
                </a:tc>
                <a:tc>
                  <a:txBody>
                    <a:bodyPr/>
                    <a:lstStyle/>
                    <a:p>
                      <a:r>
                        <a:rPr lang="en-US" sz="1400" dirty="0" smtClean="0"/>
                        <a:t>SHA-384</a:t>
                      </a:r>
                      <a:endParaRPr lang="en-US" sz="1400" dirty="0"/>
                    </a:p>
                  </a:txBody>
                  <a:tcPr/>
                </a:tc>
                <a:tc>
                  <a:txBody>
                    <a:bodyPr/>
                    <a:lstStyle/>
                    <a:p>
                      <a:r>
                        <a:rPr lang="en-US" sz="1400" dirty="0" smtClean="0"/>
                        <a:t>384-bit</a:t>
                      </a:r>
                      <a:endParaRPr lang="en-US" sz="1400" dirty="0"/>
                    </a:p>
                  </a:txBody>
                  <a:tcPr/>
                </a:tc>
                <a:tc>
                  <a:txBody>
                    <a:bodyPr/>
                    <a:lstStyle/>
                    <a:p>
                      <a:r>
                        <a:rPr lang="en-US" sz="1400" dirty="0" smtClean="0"/>
                        <a:t>1024-bit</a:t>
                      </a:r>
                      <a:endParaRPr lang="en-US" sz="1400" dirty="0"/>
                    </a:p>
                  </a:txBody>
                  <a:tcPr/>
                </a:tc>
              </a:tr>
              <a:tr h="361344">
                <a:tc>
                  <a:txBody>
                    <a:bodyPr/>
                    <a:lstStyle/>
                    <a:p>
                      <a:r>
                        <a:rPr lang="en-US" sz="1400" dirty="0" smtClean="0"/>
                        <a:t>4</a:t>
                      </a:r>
                      <a:endParaRPr lang="en-US" sz="1400" dirty="0"/>
                    </a:p>
                  </a:txBody>
                  <a:tcPr/>
                </a:tc>
                <a:tc>
                  <a:txBody>
                    <a:bodyPr/>
                    <a:lstStyle/>
                    <a:p>
                      <a:r>
                        <a:rPr lang="en-US" sz="1400" dirty="0" smtClean="0"/>
                        <a:t>SHA-512</a:t>
                      </a:r>
                      <a:endParaRPr lang="en-US" sz="1400" dirty="0"/>
                    </a:p>
                  </a:txBody>
                  <a:tcPr/>
                </a:tc>
                <a:tc>
                  <a:txBody>
                    <a:bodyPr/>
                    <a:lstStyle/>
                    <a:p>
                      <a:r>
                        <a:rPr lang="en-US" sz="1400" dirty="0" smtClean="0"/>
                        <a:t>512-bit</a:t>
                      </a:r>
                      <a:endParaRPr lang="en-US" sz="1400" dirty="0"/>
                    </a:p>
                  </a:txBody>
                  <a:tcPr/>
                </a:tc>
                <a:tc>
                  <a:txBody>
                    <a:bodyPr/>
                    <a:lstStyle/>
                    <a:p>
                      <a:r>
                        <a:rPr lang="en-US" sz="1400" dirty="0" smtClean="0"/>
                        <a:t>1024-bit</a:t>
                      </a:r>
                      <a:endParaRPr lang="en-US" sz="1400" dirty="0"/>
                    </a:p>
                  </a:txBody>
                  <a:tcPr/>
                </a:tc>
              </a:tr>
              <a:tr h="361344">
                <a:tc>
                  <a:txBody>
                    <a:bodyPr/>
                    <a:lstStyle/>
                    <a:p>
                      <a:r>
                        <a:rPr lang="en-US" sz="1400" dirty="0" smtClean="0"/>
                        <a:t>5</a:t>
                      </a:r>
                      <a:endParaRPr lang="en-US" sz="1400" dirty="0"/>
                    </a:p>
                  </a:txBody>
                  <a:tcPr/>
                </a:tc>
                <a:tc>
                  <a:txBody>
                    <a:bodyPr/>
                    <a:lstStyle/>
                    <a:p>
                      <a:r>
                        <a:rPr lang="en-US" sz="1400" dirty="0" smtClean="0"/>
                        <a:t>MD5</a:t>
                      </a:r>
                      <a:endParaRPr lang="en-US" sz="1400" dirty="0"/>
                    </a:p>
                  </a:txBody>
                  <a:tcPr/>
                </a:tc>
                <a:tc>
                  <a:txBody>
                    <a:bodyPr/>
                    <a:lstStyle/>
                    <a:p>
                      <a:r>
                        <a:rPr lang="en-US" sz="1400" dirty="0" smtClean="0"/>
                        <a:t>128-bit</a:t>
                      </a:r>
                      <a:endParaRPr lang="en-US" sz="1400" dirty="0"/>
                    </a:p>
                  </a:txBody>
                  <a:tcPr/>
                </a:tc>
                <a:tc>
                  <a:txBody>
                    <a:bodyPr/>
                    <a:lstStyle/>
                    <a:p>
                      <a:r>
                        <a:rPr lang="en-US" sz="1400" dirty="0" smtClean="0"/>
                        <a:t>512-bit</a:t>
                      </a:r>
                      <a:endParaRPr lang="en-US" sz="1400" dirty="0"/>
                    </a:p>
                  </a:txBody>
                  <a:tcPr/>
                </a:tc>
              </a:tr>
              <a:tr h="361344">
                <a:tc>
                  <a:txBody>
                    <a:bodyPr/>
                    <a:lstStyle/>
                    <a:p>
                      <a:r>
                        <a:rPr lang="en-US" sz="1400" dirty="0" smtClean="0"/>
                        <a:t>6</a:t>
                      </a:r>
                      <a:endParaRPr lang="en-US" sz="1400" dirty="0"/>
                    </a:p>
                  </a:txBody>
                  <a:tcPr/>
                </a:tc>
                <a:tc>
                  <a:txBody>
                    <a:bodyPr/>
                    <a:lstStyle/>
                    <a:p>
                      <a:r>
                        <a:rPr lang="en-US" sz="1400" dirty="0" smtClean="0"/>
                        <a:t>HAVAL</a:t>
                      </a:r>
                      <a:endParaRPr lang="en-US" sz="1400" dirty="0"/>
                    </a:p>
                  </a:txBody>
                  <a:tcPr/>
                </a:tc>
                <a:tc>
                  <a:txBody>
                    <a:bodyPr/>
                    <a:lstStyle/>
                    <a:p>
                      <a:r>
                        <a:rPr lang="en-US" sz="1400" dirty="0" smtClean="0"/>
                        <a:t>128, 160, 192, 224 and 256-bit</a:t>
                      </a:r>
                      <a:endParaRPr lang="en-US" sz="1400" dirty="0"/>
                    </a:p>
                  </a:txBody>
                  <a:tcPr/>
                </a:tc>
                <a:tc>
                  <a:txBody>
                    <a:bodyPr/>
                    <a:lstStyle/>
                    <a:p>
                      <a:r>
                        <a:rPr lang="en-US" sz="1400" dirty="0" smtClean="0"/>
                        <a:t>1024-bit</a:t>
                      </a:r>
                      <a:endParaRPr lang="en-US" sz="1400" dirty="0"/>
                    </a:p>
                  </a:txBody>
                  <a:tcPr/>
                </a:tc>
              </a:tr>
              <a:tr h="361344">
                <a:tc>
                  <a:txBody>
                    <a:bodyPr/>
                    <a:lstStyle/>
                    <a:p>
                      <a:r>
                        <a:rPr lang="en-US" sz="1400" dirty="0" smtClean="0"/>
                        <a:t>7</a:t>
                      </a:r>
                      <a:endParaRPr lang="en-US" sz="1400" dirty="0"/>
                    </a:p>
                  </a:txBody>
                  <a:tcPr/>
                </a:tc>
                <a:tc>
                  <a:txBody>
                    <a:bodyPr/>
                    <a:lstStyle/>
                    <a:p>
                      <a:r>
                        <a:rPr lang="en-US" sz="1400" dirty="0" smtClean="0"/>
                        <a:t>SHA-1</a:t>
                      </a:r>
                      <a:endParaRPr lang="en-US" sz="1400" dirty="0"/>
                    </a:p>
                  </a:txBody>
                  <a:tcPr/>
                </a:tc>
                <a:tc>
                  <a:txBody>
                    <a:bodyPr/>
                    <a:lstStyle/>
                    <a:p>
                      <a:r>
                        <a:rPr lang="en-US" sz="1400" dirty="0" smtClean="0"/>
                        <a:t>160-bit</a:t>
                      </a:r>
                      <a:endParaRPr lang="en-US" sz="1400" dirty="0"/>
                    </a:p>
                  </a:txBody>
                  <a:tcPr/>
                </a:tc>
                <a:tc>
                  <a:txBody>
                    <a:bodyPr/>
                    <a:lstStyle/>
                    <a:p>
                      <a:r>
                        <a:rPr lang="en-US" sz="1400" dirty="0" smtClean="0"/>
                        <a:t>512-bit</a:t>
                      </a:r>
                      <a:endParaRPr lang="en-US" sz="1400" dirty="0"/>
                    </a:p>
                  </a:txBody>
                  <a:tcPr/>
                </a:tc>
              </a:tr>
            </a:tbl>
          </a:graphicData>
        </a:graphic>
      </p:graphicFrame>
    </p:spTree>
    <p:extLst>
      <p:ext uri="{BB962C8B-B14F-4D97-AF65-F5344CB8AC3E}">
        <p14:creationId xmlns:p14="http://schemas.microsoft.com/office/powerpoint/2010/main" val="17475037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Signatures</a:t>
            </a:r>
            <a:endParaRPr lang="en-US" dirty="0"/>
          </a:p>
        </p:txBody>
      </p:sp>
      <p:sp>
        <p:nvSpPr>
          <p:cNvPr id="3" name="Content Placeholder 2"/>
          <p:cNvSpPr>
            <a:spLocks noGrp="1"/>
          </p:cNvSpPr>
          <p:nvPr>
            <p:ph idx="1"/>
          </p:nvPr>
        </p:nvSpPr>
        <p:spPr>
          <a:xfrm>
            <a:off x="468071" y="1715956"/>
            <a:ext cx="11029615" cy="4769963"/>
          </a:xfrm>
        </p:spPr>
        <p:txBody>
          <a:bodyPr>
            <a:normAutofit lnSpcReduction="10000"/>
          </a:bodyPr>
          <a:lstStyle/>
          <a:p>
            <a:r>
              <a:rPr lang="en-US" dirty="0" smtClean="0"/>
              <a:t>Digital Signatures provide Integrity,  Authentication and Non-repudiation.</a:t>
            </a:r>
          </a:p>
          <a:p>
            <a:pPr lvl="1"/>
            <a:r>
              <a:rPr lang="en-US" dirty="0" smtClean="0"/>
              <a:t>A Digitally Signed message provides non-repudiation – the sender cannot deny sending a message that was digitally signed.</a:t>
            </a:r>
          </a:p>
          <a:p>
            <a:pPr lvl="1"/>
            <a:r>
              <a:rPr lang="en-US" dirty="0" smtClean="0"/>
              <a:t>A Digitally Signed message provides Authentication – the digital signature verifies the identity of the sender.</a:t>
            </a:r>
          </a:p>
          <a:p>
            <a:pPr lvl="1"/>
            <a:r>
              <a:rPr lang="en-US" dirty="0" smtClean="0"/>
              <a:t>A Digitally Signed message provides Integrity – assuring the recipient that the message was not modified in transit.</a:t>
            </a:r>
          </a:p>
          <a:p>
            <a:pPr lvl="1"/>
            <a:r>
              <a:rPr lang="en-US" dirty="0" smtClean="0"/>
              <a:t>Digital Signature </a:t>
            </a:r>
            <a:r>
              <a:rPr lang="en-US" b="1" i="1" dirty="0" smtClean="0"/>
              <a:t>does not provide </a:t>
            </a:r>
            <a:r>
              <a:rPr lang="en-US" dirty="0" smtClean="0"/>
              <a:t>Confidentiality. – Adding encryption can provide confidentiality!</a:t>
            </a:r>
          </a:p>
          <a:p>
            <a:r>
              <a:rPr lang="en-US" dirty="0" smtClean="0"/>
              <a:t>Digital Signatures use PKI and Hashing.</a:t>
            </a:r>
          </a:p>
          <a:p>
            <a:pPr lvl="1"/>
            <a:r>
              <a:rPr lang="en-US" dirty="0" smtClean="0"/>
              <a:t>Ashish creates a Message digest of his plaintext message with SHA-256</a:t>
            </a:r>
          </a:p>
          <a:p>
            <a:pPr lvl="1"/>
            <a:r>
              <a:rPr lang="en-US" dirty="0" smtClean="0"/>
              <a:t>Ashish encrypts the Message digest with his </a:t>
            </a:r>
            <a:r>
              <a:rPr lang="en-US" b="1" dirty="0" smtClean="0"/>
              <a:t>Private key</a:t>
            </a:r>
            <a:r>
              <a:rPr lang="en-US" dirty="0" smtClean="0"/>
              <a:t>, and sends the Plaintext message and the Digital Signature to Vinod. </a:t>
            </a:r>
          </a:p>
          <a:p>
            <a:pPr lvl="1"/>
            <a:r>
              <a:rPr lang="en-US" dirty="0" smtClean="0"/>
              <a:t>Vinod decrypts the Message digest with the </a:t>
            </a:r>
            <a:r>
              <a:rPr lang="en-US" b="1" dirty="0" smtClean="0"/>
              <a:t>Public Key </a:t>
            </a:r>
            <a:r>
              <a:rPr lang="en-US" dirty="0" smtClean="0"/>
              <a:t>of Ashish.</a:t>
            </a:r>
          </a:p>
          <a:p>
            <a:pPr lvl="1"/>
            <a:r>
              <a:rPr lang="en-US" dirty="0" smtClean="0"/>
              <a:t>Vinod uses SHA-256 on the plaintext message and derives a Message Digest of his own.</a:t>
            </a:r>
          </a:p>
          <a:p>
            <a:pPr lvl="1"/>
            <a:r>
              <a:rPr lang="en-US" dirty="0" smtClean="0"/>
              <a:t>He compares his own Message Digest with the Message Digest sent by Ashish, if they match he is sure that:</a:t>
            </a:r>
          </a:p>
          <a:p>
            <a:pPr lvl="2"/>
            <a:r>
              <a:rPr lang="en-US" dirty="0" smtClean="0"/>
              <a:t>Ashish sent the message (Authentication), the message was not modified (Integrity), Ashish cannot deny that he sent the message (Non-repudiation).</a:t>
            </a:r>
            <a:endParaRPr lang="en-US" dirty="0"/>
          </a:p>
        </p:txBody>
      </p:sp>
      <p:sp>
        <p:nvSpPr>
          <p:cNvPr id="4" name="TextBox 3"/>
          <p:cNvSpPr txBox="1"/>
          <p:nvPr/>
        </p:nvSpPr>
        <p:spPr>
          <a:xfrm>
            <a:off x="1376314" y="6485919"/>
            <a:ext cx="8795208" cy="338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600" dirty="0" smtClean="0"/>
              <a:t>Ashish could have used Vinod’s Public key to encrypt the original message to provide Confidentiality.</a:t>
            </a:r>
            <a:endParaRPr lang="en-US" sz="1600" dirty="0"/>
          </a:p>
        </p:txBody>
      </p:sp>
    </p:spTree>
    <p:extLst>
      <p:ext uri="{BB962C8B-B14F-4D97-AF65-F5344CB8AC3E}">
        <p14:creationId xmlns:p14="http://schemas.microsoft.com/office/powerpoint/2010/main" val="38929708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signature algorithms</a:t>
            </a:r>
            <a:endParaRPr lang="en-US" dirty="0"/>
          </a:p>
        </p:txBody>
      </p:sp>
      <p:sp>
        <p:nvSpPr>
          <p:cNvPr id="3" name="Content Placeholder 2"/>
          <p:cNvSpPr>
            <a:spLocks noGrp="1"/>
          </p:cNvSpPr>
          <p:nvPr>
            <p:ph idx="1"/>
          </p:nvPr>
        </p:nvSpPr>
        <p:spPr>
          <a:xfrm>
            <a:off x="581192" y="1869411"/>
            <a:ext cx="11029615" cy="4677504"/>
          </a:xfrm>
        </p:spPr>
        <p:txBody>
          <a:bodyPr>
            <a:normAutofit fontScale="92500" lnSpcReduction="10000"/>
          </a:bodyPr>
          <a:lstStyle/>
          <a:p>
            <a:r>
              <a:rPr lang="en-US" b="1" dirty="0" smtClean="0"/>
              <a:t>HMAC</a:t>
            </a:r>
            <a:r>
              <a:rPr lang="en-US" dirty="0" smtClean="0"/>
              <a:t> – Hashed Message Authentication Code</a:t>
            </a:r>
          </a:p>
          <a:p>
            <a:pPr lvl="1"/>
            <a:r>
              <a:rPr lang="en-US" dirty="0" smtClean="0"/>
              <a:t>Only guarantees Integrity of a message.</a:t>
            </a:r>
          </a:p>
          <a:p>
            <a:pPr lvl="1"/>
            <a:r>
              <a:rPr lang="en-US" dirty="0" smtClean="0"/>
              <a:t>Uses a Shared key – only communicators who know the shared key can create, or verify the digital signature.</a:t>
            </a:r>
          </a:p>
          <a:p>
            <a:pPr lvl="1"/>
            <a:r>
              <a:rPr lang="en-US" dirty="0" smtClean="0"/>
              <a:t>No Non-repudiation or authentication – as anybody with the key can generate the message.</a:t>
            </a:r>
          </a:p>
          <a:p>
            <a:r>
              <a:rPr lang="en-US" b="1" dirty="0" smtClean="0"/>
              <a:t>DSS</a:t>
            </a:r>
            <a:r>
              <a:rPr lang="en-US" dirty="0" smtClean="0"/>
              <a:t> – Digital Signature Standard</a:t>
            </a:r>
          </a:p>
          <a:p>
            <a:pPr lvl="1"/>
            <a:r>
              <a:rPr lang="en-US" dirty="0" smtClean="0"/>
              <a:t>Provides Non-Repudiation, Authentication and Integrity.</a:t>
            </a:r>
          </a:p>
          <a:p>
            <a:pPr lvl="1"/>
            <a:r>
              <a:rPr lang="en-US" dirty="0" smtClean="0"/>
              <a:t>NIST Specified standard under FIPS-186-4</a:t>
            </a:r>
          </a:p>
          <a:p>
            <a:pPr lvl="1"/>
            <a:r>
              <a:rPr lang="en-US" dirty="0" smtClean="0"/>
              <a:t>Specifies that Digital Signature algorithms MUST use SHA-3 for Hashing functions.</a:t>
            </a:r>
          </a:p>
          <a:p>
            <a:pPr lvl="1"/>
            <a:r>
              <a:rPr lang="en-US" dirty="0" smtClean="0"/>
              <a:t>Specifies the approved Encryption Algorithms:</a:t>
            </a:r>
          </a:p>
          <a:p>
            <a:pPr lvl="2"/>
            <a:r>
              <a:rPr lang="en-US" dirty="0" smtClean="0"/>
              <a:t>Digital Signature Algorithm (DSA) – FIPS 186-4</a:t>
            </a:r>
          </a:p>
          <a:p>
            <a:pPr lvl="2"/>
            <a:r>
              <a:rPr lang="en-US" dirty="0" err="1" smtClean="0"/>
              <a:t>Rivest</a:t>
            </a:r>
            <a:r>
              <a:rPr lang="en-US" dirty="0" smtClean="0"/>
              <a:t>-Shamir-</a:t>
            </a:r>
            <a:r>
              <a:rPr lang="en-US" dirty="0" err="1" smtClean="0"/>
              <a:t>Adleman</a:t>
            </a:r>
            <a:r>
              <a:rPr lang="en-US" dirty="0" smtClean="0"/>
              <a:t> (RSA) – ANSI X9.31</a:t>
            </a:r>
          </a:p>
          <a:p>
            <a:pPr lvl="2"/>
            <a:r>
              <a:rPr lang="en-US" dirty="0" smtClean="0"/>
              <a:t>Elliptic-Curve DSA (ECDSA) – ANSI X9.62</a:t>
            </a:r>
          </a:p>
          <a:p>
            <a:r>
              <a:rPr lang="en-US" dirty="0" smtClean="0"/>
              <a:t>Others:</a:t>
            </a:r>
          </a:p>
          <a:p>
            <a:pPr lvl="1"/>
            <a:r>
              <a:rPr lang="en-US" dirty="0" err="1" smtClean="0"/>
              <a:t>Schnorr’s</a:t>
            </a:r>
            <a:r>
              <a:rPr lang="en-US" dirty="0" smtClean="0"/>
              <a:t> and </a:t>
            </a:r>
            <a:r>
              <a:rPr lang="en-US" dirty="0" err="1" smtClean="0"/>
              <a:t>Nyborg-Rueppel</a:t>
            </a:r>
            <a:r>
              <a:rPr lang="en-US" dirty="0" smtClean="0"/>
              <a:t>.</a:t>
            </a:r>
            <a:endParaRPr lang="en-US" dirty="0"/>
          </a:p>
        </p:txBody>
      </p:sp>
    </p:spTree>
    <p:extLst>
      <p:ext uri="{BB962C8B-B14F-4D97-AF65-F5344CB8AC3E}">
        <p14:creationId xmlns:p14="http://schemas.microsoft.com/office/powerpoint/2010/main" val="39336917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16177"/>
            <a:ext cx="11029616" cy="1013800"/>
          </a:xfrm>
        </p:spPr>
        <p:txBody>
          <a:bodyPr/>
          <a:lstStyle/>
          <a:p>
            <a:r>
              <a:rPr lang="en-US" dirty="0" smtClean="0"/>
              <a:t>Public key certificates</a:t>
            </a:r>
            <a:endParaRPr lang="en-US" dirty="0"/>
          </a:p>
        </p:txBody>
      </p:sp>
      <p:sp>
        <p:nvSpPr>
          <p:cNvPr id="3" name="Content Placeholder 2"/>
          <p:cNvSpPr>
            <a:spLocks noGrp="1"/>
          </p:cNvSpPr>
          <p:nvPr>
            <p:ph idx="1"/>
          </p:nvPr>
        </p:nvSpPr>
        <p:spPr>
          <a:xfrm>
            <a:off x="581192" y="2180496"/>
            <a:ext cx="5198619" cy="3852659"/>
          </a:xfrm>
        </p:spPr>
        <p:txBody>
          <a:bodyPr>
            <a:normAutofit fontScale="92500" lnSpcReduction="10000"/>
          </a:bodyPr>
          <a:lstStyle/>
          <a:p>
            <a:r>
              <a:rPr lang="en-US" b="1" dirty="0" smtClean="0"/>
              <a:t>Version</a:t>
            </a:r>
            <a:r>
              <a:rPr lang="en-US" dirty="0" smtClean="0"/>
              <a:t> of X.509 </a:t>
            </a:r>
          </a:p>
          <a:p>
            <a:r>
              <a:rPr lang="en-US" b="1" dirty="0" smtClean="0"/>
              <a:t>Serial Number </a:t>
            </a:r>
            <a:r>
              <a:rPr lang="en-US" dirty="0" smtClean="0"/>
              <a:t>from the certificate creator / issuer</a:t>
            </a:r>
          </a:p>
          <a:p>
            <a:r>
              <a:rPr lang="en-US" b="1" dirty="0" smtClean="0"/>
              <a:t>Signature Algorithm </a:t>
            </a:r>
            <a:r>
              <a:rPr lang="en-US" dirty="0" smtClean="0"/>
              <a:t>Identifier.</a:t>
            </a:r>
          </a:p>
          <a:p>
            <a:r>
              <a:rPr lang="en-US" b="1" dirty="0" smtClean="0"/>
              <a:t>Issuer Name </a:t>
            </a:r>
            <a:r>
              <a:rPr lang="en-US" dirty="0" smtClean="0"/>
              <a:t>– the CA who issued the certificate.</a:t>
            </a:r>
          </a:p>
          <a:p>
            <a:r>
              <a:rPr lang="en-US" b="1" dirty="0" smtClean="0"/>
              <a:t>Validity Period </a:t>
            </a:r>
            <a:r>
              <a:rPr lang="en-US" dirty="0" smtClean="0"/>
              <a:t>– from x to y</a:t>
            </a:r>
          </a:p>
          <a:p>
            <a:r>
              <a:rPr lang="en-US" b="1" dirty="0" smtClean="0"/>
              <a:t>Subject’s Name </a:t>
            </a:r>
            <a:r>
              <a:rPr lang="en-US" dirty="0" smtClean="0"/>
              <a:t>– the DN to whom the certificate is issued. </a:t>
            </a:r>
          </a:p>
          <a:p>
            <a:pPr lvl="1"/>
            <a:r>
              <a:rPr lang="en-US" dirty="0" smtClean="0"/>
              <a:t>Can be a hostname/IP like maps.google.com</a:t>
            </a:r>
          </a:p>
          <a:p>
            <a:pPr lvl="1"/>
            <a:r>
              <a:rPr lang="en-US" dirty="0" smtClean="0"/>
              <a:t>Can also be a wildcard that maps to a whole domain - *.google.com</a:t>
            </a:r>
          </a:p>
          <a:p>
            <a:r>
              <a:rPr lang="en-US" b="1" dirty="0" smtClean="0"/>
              <a:t>Subject’s Public Key </a:t>
            </a:r>
            <a:r>
              <a:rPr lang="en-US" dirty="0" smtClean="0"/>
              <a:t>– aka use this to encrypt data when you send to me!</a:t>
            </a:r>
            <a:endParaRPr lang="en-US" dirty="0"/>
          </a:p>
        </p:txBody>
      </p:sp>
      <p:sp>
        <p:nvSpPr>
          <p:cNvPr id="5" name="TextBox 4"/>
          <p:cNvSpPr txBox="1"/>
          <p:nvPr/>
        </p:nvSpPr>
        <p:spPr>
          <a:xfrm>
            <a:off x="923826" y="1904214"/>
            <a:ext cx="4298623" cy="369332"/>
          </a:xfrm>
          <a:prstGeom prst="rect">
            <a:avLst/>
          </a:prstGeom>
          <a:noFill/>
        </p:spPr>
        <p:txBody>
          <a:bodyPr wrap="square" rtlCol="0">
            <a:spAutoFit/>
          </a:bodyPr>
          <a:lstStyle/>
          <a:p>
            <a:r>
              <a:rPr lang="en-US" b="1" dirty="0" smtClean="0"/>
              <a:t>COMPONENTS OF A CERTIFICATE</a:t>
            </a:r>
            <a:endParaRPr lang="en-US" b="1" dirty="0"/>
          </a:p>
        </p:txBody>
      </p:sp>
      <p:sp>
        <p:nvSpPr>
          <p:cNvPr id="6" name="Rectangle 5"/>
          <p:cNvSpPr/>
          <p:nvPr/>
        </p:nvSpPr>
        <p:spPr>
          <a:xfrm>
            <a:off x="5891754" y="1880150"/>
            <a:ext cx="2122602" cy="115659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t>Subject</a:t>
            </a:r>
          </a:p>
          <a:p>
            <a:pPr algn="ctr"/>
            <a:r>
              <a:rPr lang="en-US" dirty="0" smtClean="0"/>
              <a:t>- To whom the cert is issued.</a:t>
            </a:r>
            <a:endParaRPr lang="en-US" dirty="0"/>
          </a:p>
        </p:txBody>
      </p:sp>
      <p:sp>
        <p:nvSpPr>
          <p:cNvPr id="7" name="Rectangle 6"/>
          <p:cNvSpPr/>
          <p:nvPr/>
        </p:nvSpPr>
        <p:spPr>
          <a:xfrm>
            <a:off x="8099196" y="1880149"/>
            <a:ext cx="1968632" cy="11565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t>CA</a:t>
            </a:r>
          </a:p>
          <a:p>
            <a:pPr algn="ctr"/>
            <a:r>
              <a:rPr lang="en-US" dirty="0" smtClean="0"/>
              <a:t>- </a:t>
            </a:r>
            <a:r>
              <a:rPr lang="en-US" sz="1400" dirty="0" smtClean="0"/>
              <a:t>Who validates the subject and issues the cert.</a:t>
            </a:r>
            <a:endParaRPr lang="en-US" sz="1400" dirty="0"/>
          </a:p>
        </p:txBody>
      </p:sp>
      <p:sp>
        <p:nvSpPr>
          <p:cNvPr id="8" name="Rectangle 7"/>
          <p:cNvSpPr/>
          <p:nvPr/>
        </p:nvSpPr>
        <p:spPr>
          <a:xfrm>
            <a:off x="10147953" y="1880150"/>
            <a:ext cx="1938780" cy="11565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t>Intermediate CA</a:t>
            </a:r>
          </a:p>
          <a:p>
            <a:pPr algn="ctr"/>
            <a:r>
              <a:rPr lang="en-US" dirty="0" smtClean="0"/>
              <a:t>- </a:t>
            </a:r>
            <a:r>
              <a:rPr lang="en-US" sz="1400" dirty="0" smtClean="0"/>
              <a:t>Who can issue cert’s on behalf of the CA</a:t>
            </a:r>
            <a:endParaRPr lang="en-US" sz="1400" dirty="0"/>
          </a:p>
        </p:txBody>
      </p:sp>
      <p:sp>
        <p:nvSpPr>
          <p:cNvPr id="9" name="Rectangle 8"/>
          <p:cNvSpPr/>
          <p:nvPr/>
        </p:nvSpPr>
        <p:spPr>
          <a:xfrm>
            <a:off x="6052009" y="3110348"/>
            <a:ext cx="5872899" cy="42692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smtClean="0"/>
              <a:t>X.509</a:t>
            </a:r>
            <a:r>
              <a:rPr lang="en-US" dirty="0" smtClean="0"/>
              <a:t> – The standard that governs Certificates.</a:t>
            </a:r>
            <a:endParaRPr lang="en-US" dirty="0"/>
          </a:p>
        </p:txBody>
      </p:sp>
      <p:sp>
        <p:nvSpPr>
          <p:cNvPr id="10" name="TextBox 9"/>
          <p:cNvSpPr txBox="1"/>
          <p:nvPr/>
        </p:nvSpPr>
        <p:spPr>
          <a:xfrm>
            <a:off x="7768473" y="3537271"/>
            <a:ext cx="2846108" cy="369332"/>
          </a:xfrm>
          <a:prstGeom prst="rect">
            <a:avLst/>
          </a:prstGeom>
          <a:noFill/>
        </p:spPr>
        <p:txBody>
          <a:bodyPr wrap="square" rtlCol="0">
            <a:spAutoFit/>
          </a:bodyPr>
          <a:lstStyle/>
          <a:p>
            <a:r>
              <a:rPr lang="en-US" b="1" dirty="0" smtClean="0"/>
              <a:t>Phases of Certification</a:t>
            </a:r>
            <a:endParaRPr lang="en-US" b="1" dirty="0"/>
          </a:p>
        </p:txBody>
      </p:sp>
      <p:sp>
        <p:nvSpPr>
          <p:cNvPr id="11" name="Rectangle 10"/>
          <p:cNvSpPr/>
          <p:nvPr/>
        </p:nvSpPr>
        <p:spPr>
          <a:xfrm>
            <a:off x="5900395" y="3891461"/>
            <a:ext cx="1971773" cy="23378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smtClean="0"/>
              <a:t>Enrollment</a:t>
            </a:r>
          </a:p>
          <a:p>
            <a:pPr marL="285750" indent="-285750">
              <a:buFontTx/>
              <a:buChar char="-"/>
            </a:pPr>
            <a:r>
              <a:rPr lang="en-US" dirty="0" smtClean="0"/>
              <a:t>CA verified identity of subject.</a:t>
            </a:r>
          </a:p>
          <a:p>
            <a:pPr marL="285750" indent="-285750">
              <a:buFontTx/>
              <a:buChar char="-"/>
            </a:pPr>
            <a:r>
              <a:rPr lang="en-US" dirty="0" smtClean="0"/>
              <a:t>CA generates Public and Private key for subject.</a:t>
            </a:r>
            <a:endParaRPr lang="en-US" dirty="0"/>
          </a:p>
        </p:txBody>
      </p:sp>
      <p:sp>
        <p:nvSpPr>
          <p:cNvPr id="12" name="Rectangle 11"/>
          <p:cNvSpPr/>
          <p:nvPr/>
        </p:nvSpPr>
        <p:spPr>
          <a:xfrm>
            <a:off x="7984111" y="3891461"/>
            <a:ext cx="1971773" cy="23378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smtClean="0"/>
              <a:t>Verification</a:t>
            </a:r>
          </a:p>
          <a:p>
            <a:r>
              <a:rPr lang="en-US" dirty="0" smtClean="0"/>
              <a:t>User verifies</a:t>
            </a:r>
          </a:p>
          <a:p>
            <a:pPr marL="285750" indent="-285750">
              <a:buFontTx/>
              <a:buChar char="-"/>
            </a:pPr>
            <a:r>
              <a:rPr lang="en-US" dirty="0" smtClean="0"/>
              <a:t>identity and trust of CA.</a:t>
            </a:r>
          </a:p>
          <a:p>
            <a:pPr marL="285750" indent="-285750">
              <a:buFontTx/>
              <a:buChar char="-"/>
            </a:pPr>
            <a:r>
              <a:rPr lang="en-US" dirty="0" smtClean="0"/>
              <a:t>Subject DN matches the actual entity.</a:t>
            </a:r>
          </a:p>
          <a:p>
            <a:pPr marL="285750" indent="-285750">
              <a:buFontTx/>
              <a:buChar char="-"/>
            </a:pPr>
            <a:r>
              <a:rPr lang="en-US" dirty="0" smtClean="0"/>
              <a:t>Not on a CRL</a:t>
            </a:r>
            <a:endParaRPr lang="en-US" dirty="0"/>
          </a:p>
        </p:txBody>
      </p:sp>
      <p:sp>
        <p:nvSpPr>
          <p:cNvPr id="13" name="Rectangle 12"/>
          <p:cNvSpPr/>
          <p:nvPr/>
        </p:nvSpPr>
        <p:spPr>
          <a:xfrm>
            <a:off x="10067827" y="3891461"/>
            <a:ext cx="1971773" cy="23378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smtClean="0"/>
              <a:t>Revocation</a:t>
            </a:r>
          </a:p>
          <a:p>
            <a:pPr marL="285750" indent="-285750">
              <a:buFontTx/>
              <a:buChar char="-"/>
            </a:pPr>
            <a:r>
              <a:rPr lang="en-US" dirty="0" smtClean="0"/>
              <a:t>Private key compromised</a:t>
            </a:r>
          </a:p>
          <a:p>
            <a:pPr marL="285750" indent="-285750">
              <a:buFontTx/>
              <a:buChar char="-"/>
            </a:pPr>
            <a:r>
              <a:rPr lang="en-US" dirty="0" smtClean="0"/>
              <a:t>Details changed</a:t>
            </a:r>
          </a:p>
          <a:p>
            <a:pPr marL="285750" indent="-285750">
              <a:buFontTx/>
              <a:buChar char="-"/>
            </a:pPr>
            <a:r>
              <a:rPr lang="en-US" dirty="0" smtClean="0"/>
              <a:t>Error in issuing.</a:t>
            </a:r>
          </a:p>
          <a:p>
            <a:r>
              <a:rPr lang="en-US" b="1" i="1" dirty="0" smtClean="0"/>
              <a:t>Revoked using CRL or OCSP</a:t>
            </a:r>
            <a:endParaRPr lang="en-US" b="1" i="1" dirty="0"/>
          </a:p>
        </p:txBody>
      </p:sp>
      <p:sp>
        <p:nvSpPr>
          <p:cNvPr id="14" name="Rectangle 13"/>
          <p:cNvSpPr/>
          <p:nvPr/>
        </p:nvSpPr>
        <p:spPr>
          <a:xfrm>
            <a:off x="6126643" y="6314150"/>
            <a:ext cx="2734558" cy="51847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b="1" dirty="0" smtClean="0"/>
              <a:t>CRL</a:t>
            </a:r>
            <a:r>
              <a:rPr lang="en-US" sz="1600" dirty="0" smtClean="0"/>
              <a:t> – Static list with Serial numbers of revoked certs.</a:t>
            </a:r>
            <a:endParaRPr lang="en-US" sz="1600" dirty="0"/>
          </a:p>
        </p:txBody>
      </p:sp>
      <p:sp>
        <p:nvSpPr>
          <p:cNvPr id="15" name="Rectangle 14"/>
          <p:cNvSpPr/>
          <p:nvPr/>
        </p:nvSpPr>
        <p:spPr>
          <a:xfrm>
            <a:off x="9102498" y="6314150"/>
            <a:ext cx="2734558" cy="51847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b="1" dirty="0" smtClean="0"/>
              <a:t>OCSP </a:t>
            </a:r>
            <a:r>
              <a:rPr lang="en-US" sz="1600" dirty="0" smtClean="0"/>
              <a:t>– OCSP request to CA to verify validity.</a:t>
            </a:r>
            <a:endParaRPr lang="en-US" sz="1600" dirty="0"/>
          </a:p>
        </p:txBody>
      </p:sp>
      <p:sp>
        <p:nvSpPr>
          <p:cNvPr id="16" name="Rounded Rectangle 15"/>
          <p:cNvSpPr/>
          <p:nvPr/>
        </p:nvSpPr>
        <p:spPr>
          <a:xfrm>
            <a:off x="876691" y="6108568"/>
            <a:ext cx="4855985" cy="67692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HSM – Hardware Security Module’s </a:t>
            </a:r>
            <a:r>
              <a:rPr lang="en-US" dirty="0" smtClean="0"/>
              <a:t>provide Key management. TPM is an example of HSM</a:t>
            </a:r>
            <a:endParaRPr lang="en-US" dirty="0"/>
          </a:p>
        </p:txBody>
      </p:sp>
    </p:spTree>
    <p:extLst>
      <p:ext uri="{BB962C8B-B14F-4D97-AF65-F5344CB8AC3E}">
        <p14:creationId xmlns:p14="http://schemas.microsoft.com/office/powerpoint/2010/main" val="4140905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Authorization</a:t>
            </a:r>
            <a:endParaRPr lang="en-US" dirty="0"/>
          </a:p>
        </p:txBody>
      </p:sp>
      <p:sp>
        <p:nvSpPr>
          <p:cNvPr id="3" name="Content Placeholder 2"/>
          <p:cNvSpPr>
            <a:spLocks noGrp="1"/>
          </p:cNvSpPr>
          <p:nvPr>
            <p:ph idx="1"/>
          </p:nvPr>
        </p:nvSpPr>
        <p:spPr>
          <a:xfrm>
            <a:off x="581192" y="2180496"/>
            <a:ext cx="11029615" cy="4342852"/>
          </a:xfrm>
        </p:spPr>
        <p:txBody>
          <a:bodyPr>
            <a:normAutofit/>
          </a:bodyPr>
          <a:lstStyle/>
          <a:p>
            <a:r>
              <a:rPr lang="en-US" dirty="0" smtClean="0"/>
              <a:t>Authorization defines what actions you are allowed to perform once you are authenticated to a system.</a:t>
            </a:r>
          </a:p>
          <a:p>
            <a:r>
              <a:rPr lang="en-US" dirty="0" smtClean="0"/>
              <a:t>Authorization is defined based on the Access Control model implemented – MAC, DAC, RBAC, </a:t>
            </a:r>
            <a:r>
              <a:rPr lang="en-US" dirty="0" err="1" smtClean="0"/>
              <a:t>RuBAC</a:t>
            </a:r>
            <a:endParaRPr lang="en-US" dirty="0" smtClean="0"/>
          </a:p>
          <a:p>
            <a:r>
              <a:rPr lang="en-US" dirty="0" smtClean="0"/>
              <a:t>Authorization examples:</a:t>
            </a:r>
          </a:p>
          <a:p>
            <a:pPr lvl="1"/>
            <a:r>
              <a:rPr lang="en-US" dirty="0" smtClean="0"/>
              <a:t>User -  </a:t>
            </a:r>
            <a:r>
              <a:rPr lang="en-US" b="1" dirty="0" smtClean="0"/>
              <a:t>Ashish</a:t>
            </a:r>
            <a:r>
              <a:rPr lang="en-US" dirty="0" smtClean="0"/>
              <a:t> </a:t>
            </a:r>
            <a:r>
              <a:rPr lang="en-US" i="1" dirty="0" smtClean="0"/>
              <a:t>member of </a:t>
            </a:r>
            <a:r>
              <a:rPr lang="en-US" dirty="0" smtClean="0"/>
              <a:t>Active Directory Group – </a:t>
            </a:r>
            <a:r>
              <a:rPr lang="en-US" b="1" dirty="0" smtClean="0"/>
              <a:t>Administrators</a:t>
            </a:r>
            <a:r>
              <a:rPr lang="en-US" dirty="0" smtClean="0"/>
              <a:t> gets </a:t>
            </a:r>
            <a:r>
              <a:rPr lang="en-US" b="1" dirty="0" smtClean="0"/>
              <a:t>Full Access </a:t>
            </a:r>
            <a:r>
              <a:rPr lang="en-US" dirty="0" smtClean="0"/>
              <a:t>to File Server.</a:t>
            </a:r>
          </a:p>
          <a:p>
            <a:pPr lvl="1"/>
            <a:r>
              <a:rPr lang="en-US" dirty="0" smtClean="0"/>
              <a:t>User – </a:t>
            </a:r>
            <a:r>
              <a:rPr lang="en-US" b="1" dirty="0" smtClean="0"/>
              <a:t>Anil</a:t>
            </a:r>
            <a:r>
              <a:rPr lang="en-US" dirty="0" smtClean="0"/>
              <a:t> </a:t>
            </a:r>
            <a:r>
              <a:rPr lang="en-US" i="1" dirty="0" smtClean="0"/>
              <a:t>member of </a:t>
            </a:r>
            <a:r>
              <a:rPr lang="en-US" dirty="0" smtClean="0"/>
              <a:t>Active Directory Group – </a:t>
            </a:r>
            <a:r>
              <a:rPr lang="en-US" b="1" dirty="0" smtClean="0"/>
              <a:t>Managers</a:t>
            </a:r>
            <a:r>
              <a:rPr lang="en-US" dirty="0" smtClean="0"/>
              <a:t> gets </a:t>
            </a:r>
            <a:r>
              <a:rPr lang="en-US" b="1" dirty="0" smtClean="0"/>
              <a:t>Read Access </a:t>
            </a:r>
            <a:r>
              <a:rPr lang="en-US" dirty="0" smtClean="0"/>
              <a:t>to File Server.</a:t>
            </a:r>
          </a:p>
          <a:p>
            <a:pPr lvl="1"/>
            <a:r>
              <a:rPr lang="en-US" dirty="0" smtClean="0"/>
              <a:t>User – </a:t>
            </a:r>
            <a:r>
              <a:rPr lang="en-US" b="1" dirty="0" smtClean="0"/>
              <a:t>Swati</a:t>
            </a:r>
            <a:r>
              <a:rPr lang="en-US" dirty="0" smtClean="0"/>
              <a:t> </a:t>
            </a:r>
            <a:r>
              <a:rPr lang="en-US" i="1" dirty="0" smtClean="0"/>
              <a:t>member of </a:t>
            </a:r>
            <a:r>
              <a:rPr lang="en-US" dirty="0" smtClean="0"/>
              <a:t>Active Directory Group – </a:t>
            </a:r>
            <a:r>
              <a:rPr lang="en-US" b="1" dirty="0" smtClean="0"/>
              <a:t>Sales</a:t>
            </a:r>
            <a:r>
              <a:rPr lang="en-US" dirty="0" smtClean="0"/>
              <a:t> gets </a:t>
            </a:r>
            <a:r>
              <a:rPr lang="en-US" b="1" dirty="0" smtClean="0"/>
              <a:t>Read/Write Access </a:t>
            </a:r>
            <a:r>
              <a:rPr lang="en-US" dirty="0" smtClean="0"/>
              <a:t>to File server: Folder Sales</a:t>
            </a:r>
          </a:p>
          <a:p>
            <a:r>
              <a:rPr lang="en-US" dirty="0" smtClean="0"/>
              <a:t>Safeguards for Authorization:</a:t>
            </a:r>
          </a:p>
          <a:p>
            <a:pPr lvl="1"/>
            <a:r>
              <a:rPr lang="en-US" dirty="0" smtClean="0"/>
              <a:t>Access Control Models</a:t>
            </a:r>
          </a:p>
          <a:p>
            <a:pPr lvl="1"/>
            <a:r>
              <a:rPr lang="en-US" dirty="0" smtClean="0"/>
              <a:t>Active Directory Server</a:t>
            </a:r>
          </a:p>
          <a:p>
            <a:pPr lvl="1"/>
            <a:r>
              <a:rPr lang="en-US" dirty="0" smtClean="0"/>
              <a:t>Network Access Control</a:t>
            </a:r>
          </a:p>
          <a:p>
            <a:pPr lvl="1"/>
            <a:r>
              <a:rPr lang="en-US" dirty="0" smtClean="0"/>
              <a:t>RADIUS / TACACS+</a:t>
            </a:r>
          </a:p>
          <a:p>
            <a:endParaRPr lang="en-US" dirty="0"/>
          </a:p>
        </p:txBody>
      </p:sp>
    </p:spTree>
    <p:extLst>
      <p:ext uri="{BB962C8B-B14F-4D97-AF65-F5344CB8AC3E}">
        <p14:creationId xmlns:p14="http://schemas.microsoft.com/office/powerpoint/2010/main" val="16411374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Cryptographic attacks</a:t>
            </a:r>
            <a:endParaRPr lang="en-US" dirty="0"/>
          </a:p>
        </p:txBody>
      </p:sp>
      <p:sp>
        <p:nvSpPr>
          <p:cNvPr id="3" name="Content Placeholder 2"/>
          <p:cNvSpPr>
            <a:spLocks noGrp="1"/>
          </p:cNvSpPr>
          <p:nvPr>
            <p:ph idx="1"/>
          </p:nvPr>
        </p:nvSpPr>
        <p:spPr>
          <a:xfrm>
            <a:off x="257538" y="1935399"/>
            <a:ext cx="5838462" cy="4677504"/>
          </a:xfrm>
        </p:spPr>
        <p:txBody>
          <a:bodyPr>
            <a:normAutofit fontScale="85000" lnSpcReduction="20000"/>
          </a:bodyPr>
          <a:lstStyle/>
          <a:p>
            <a:r>
              <a:rPr lang="en-US" dirty="0" smtClean="0"/>
              <a:t>Frequency Analysis</a:t>
            </a:r>
          </a:p>
          <a:p>
            <a:pPr lvl="1"/>
            <a:r>
              <a:rPr lang="en-US" dirty="0" smtClean="0"/>
              <a:t>Analyze the frequency of common alphabets – e, t, a, o, i, n etc. and use that to decipher the message.</a:t>
            </a:r>
          </a:p>
          <a:p>
            <a:pPr lvl="1"/>
            <a:r>
              <a:rPr lang="en-US" b="1" dirty="0" smtClean="0"/>
              <a:t>Defeat</a:t>
            </a:r>
            <a:r>
              <a:rPr lang="en-US" dirty="0" smtClean="0"/>
              <a:t>: Randomize the message with IV.</a:t>
            </a:r>
          </a:p>
          <a:p>
            <a:r>
              <a:rPr lang="en-US" dirty="0" smtClean="0"/>
              <a:t>Dictionary Attacks</a:t>
            </a:r>
          </a:p>
          <a:p>
            <a:pPr lvl="1"/>
            <a:r>
              <a:rPr lang="en-US" dirty="0" smtClean="0"/>
              <a:t>Use commonly used words or phrases to decrypt the message, example: pass, pass123, </a:t>
            </a:r>
            <a:r>
              <a:rPr lang="en-US" dirty="0" err="1" smtClean="0"/>
              <a:t>dateofbirth</a:t>
            </a:r>
            <a:endParaRPr lang="en-US" dirty="0" smtClean="0"/>
          </a:p>
          <a:p>
            <a:pPr lvl="1"/>
            <a:r>
              <a:rPr lang="en-US" b="1" dirty="0" smtClean="0"/>
              <a:t>Defeat</a:t>
            </a:r>
            <a:r>
              <a:rPr lang="en-US" dirty="0" smtClean="0"/>
              <a:t>: Do not use common words or phrases.</a:t>
            </a:r>
          </a:p>
          <a:p>
            <a:r>
              <a:rPr lang="en-US" dirty="0" smtClean="0"/>
              <a:t>Rainbow Tables</a:t>
            </a:r>
          </a:p>
          <a:p>
            <a:pPr lvl="1"/>
            <a:r>
              <a:rPr lang="en-US" dirty="0" smtClean="0"/>
              <a:t>Precomputed values for cryptographic hashes. Enhances Brute forces.</a:t>
            </a:r>
          </a:p>
          <a:p>
            <a:r>
              <a:rPr lang="en-US" dirty="0" smtClean="0"/>
              <a:t>Brute-force</a:t>
            </a:r>
          </a:p>
          <a:p>
            <a:pPr lvl="1"/>
            <a:r>
              <a:rPr lang="en-US" dirty="0" smtClean="0"/>
              <a:t>Try every key combination to unlock the encrypted message.</a:t>
            </a:r>
          </a:p>
          <a:p>
            <a:pPr lvl="1"/>
            <a:r>
              <a:rPr lang="en-US" b="1" dirty="0" smtClean="0"/>
              <a:t>Defeat</a:t>
            </a:r>
            <a:r>
              <a:rPr lang="en-US" dirty="0" smtClean="0"/>
              <a:t>: Use an encryption algorithm with a higher work factor than the time needed to keep data secure. Use Brute-force mechanisms such as 5 times wrong = block access.</a:t>
            </a:r>
          </a:p>
          <a:p>
            <a:r>
              <a:rPr lang="en-US" dirty="0" smtClean="0"/>
              <a:t>Meet in the middle: </a:t>
            </a:r>
          </a:p>
          <a:p>
            <a:pPr lvl="1"/>
            <a:r>
              <a:rPr lang="en-US" dirty="0" smtClean="0"/>
              <a:t>Encrypt on one side, decrypt from the other. Meet in the middle.</a:t>
            </a:r>
          </a:p>
        </p:txBody>
      </p:sp>
      <p:sp>
        <p:nvSpPr>
          <p:cNvPr id="4" name="Rectangle 3"/>
          <p:cNvSpPr/>
          <p:nvPr/>
        </p:nvSpPr>
        <p:spPr>
          <a:xfrm>
            <a:off x="6096000" y="1935398"/>
            <a:ext cx="6096000" cy="4896948"/>
          </a:xfrm>
          <a:prstGeom prst="rect">
            <a:avLst/>
          </a:prstGeom>
        </p:spPr>
        <p:txBody>
          <a:bodyPr vert="horz" lIns="91440" tIns="45720" rIns="91440" bIns="45720" rtlCol="0" anchor="ctr">
            <a:normAutofit fontScale="92500" lnSpcReduction="10000"/>
          </a:bodyPr>
          <a:lstStyle/>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Known Plain-text:</a:t>
            </a:r>
          </a:p>
          <a:p>
            <a:pPr marL="630000" lvl="1" indent="-306000">
              <a:spcBef>
                <a:spcPct val="20000"/>
              </a:spcBef>
              <a:spcAft>
                <a:spcPts val="600"/>
              </a:spcAft>
              <a:buClr>
                <a:schemeClr val="accent2"/>
              </a:buClr>
              <a:buSzPct val="92000"/>
              <a:buFont typeface="Wingdings 2" panose="05020102010507070707" pitchFamily="18" charset="2"/>
              <a:buChar char=""/>
            </a:pPr>
            <a:r>
              <a:rPr lang="en-US" sz="1600" dirty="0">
                <a:solidFill>
                  <a:schemeClr val="tx2"/>
                </a:solidFill>
              </a:rPr>
              <a:t>Use a known plain text and an </a:t>
            </a:r>
            <a:r>
              <a:rPr lang="en-US" sz="1600" dirty="0" smtClean="0">
                <a:solidFill>
                  <a:schemeClr val="tx2"/>
                </a:solidFill>
              </a:rPr>
              <a:t>encrypted text to derive the key.</a:t>
            </a:r>
          </a:p>
          <a:p>
            <a:pPr marL="630000" lvl="1" indent="-306000">
              <a:spcBef>
                <a:spcPct val="20000"/>
              </a:spcBef>
              <a:spcAft>
                <a:spcPts val="600"/>
              </a:spcAft>
              <a:buClr>
                <a:schemeClr val="accent2"/>
              </a:buClr>
              <a:buSzPct val="92000"/>
              <a:buFont typeface="Wingdings 2" panose="05020102010507070707" pitchFamily="18" charset="2"/>
              <a:buChar char=""/>
            </a:pPr>
            <a:r>
              <a:rPr lang="en-US" sz="1600" dirty="0" smtClean="0">
                <a:solidFill>
                  <a:schemeClr val="tx2"/>
                </a:solidFill>
              </a:rPr>
              <a:t>Goal is to use that key to decrypt future communications.</a:t>
            </a:r>
          </a:p>
          <a:p>
            <a:pPr marL="172800" indent="-306000">
              <a:spcBef>
                <a:spcPct val="20000"/>
              </a:spcBef>
              <a:spcAft>
                <a:spcPts val="600"/>
              </a:spcAft>
              <a:buClr>
                <a:schemeClr val="accent2"/>
              </a:buClr>
              <a:buSzPct val="92000"/>
              <a:buFont typeface="Wingdings 2" panose="05020102010507070707" pitchFamily="18" charset="2"/>
              <a:buChar char=""/>
            </a:pPr>
            <a:r>
              <a:rPr lang="en-US" sz="1600" dirty="0" smtClean="0">
                <a:solidFill>
                  <a:schemeClr val="tx2"/>
                </a:solidFill>
              </a:rPr>
              <a:t>Chosen Plain-text:</a:t>
            </a:r>
          </a:p>
          <a:p>
            <a:pPr marL="630000" lvl="1" indent="-306000">
              <a:spcBef>
                <a:spcPct val="20000"/>
              </a:spcBef>
              <a:spcAft>
                <a:spcPts val="600"/>
              </a:spcAft>
              <a:buClr>
                <a:schemeClr val="accent2"/>
              </a:buClr>
              <a:buSzPct val="92000"/>
              <a:buFont typeface="Wingdings 2" panose="05020102010507070707" pitchFamily="18" charset="2"/>
              <a:buChar char=""/>
            </a:pPr>
            <a:r>
              <a:rPr lang="en-US" sz="1600" dirty="0" smtClean="0">
                <a:solidFill>
                  <a:schemeClr val="tx2"/>
                </a:solidFill>
              </a:rPr>
              <a:t>Choose Plain-text to be encrypted and compare with encrypted message to derive the key.</a:t>
            </a:r>
          </a:p>
          <a:p>
            <a:pPr marL="172800" indent="-306000">
              <a:spcBef>
                <a:spcPct val="20000"/>
              </a:spcBef>
              <a:spcAft>
                <a:spcPts val="600"/>
              </a:spcAft>
              <a:buClr>
                <a:schemeClr val="accent2"/>
              </a:buClr>
              <a:buSzPct val="92000"/>
              <a:buFont typeface="Wingdings 2" panose="05020102010507070707" pitchFamily="18" charset="2"/>
              <a:buChar char=""/>
            </a:pPr>
            <a:r>
              <a:rPr lang="en-US" sz="1600" dirty="0" smtClean="0">
                <a:solidFill>
                  <a:schemeClr val="tx2"/>
                </a:solidFill>
              </a:rPr>
              <a:t>Chosen Cipher-text:</a:t>
            </a:r>
          </a:p>
          <a:p>
            <a:pPr marL="630000" lvl="1" indent="-306000">
              <a:spcBef>
                <a:spcPct val="20000"/>
              </a:spcBef>
              <a:spcAft>
                <a:spcPts val="600"/>
              </a:spcAft>
              <a:buClr>
                <a:schemeClr val="accent2"/>
              </a:buClr>
              <a:buSzPct val="92000"/>
              <a:buFont typeface="Wingdings 2" panose="05020102010507070707" pitchFamily="18" charset="2"/>
              <a:buChar char=""/>
            </a:pPr>
            <a:r>
              <a:rPr lang="en-US" sz="1600" dirty="0" smtClean="0">
                <a:solidFill>
                  <a:schemeClr val="tx2"/>
                </a:solidFill>
              </a:rPr>
              <a:t>Choose Cipher-text to be decrypted and compare with known plain-text to derive the key. (Typically Asymmetric crypto)</a:t>
            </a:r>
          </a:p>
          <a:p>
            <a:pPr marL="172800" indent="-306000">
              <a:spcBef>
                <a:spcPct val="20000"/>
              </a:spcBef>
              <a:spcAft>
                <a:spcPts val="600"/>
              </a:spcAft>
              <a:buClr>
                <a:schemeClr val="accent2"/>
              </a:buClr>
              <a:buSzPct val="92000"/>
              <a:buFont typeface="Wingdings 2" panose="05020102010507070707" pitchFamily="18" charset="2"/>
              <a:buChar char=""/>
            </a:pPr>
            <a:r>
              <a:rPr lang="en-US" sz="1600" dirty="0" smtClean="0">
                <a:solidFill>
                  <a:schemeClr val="tx2"/>
                </a:solidFill>
              </a:rPr>
              <a:t>Adaptive Chosen:</a:t>
            </a:r>
          </a:p>
          <a:p>
            <a:pPr marL="630000" lvl="1" indent="-306000">
              <a:spcBef>
                <a:spcPct val="20000"/>
              </a:spcBef>
              <a:spcAft>
                <a:spcPts val="600"/>
              </a:spcAft>
              <a:buClr>
                <a:schemeClr val="accent2"/>
              </a:buClr>
              <a:buSzPct val="92000"/>
              <a:buFont typeface="Wingdings 2" panose="05020102010507070707" pitchFamily="18" charset="2"/>
              <a:buChar char=""/>
            </a:pPr>
            <a:r>
              <a:rPr lang="en-US" sz="1600" dirty="0" smtClean="0">
                <a:solidFill>
                  <a:schemeClr val="tx2"/>
                </a:solidFill>
              </a:rPr>
              <a:t>Uses either Chosen Plain or Cipher-text in round one and then adapts further rounds based on previous round.</a:t>
            </a:r>
          </a:p>
          <a:p>
            <a:pPr marL="172800" indent="-306000">
              <a:spcBef>
                <a:spcPct val="20000"/>
              </a:spcBef>
              <a:spcAft>
                <a:spcPts val="600"/>
              </a:spcAft>
              <a:buClr>
                <a:schemeClr val="accent2"/>
              </a:buClr>
              <a:buSzPct val="92000"/>
              <a:buFont typeface="Wingdings 2" panose="05020102010507070707" pitchFamily="18" charset="2"/>
              <a:buChar char=""/>
            </a:pPr>
            <a:r>
              <a:rPr lang="en-US" sz="1600" dirty="0" smtClean="0">
                <a:solidFill>
                  <a:schemeClr val="tx2"/>
                </a:solidFill>
              </a:rPr>
              <a:t>Differential Cryptanalysis:</a:t>
            </a:r>
          </a:p>
          <a:p>
            <a:pPr marL="630000" lvl="1" indent="-306000">
              <a:spcBef>
                <a:spcPct val="20000"/>
              </a:spcBef>
              <a:spcAft>
                <a:spcPts val="600"/>
              </a:spcAft>
              <a:buClr>
                <a:schemeClr val="accent2"/>
              </a:buClr>
              <a:buSzPct val="92000"/>
              <a:buFont typeface="Wingdings 2" panose="05020102010507070707" pitchFamily="18" charset="2"/>
              <a:buChar char=""/>
            </a:pPr>
            <a:r>
              <a:rPr lang="en-US" sz="1600" dirty="0" smtClean="0">
                <a:solidFill>
                  <a:schemeClr val="tx2"/>
                </a:solidFill>
              </a:rPr>
              <a:t>Difference between two encrypted messages.</a:t>
            </a:r>
          </a:p>
          <a:p>
            <a:pPr marL="172800" indent="-306000">
              <a:spcBef>
                <a:spcPct val="20000"/>
              </a:spcBef>
              <a:spcAft>
                <a:spcPts val="600"/>
              </a:spcAft>
              <a:buClr>
                <a:schemeClr val="accent2"/>
              </a:buClr>
              <a:buSzPct val="92000"/>
              <a:buFont typeface="Wingdings 2" panose="05020102010507070707" pitchFamily="18" charset="2"/>
              <a:buChar char=""/>
            </a:pPr>
            <a:r>
              <a:rPr lang="en-US" sz="1600" dirty="0" smtClean="0">
                <a:solidFill>
                  <a:schemeClr val="tx2"/>
                </a:solidFill>
              </a:rPr>
              <a:t>Birth Day Attack:</a:t>
            </a:r>
          </a:p>
          <a:p>
            <a:pPr marL="630000" lvl="1" indent="-306000">
              <a:spcBef>
                <a:spcPct val="20000"/>
              </a:spcBef>
              <a:spcAft>
                <a:spcPts val="600"/>
              </a:spcAft>
              <a:buClr>
                <a:schemeClr val="accent2"/>
              </a:buClr>
              <a:buSzPct val="92000"/>
              <a:buFont typeface="Wingdings 2" panose="05020102010507070707" pitchFamily="18" charset="2"/>
              <a:buChar char=""/>
            </a:pPr>
            <a:r>
              <a:rPr lang="en-US" sz="1600" dirty="0" smtClean="0">
                <a:solidFill>
                  <a:schemeClr val="tx2"/>
                </a:solidFill>
              </a:rPr>
              <a:t>Create Hash Collisions.</a:t>
            </a:r>
            <a:endParaRPr lang="en-US" sz="1600" dirty="0">
              <a:solidFill>
                <a:schemeClr val="tx2"/>
              </a:solidFill>
            </a:endParaRPr>
          </a:p>
        </p:txBody>
      </p:sp>
      <p:sp>
        <p:nvSpPr>
          <p:cNvPr id="5" name="Rectangle 4"/>
          <p:cNvSpPr/>
          <p:nvPr/>
        </p:nvSpPr>
        <p:spPr>
          <a:xfrm>
            <a:off x="10482606" y="5561817"/>
            <a:ext cx="1602557" cy="1183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Replay:</a:t>
            </a:r>
          </a:p>
          <a:p>
            <a:r>
              <a:rPr lang="en-US" sz="1400" dirty="0" smtClean="0"/>
              <a:t>Replay and encrypted message captured between two parties.</a:t>
            </a:r>
            <a:endParaRPr lang="en-US" sz="1400" dirty="0"/>
          </a:p>
        </p:txBody>
      </p:sp>
    </p:spTree>
    <p:extLst>
      <p:ext uri="{BB962C8B-B14F-4D97-AF65-F5344CB8AC3E}">
        <p14:creationId xmlns:p14="http://schemas.microsoft.com/office/powerpoint/2010/main" val="40114103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Applied cryptography</a:t>
            </a:r>
            <a:endParaRPr lang="en-US" dirty="0"/>
          </a:p>
        </p:txBody>
      </p:sp>
      <p:sp>
        <p:nvSpPr>
          <p:cNvPr id="4" name="Rectangle 3"/>
          <p:cNvSpPr/>
          <p:nvPr/>
        </p:nvSpPr>
        <p:spPr>
          <a:xfrm>
            <a:off x="461913" y="1998482"/>
            <a:ext cx="2432116" cy="1310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Hardware</a:t>
            </a:r>
            <a:r>
              <a:rPr lang="en-US" dirty="0" smtClean="0"/>
              <a:t>:</a:t>
            </a:r>
          </a:p>
          <a:p>
            <a:pPr algn="ctr"/>
            <a:r>
              <a:rPr lang="en-US" dirty="0" smtClean="0"/>
              <a:t>TPM used to derive and store symmetric encryption keys for Full Disk Encryption.</a:t>
            </a:r>
            <a:endParaRPr lang="en-US" dirty="0"/>
          </a:p>
        </p:txBody>
      </p:sp>
      <p:sp>
        <p:nvSpPr>
          <p:cNvPr id="5" name="Rectangle 4"/>
          <p:cNvSpPr/>
          <p:nvPr/>
        </p:nvSpPr>
        <p:spPr>
          <a:xfrm>
            <a:off x="3197257" y="1998482"/>
            <a:ext cx="2432116" cy="1310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Web</a:t>
            </a:r>
            <a:r>
              <a:rPr lang="en-US" dirty="0" smtClean="0"/>
              <a:t>:</a:t>
            </a:r>
          </a:p>
          <a:p>
            <a:pPr algn="ctr"/>
            <a:r>
              <a:rPr lang="en-US" dirty="0" smtClean="0"/>
              <a:t>SSL &amp; TLS use Public Key Infrastructure and Symmetric Encryption.</a:t>
            </a:r>
            <a:endParaRPr lang="en-US" dirty="0"/>
          </a:p>
        </p:txBody>
      </p:sp>
      <p:sp>
        <p:nvSpPr>
          <p:cNvPr id="6" name="Rectangle 5"/>
          <p:cNvSpPr/>
          <p:nvPr/>
        </p:nvSpPr>
        <p:spPr>
          <a:xfrm>
            <a:off x="5932601" y="1998482"/>
            <a:ext cx="2432116" cy="1310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S/MIME</a:t>
            </a:r>
            <a:r>
              <a:rPr lang="en-US" dirty="0" smtClean="0"/>
              <a:t>:</a:t>
            </a:r>
          </a:p>
          <a:p>
            <a:pPr algn="ctr"/>
            <a:r>
              <a:rPr lang="en-US" dirty="0" smtClean="0"/>
              <a:t>Email encryption with PKI/ Symmetric. RSA with AES/3DES</a:t>
            </a:r>
            <a:endParaRPr lang="en-US" dirty="0"/>
          </a:p>
        </p:txBody>
      </p:sp>
      <p:sp>
        <p:nvSpPr>
          <p:cNvPr id="7" name="Rectangle 6"/>
          <p:cNvSpPr/>
          <p:nvPr/>
        </p:nvSpPr>
        <p:spPr>
          <a:xfrm>
            <a:off x="8526544" y="1998482"/>
            <a:ext cx="2432116" cy="1310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PGP:</a:t>
            </a:r>
            <a:endParaRPr lang="en-US" dirty="0" smtClean="0"/>
          </a:p>
          <a:p>
            <a:pPr algn="ctr"/>
            <a:r>
              <a:rPr lang="en-US" dirty="0" smtClean="0"/>
              <a:t>Email encryption with web of trust. RSA with IDEA and MD5</a:t>
            </a:r>
            <a:endParaRPr lang="en-US" dirty="0"/>
          </a:p>
        </p:txBody>
      </p:sp>
      <p:sp>
        <p:nvSpPr>
          <p:cNvPr id="8" name="Rectangle 7"/>
          <p:cNvSpPr/>
          <p:nvPr/>
        </p:nvSpPr>
        <p:spPr>
          <a:xfrm>
            <a:off x="461913" y="3591334"/>
            <a:ext cx="2432116" cy="1310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Steganography</a:t>
            </a:r>
            <a:r>
              <a:rPr lang="en-US" dirty="0" smtClean="0"/>
              <a:t>:</a:t>
            </a:r>
          </a:p>
          <a:p>
            <a:pPr algn="ctr"/>
            <a:r>
              <a:rPr lang="en-US" dirty="0" smtClean="0"/>
              <a:t>Hide a message in a image, music or movie.</a:t>
            </a:r>
            <a:endParaRPr lang="en-US" dirty="0"/>
          </a:p>
        </p:txBody>
      </p:sp>
      <p:sp>
        <p:nvSpPr>
          <p:cNvPr id="9" name="Rectangle 8"/>
          <p:cNvSpPr/>
          <p:nvPr/>
        </p:nvSpPr>
        <p:spPr>
          <a:xfrm>
            <a:off x="3197257" y="3591334"/>
            <a:ext cx="2432116" cy="1310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Watermarking</a:t>
            </a:r>
            <a:r>
              <a:rPr lang="en-US" dirty="0" smtClean="0"/>
              <a:t>:</a:t>
            </a:r>
          </a:p>
          <a:p>
            <a:pPr algn="ctr"/>
            <a:r>
              <a:rPr lang="en-US" dirty="0" smtClean="0"/>
              <a:t>Hide the Author’s digital signature in a work to identify the author/source</a:t>
            </a:r>
            <a:endParaRPr lang="en-US" dirty="0"/>
          </a:p>
        </p:txBody>
      </p:sp>
      <p:sp>
        <p:nvSpPr>
          <p:cNvPr id="10" name="Rectangle 9"/>
          <p:cNvSpPr/>
          <p:nvPr/>
        </p:nvSpPr>
        <p:spPr>
          <a:xfrm>
            <a:off x="5932601" y="3591334"/>
            <a:ext cx="2432116" cy="1310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DRM</a:t>
            </a:r>
            <a:r>
              <a:rPr lang="en-US" dirty="0" smtClean="0"/>
              <a:t>:</a:t>
            </a:r>
          </a:p>
          <a:p>
            <a:pPr algn="ctr"/>
            <a:r>
              <a:rPr lang="en-US" dirty="0" smtClean="0"/>
              <a:t>Digital Rights Management. Control rights such as copy/play/use on data.</a:t>
            </a:r>
            <a:endParaRPr lang="en-US" dirty="0"/>
          </a:p>
        </p:txBody>
      </p:sp>
      <p:sp>
        <p:nvSpPr>
          <p:cNvPr id="11" name="Rectangle 10"/>
          <p:cNvSpPr/>
          <p:nvPr/>
        </p:nvSpPr>
        <p:spPr>
          <a:xfrm>
            <a:off x="8526544" y="3591334"/>
            <a:ext cx="2432116" cy="1310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Wireless</a:t>
            </a:r>
            <a:r>
              <a:rPr lang="en-US" dirty="0" smtClean="0"/>
              <a:t>:</a:t>
            </a:r>
          </a:p>
          <a:p>
            <a:pPr algn="ctr"/>
            <a:r>
              <a:rPr lang="en-US" dirty="0" smtClean="0"/>
              <a:t>WPA2 encrypts communication between client and AP</a:t>
            </a:r>
            <a:endParaRPr lang="en-US" dirty="0"/>
          </a:p>
        </p:txBody>
      </p:sp>
      <p:sp>
        <p:nvSpPr>
          <p:cNvPr id="12" name="Rectangle 11"/>
          <p:cNvSpPr/>
          <p:nvPr/>
        </p:nvSpPr>
        <p:spPr>
          <a:xfrm>
            <a:off x="461913" y="5101194"/>
            <a:ext cx="2432116" cy="1310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Networking</a:t>
            </a:r>
            <a:r>
              <a:rPr lang="en-US" dirty="0" smtClean="0"/>
              <a:t>:</a:t>
            </a:r>
          </a:p>
          <a:p>
            <a:pPr algn="ctr"/>
            <a:r>
              <a:rPr lang="en-US" dirty="0" smtClean="0"/>
              <a:t>IPSEC encrypts communication between two gateways or hosts.</a:t>
            </a:r>
            <a:endParaRPr lang="en-US" dirty="0"/>
          </a:p>
        </p:txBody>
      </p:sp>
    </p:spTree>
    <p:extLst>
      <p:ext uri="{BB962C8B-B14F-4D97-AF65-F5344CB8AC3E}">
        <p14:creationId xmlns:p14="http://schemas.microsoft.com/office/powerpoint/2010/main" val="18822774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IP-Sec: Internet protocol security</a:t>
            </a:r>
            <a:endParaRPr lang="en-US" dirty="0"/>
          </a:p>
        </p:txBody>
      </p:sp>
      <p:sp>
        <p:nvSpPr>
          <p:cNvPr id="4" name="Rectangle 3"/>
          <p:cNvSpPr/>
          <p:nvPr/>
        </p:nvSpPr>
        <p:spPr>
          <a:xfrm>
            <a:off x="477625" y="1923069"/>
            <a:ext cx="11236750" cy="461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IPSEC can be Symmetric (Shared Secret) or Asymmetric (PKI) to setup a VPN Session.</a:t>
            </a:r>
            <a:endParaRPr lang="en-US" dirty="0"/>
          </a:p>
        </p:txBody>
      </p:sp>
      <p:sp>
        <p:nvSpPr>
          <p:cNvPr id="5" name="Rounded Rectangle 4"/>
          <p:cNvSpPr/>
          <p:nvPr/>
        </p:nvSpPr>
        <p:spPr>
          <a:xfrm>
            <a:off x="477625" y="2417719"/>
            <a:ext cx="3566474" cy="80127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smtClean="0"/>
              <a:t>Transport Mode:</a:t>
            </a:r>
          </a:p>
          <a:p>
            <a:pPr algn="ctr"/>
            <a:r>
              <a:rPr lang="en-US" sz="1600" i="1" dirty="0" smtClean="0"/>
              <a:t>Host to Host, Protects Payload, not header. Adds a new Header.</a:t>
            </a:r>
            <a:endParaRPr lang="en-US" sz="1600" i="1" dirty="0"/>
          </a:p>
        </p:txBody>
      </p:sp>
      <p:sp>
        <p:nvSpPr>
          <p:cNvPr id="6" name="Rounded Rectangle 5"/>
          <p:cNvSpPr/>
          <p:nvPr/>
        </p:nvSpPr>
        <p:spPr>
          <a:xfrm>
            <a:off x="4150936" y="2447863"/>
            <a:ext cx="3801526" cy="107278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smtClean="0"/>
              <a:t>Tunnel Mode:</a:t>
            </a:r>
          </a:p>
          <a:p>
            <a:pPr algn="ctr"/>
            <a:r>
              <a:rPr lang="en-US" sz="1600" i="1" dirty="0" smtClean="0"/>
              <a:t>Gateway to Gateway, </a:t>
            </a:r>
            <a:r>
              <a:rPr lang="en-US" sz="1600" b="1" i="1" dirty="0" smtClean="0"/>
              <a:t>encrypts full packet</a:t>
            </a:r>
            <a:r>
              <a:rPr lang="en-US" dirty="0" smtClean="0"/>
              <a:t>. </a:t>
            </a:r>
            <a:r>
              <a:rPr lang="en-US" sz="1600" i="1" dirty="0" smtClean="0"/>
              <a:t>Adds a new header. Can provide confidentiality and authentication (ESP + AH)</a:t>
            </a:r>
            <a:endParaRPr lang="en-US" sz="1600" i="1" dirty="0"/>
          </a:p>
        </p:txBody>
      </p:sp>
      <p:sp>
        <p:nvSpPr>
          <p:cNvPr id="7" name="Rounded Rectangle 6"/>
          <p:cNvSpPr/>
          <p:nvPr/>
        </p:nvSpPr>
        <p:spPr>
          <a:xfrm>
            <a:off x="8044334" y="2453107"/>
            <a:ext cx="3566474" cy="58446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smtClean="0"/>
              <a:t>Security Association:</a:t>
            </a:r>
          </a:p>
          <a:p>
            <a:pPr algn="ctr"/>
            <a:r>
              <a:rPr lang="en-US" dirty="0" smtClean="0"/>
              <a:t>One-way communication channel</a:t>
            </a:r>
            <a:endParaRPr lang="en-US" dirty="0"/>
          </a:p>
        </p:txBody>
      </p:sp>
      <p:sp>
        <p:nvSpPr>
          <p:cNvPr id="8" name="Rounded Rectangle 7"/>
          <p:cNvSpPr/>
          <p:nvPr/>
        </p:nvSpPr>
        <p:spPr>
          <a:xfrm>
            <a:off x="477625" y="3299381"/>
            <a:ext cx="3566474" cy="103694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smtClean="0"/>
              <a:t>(AH)Authentication Header:</a:t>
            </a:r>
          </a:p>
          <a:p>
            <a:pPr algn="ctr"/>
            <a:r>
              <a:rPr lang="en-US" dirty="0" smtClean="0"/>
              <a:t>Encrypts the header information. A</a:t>
            </a:r>
            <a:r>
              <a:rPr lang="en-US" sz="1700" i="1" dirty="0" smtClean="0"/>
              <a:t>uthentication, Message Integrity and Non-repudiation. Prevents </a:t>
            </a:r>
            <a:r>
              <a:rPr lang="en-US" sz="1700" i="1" dirty="0" smtClean="0">
                <a:solidFill>
                  <a:srgbClr val="FF0000"/>
                </a:solidFill>
              </a:rPr>
              <a:t>Replay</a:t>
            </a:r>
            <a:r>
              <a:rPr lang="en-US" sz="1700" i="1" dirty="0" smtClean="0"/>
              <a:t>.</a:t>
            </a:r>
            <a:endParaRPr lang="en-US" sz="1700" i="1" dirty="0"/>
          </a:p>
        </p:txBody>
      </p:sp>
      <p:sp>
        <p:nvSpPr>
          <p:cNvPr id="9" name="Rounded Rectangle 8"/>
          <p:cNvSpPr/>
          <p:nvPr/>
        </p:nvSpPr>
        <p:spPr>
          <a:xfrm>
            <a:off x="4260915" y="3586637"/>
            <a:ext cx="3566474" cy="81567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smtClean="0"/>
              <a:t>ESP – Encapsulating Security Payload:</a:t>
            </a:r>
          </a:p>
          <a:p>
            <a:pPr algn="ctr"/>
            <a:r>
              <a:rPr lang="en-US" dirty="0" smtClean="0"/>
              <a:t>Encrypts the payload.</a:t>
            </a:r>
            <a:endParaRPr lang="en-US" dirty="0"/>
          </a:p>
        </p:txBody>
      </p:sp>
      <p:sp>
        <p:nvSpPr>
          <p:cNvPr id="10" name="Rounded Rectangle 9"/>
          <p:cNvSpPr/>
          <p:nvPr/>
        </p:nvSpPr>
        <p:spPr>
          <a:xfrm>
            <a:off x="8044334" y="3299381"/>
            <a:ext cx="3566474" cy="103694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Use both for best security. Each requires two SAs. So a single tunnel will require 4 SA’s if both used.</a:t>
            </a:r>
            <a:endParaRPr lang="en-US" dirty="0"/>
          </a:p>
        </p:txBody>
      </p:sp>
      <p:sp>
        <p:nvSpPr>
          <p:cNvPr id="11" name="Rounded Rectangle 10"/>
          <p:cNvSpPr/>
          <p:nvPr/>
        </p:nvSpPr>
        <p:spPr>
          <a:xfrm>
            <a:off x="394355" y="4553145"/>
            <a:ext cx="3566474" cy="222472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dirty="0" smtClean="0"/>
              <a:t>ISAKMP/IKE:</a:t>
            </a:r>
          </a:p>
          <a:p>
            <a:pPr marL="285750" indent="-285750">
              <a:buFont typeface="Arial" panose="020B0604020202020204" pitchFamily="34" charset="0"/>
              <a:buChar char="•"/>
            </a:pPr>
            <a:r>
              <a:rPr lang="en-US" dirty="0" smtClean="0"/>
              <a:t>Authenticates Peers. </a:t>
            </a:r>
          </a:p>
          <a:p>
            <a:pPr marL="285750" indent="-285750">
              <a:buFont typeface="Arial" panose="020B0604020202020204" pitchFamily="34" charset="0"/>
              <a:buChar char="•"/>
            </a:pPr>
            <a:r>
              <a:rPr lang="en-US" dirty="0" smtClean="0"/>
              <a:t>Creates and Manages SA</a:t>
            </a:r>
          </a:p>
          <a:p>
            <a:pPr marL="285750" indent="-285750">
              <a:buFont typeface="Arial" panose="020B0604020202020204" pitchFamily="34" charset="0"/>
              <a:buChar char="•"/>
            </a:pPr>
            <a:r>
              <a:rPr lang="en-US" dirty="0" smtClean="0"/>
              <a:t>Key Generation Mechanism.</a:t>
            </a:r>
          </a:p>
          <a:p>
            <a:pPr marL="285750" indent="-285750">
              <a:buFont typeface="Arial" panose="020B0604020202020204" pitchFamily="34" charset="0"/>
              <a:buChar char="•"/>
            </a:pPr>
            <a:r>
              <a:rPr lang="en-US" dirty="0" smtClean="0"/>
              <a:t>Threat Protection i.e. Replay, </a:t>
            </a:r>
            <a:r>
              <a:rPr lang="en-US" dirty="0" err="1" smtClean="0"/>
              <a:t>MiTM</a:t>
            </a:r>
            <a:r>
              <a:rPr lang="en-US" dirty="0" smtClean="0"/>
              <a:t>.</a:t>
            </a:r>
            <a:endParaRPr lang="en-US" dirty="0"/>
          </a:p>
        </p:txBody>
      </p:sp>
      <p:sp>
        <p:nvSpPr>
          <p:cNvPr id="13" name="Rounded Rectangle 12"/>
          <p:cNvSpPr/>
          <p:nvPr/>
        </p:nvSpPr>
        <p:spPr>
          <a:xfrm>
            <a:off x="8044334" y="4553144"/>
            <a:ext cx="3566474" cy="222472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dirty="0" smtClean="0"/>
              <a:t>SPI – Security Parameter Index:</a:t>
            </a:r>
          </a:p>
          <a:p>
            <a:pPr marL="285750" indent="-285750">
              <a:buFont typeface="Arial" panose="020B0604020202020204" pitchFamily="34" charset="0"/>
              <a:buChar char="•"/>
            </a:pPr>
            <a:r>
              <a:rPr lang="en-US" dirty="0" smtClean="0"/>
              <a:t>Unique per SA.</a:t>
            </a:r>
          </a:p>
          <a:p>
            <a:pPr marL="285750" indent="-285750">
              <a:buFont typeface="Arial" panose="020B0604020202020204" pitchFamily="34" charset="0"/>
              <a:buChar char="•"/>
            </a:pPr>
            <a:r>
              <a:rPr lang="en-US" dirty="0" smtClean="0"/>
              <a:t>IPSEC transforms (algorithms), security keys used.</a:t>
            </a:r>
          </a:p>
          <a:p>
            <a:pPr marL="285750" indent="-285750">
              <a:buFont typeface="Arial" panose="020B0604020202020204" pitchFamily="34" charset="0"/>
              <a:buChar char="•"/>
            </a:pPr>
            <a:r>
              <a:rPr lang="en-US" dirty="0" smtClean="0"/>
              <a:t>SPI must match for an inbound SA to bring up the SA</a:t>
            </a:r>
            <a:endParaRPr lang="en-US" dirty="0"/>
          </a:p>
        </p:txBody>
      </p:sp>
      <p:sp>
        <p:nvSpPr>
          <p:cNvPr id="14" name="Rectangle 13"/>
          <p:cNvSpPr/>
          <p:nvPr/>
        </p:nvSpPr>
        <p:spPr>
          <a:xfrm>
            <a:off x="4260915" y="4553144"/>
            <a:ext cx="3456495" cy="81070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dirty="0" smtClean="0"/>
              <a:t>PFS: Perfect Forward Secrecy</a:t>
            </a:r>
            <a:r>
              <a:rPr lang="en-US" dirty="0" smtClean="0"/>
              <a:t>:</a:t>
            </a:r>
          </a:p>
          <a:p>
            <a:pPr algn="ctr"/>
            <a:r>
              <a:rPr lang="en-US" dirty="0" smtClean="0"/>
              <a:t>Long term key cannot be used to decrypt past messages.</a:t>
            </a:r>
            <a:endParaRPr lang="en-US" dirty="0"/>
          </a:p>
        </p:txBody>
      </p:sp>
      <p:pic>
        <p:nvPicPr>
          <p:cNvPr id="15" name="Picture 14"/>
          <p:cNvPicPr>
            <a:picLocks noChangeAspect="1"/>
          </p:cNvPicPr>
          <p:nvPr/>
        </p:nvPicPr>
        <p:blipFill>
          <a:blip r:embed="rId3"/>
          <a:stretch>
            <a:fillRect/>
          </a:stretch>
        </p:blipFill>
        <p:spPr>
          <a:xfrm>
            <a:off x="4044099" y="5665507"/>
            <a:ext cx="3908363" cy="550000"/>
          </a:xfrm>
          <a:prstGeom prst="rect">
            <a:avLst/>
          </a:prstGeom>
        </p:spPr>
      </p:pic>
    </p:spTree>
    <p:extLst>
      <p:ext uri="{BB962C8B-B14F-4D97-AF65-F5344CB8AC3E}">
        <p14:creationId xmlns:p14="http://schemas.microsoft.com/office/powerpoint/2010/main" val="10984076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models</a:t>
            </a:r>
            <a:endParaRPr lang="en-US" dirty="0"/>
          </a:p>
        </p:txBody>
      </p:sp>
      <p:sp>
        <p:nvSpPr>
          <p:cNvPr id="3" name="Content Placeholder 2"/>
          <p:cNvSpPr>
            <a:spLocks noGrp="1"/>
          </p:cNvSpPr>
          <p:nvPr>
            <p:ph idx="1"/>
          </p:nvPr>
        </p:nvSpPr>
        <p:spPr>
          <a:xfrm>
            <a:off x="581192" y="1847654"/>
            <a:ext cx="6017571" cy="4779390"/>
          </a:xfrm>
        </p:spPr>
        <p:txBody>
          <a:bodyPr>
            <a:normAutofit fontScale="92500" lnSpcReduction="20000"/>
          </a:bodyPr>
          <a:lstStyle/>
          <a:p>
            <a:r>
              <a:rPr lang="en-US" b="1" dirty="0" smtClean="0"/>
              <a:t>State Machine Model</a:t>
            </a:r>
          </a:p>
          <a:p>
            <a:pPr lvl="1"/>
            <a:r>
              <a:rPr lang="en-US" dirty="0" smtClean="0"/>
              <a:t>System is always secure, no matter its state.</a:t>
            </a:r>
          </a:p>
          <a:p>
            <a:pPr lvl="1"/>
            <a:r>
              <a:rPr lang="en-US" dirty="0" smtClean="0"/>
              <a:t>Always boots into a secure state, maintains a secure state across transitions, and allows subjects to access resources in a secure compliant manner by security policy.</a:t>
            </a:r>
          </a:p>
          <a:p>
            <a:r>
              <a:rPr lang="en-US" b="1" dirty="0" smtClean="0"/>
              <a:t>Information Flow model</a:t>
            </a:r>
          </a:p>
          <a:p>
            <a:pPr lvl="1"/>
            <a:r>
              <a:rPr lang="en-US" dirty="0" smtClean="0"/>
              <a:t>Focused on Flow of information.</a:t>
            </a:r>
          </a:p>
          <a:p>
            <a:pPr lvl="1"/>
            <a:r>
              <a:rPr lang="en-US" dirty="0" smtClean="0"/>
              <a:t>Designed to prevent unauthorized, insecure or restricted information flow, between different security tiers (clearances)</a:t>
            </a:r>
          </a:p>
          <a:p>
            <a:pPr lvl="1"/>
            <a:r>
              <a:rPr lang="en-US" dirty="0" smtClean="0"/>
              <a:t>Establishes relationships between two versions or state of an object at different points in time.</a:t>
            </a:r>
          </a:p>
          <a:p>
            <a:r>
              <a:rPr lang="en-US" b="1" dirty="0" smtClean="0"/>
              <a:t>Take-Grant model</a:t>
            </a:r>
          </a:p>
          <a:p>
            <a:pPr lvl="1"/>
            <a:r>
              <a:rPr lang="en-US" dirty="0" smtClean="0"/>
              <a:t>Take – take control of an object</a:t>
            </a:r>
          </a:p>
          <a:p>
            <a:pPr lvl="1"/>
            <a:r>
              <a:rPr lang="en-US" dirty="0" smtClean="0"/>
              <a:t>Grant – grants rights to an object</a:t>
            </a:r>
          </a:p>
          <a:p>
            <a:pPr lvl="1"/>
            <a:r>
              <a:rPr lang="en-US" dirty="0" smtClean="0"/>
              <a:t>Create – allow subject to create new rights</a:t>
            </a:r>
          </a:p>
          <a:p>
            <a:pPr lvl="1"/>
            <a:r>
              <a:rPr lang="en-US" dirty="0" smtClean="0"/>
              <a:t>Remove – allow subject to remove rights it has</a:t>
            </a:r>
            <a:endParaRPr lang="en-US" dirty="0"/>
          </a:p>
        </p:txBody>
      </p:sp>
      <p:sp>
        <p:nvSpPr>
          <p:cNvPr id="4" name="Rectangle 3"/>
          <p:cNvSpPr/>
          <p:nvPr/>
        </p:nvSpPr>
        <p:spPr>
          <a:xfrm>
            <a:off x="6674177" y="1847653"/>
            <a:ext cx="2347275" cy="1225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Subjects</a:t>
            </a:r>
          </a:p>
          <a:p>
            <a:pPr algn="ctr"/>
            <a:r>
              <a:rPr lang="en-US" dirty="0" smtClean="0"/>
              <a:t>Active Entities.</a:t>
            </a:r>
          </a:p>
          <a:p>
            <a:pPr algn="ctr"/>
            <a:r>
              <a:rPr lang="en-US" dirty="0" smtClean="0"/>
              <a:t>Manipulate Objects.</a:t>
            </a:r>
            <a:endParaRPr lang="en-US" dirty="0"/>
          </a:p>
        </p:txBody>
      </p:sp>
      <p:sp>
        <p:nvSpPr>
          <p:cNvPr id="5" name="Rectangle 4"/>
          <p:cNvSpPr/>
          <p:nvPr/>
        </p:nvSpPr>
        <p:spPr>
          <a:xfrm>
            <a:off x="9263532" y="1847653"/>
            <a:ext cx="2347275" cy="1225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Objects</a:t>
            </a:r>
          </a:p>
          <a:p>
            <a:pPr algn="ctr"/>
            <a:r>
              <a:rPr lang="en-US" dirty="0" smtClean="0"/>
              <a:t>Passive Entities.</a:t>
            </a:r>
          </a:p>
          <a:p>
            <a:pPr algn="ctr"/>
            <a:r>
              <a:rPr lang="en-US" dirty="0" smtClean="0"/>
              <a:t>Manipulated by Subjects.</a:t>
            </a:r>
            <a:endParaRPr lang="en-US" dirty="0"/>
          </a:p>
        </p:txBody>
      </p:sp>
      <p:sp>
        <p:nvSpPr>
          <p:cNvPr id="6" name="Rectangle 5"/>
          <p:cNvSpPr/>
          <p:nvPr/>
        </p:nvSpPr>
        <p:spPr>
          <a:xfrm>
            <a:off x="7445007" y="3273958"/>
            <a:ext cx="3637050" cy="344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 Subject can also be an object.</a:t>
            </a:r>
            <a:endParaRPr lang="en-US" dirty="0"/>
          </a:p>
        </p:txBody>
      </p:sp>
      <p:pic>
        <p:nvPicPr>
          <p:cNvPr id="8" name="Picture 7"/>
          <p:cNvPicPr>
            <a:picLocks noChangeAspect="1"/>
          </p:cNvPicPr>
          <p:nvPr/>
        </p:nvPicPr>
        <p:blipFill>
          <a:blip r:embed="rId3"/>
          <a:stretch>
            <a:fillRect/>
          </a:stretch>
        </p:blipFill>
        <p:spPr>
          <a:xfrm>
            <a:off x="7445007" y="3635497"/>
            <a:ext cx="3462474" cy="3123261"/>
          </a:xfrm>
          <a:prstGeom prst="rect">
            <a:avLst/>
          </a:prstGeom>
        </p:spPr>
      </p:pic>
    </p:spTree>
    <p:extLst>
      <p:ext uri="{BB962C8B-B14F-4D97-AF65-F5344CB8AC3E}">
        <p14:creationId xmlns:p14="http://schemas.microsoft.com/office/powerpoint/2010/main" val="39299171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MODELS – Bell-</a:t>
            </a:r>
            <a:r>
              <a:rPr lang="en-US" dirty="0" err="1" smtClean="0"/>
              <a:t>lapadula</a:t>
            </a:r>
            <a:endParaRPr lang="en-US" dirty="0"/>
          </a:p>
        </p:txBody>
      </p:sp>
      <p:sp>
        <p:nvSpPr>
          <p:cNvPr id="3" name="Content Placeholder 2"/>
          <p:cNvSpPr>
            <a:spLocks noGrp="1"/>
          </p:cNvSpPr>
          <p:nvPr>
            <p:ph idx="1"/>
          </p:nvPr>
        </p:nvSpPr>
        <p:spPr>
          <a:xfrm>
            <a:off x="581192" y="1715956"/>
            <a:ext cx="11029615" cy="2026485"/>
          </a:xfrm>
        </p:spPr>
        <p:txBody>
          <a:bodyPr>
            <a:normAutofit fontScale="92500"/>
          </a:bodyPr>
          <a:lstStyle/>
          <a:p>
            <a:r>
              <a:rPr lang="en-US" b="1" dirty="0" smtClean="0"/>
              <a:t>BELL-LAPADULA:</a:t>
            </a:r>
            <a:r>
              <a:rPr lang="en-US" dirty="0" smtClean="0"/>
              <a:t> Focused on Confidentiality.</a:t>
            </a:r>
          </a:p>
          <a:p>
            <a:pPr lvl="1"/>
            <a:r>
              <a:rPr lang="en-US" dirty="0" smtClean="0"/>
              <a:t>The idea behind is to ensure that Data is not leaked among clearance levels by restricting higher clearance subjects from writing down (leaking) via lower clearance objects, and lower clearance subjects from reading (viewing) higher clearance objects.</a:t>
            </a:r>
          </a:p>
          <a:p>
            <a:pPr lvl="1"/>
            <a:r>
              <a:rPr lang="en-US" dirty="0" smtClean="0">
                <a:solidFill>
                  <a:srgbClr val="FF0000"/>
                </a:solidFill>
              </a:rPr>
              <a:t>A Trusted Subject can violate the * Security Property (No Write Down) in the event of a Declassification.</a:t>
            </a:r>
          </a:p>
          <a:p>
            <a:pPr lvl="1"/>
            <a:r>
              <a:rPr lang="en-US" dirty="0" smtClean="0"/>
              <a:t>Is a Mandatory Access Control</a:t>
            </a:r>
          </a:p>
          <a:p>
            <a:pPr lvl="1"/>
            <a:r>
              <a:rPr lang="en-US" dirty="0" smtClean="0"/>
              <a:t>Information Flow Model</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0422810"/>
              </p:ext>
            </p:extLst>
          </p:nvPr>
        </p:nvGraphicFramePr>
        <p:xfrm>
          <a:off x="211017" y="4122143"/>
          <a:ext cx="11786715" cy="2702560"/>
        </p:xfrm>
        <a:graphic>
          <a:graphicData uri="http://schemas.openxmlformats.org/drawingml/2006/table">
            <a:tbl>
              <a:tblPr firstRow="1" bandRow="1">
                <a:tableStyleId>{5C22544A-7EE6-4342-B048-85BDC9FD1C3A}</a:tableStyleId>
              </a:tblPr>
              <a:tblGrid>
                <a:gridCol w="841735"/>
                <a:gridCol w="3843967"/>
                <a:gridCol w="2927356"/>
                <a:gridCol w="4173657"/>
              </a:tblGrid>
              <a:tr h="370840">
                <a:tc>
                  <a:txBody>
                    <a:bodyPr/>
                    <a:lstStyle/>
                    <a:p>
                      <a:r>
                        <a:rPr lang="en-US" b="0" dirty="0" err="1" smtClean="0"/>
                        <a:t>Sr.No</a:t>
                      </a:r>
                      <a:endParaRPr lang="en-US" b="0" dirty="0"/>
                    </a:p>
                  </a:txBody>
                  <a:tcPr/>
                </a:tc>
                <a:tc>
                  <a:txBody>
                    <a:bodyPr/>
                    <a:lstStyle/>
                    <a:p>
                      <a:r>
                        <a:rPr lang="en-US" dirty="0" smtClean="0"/>
                        <a:t>Property</a:t>
                      </a:r>
                      <a:endParaRPr lang="en-US" dirty="0"/>
                    </a:p>
                  </a:txBody>
                  <a:tcPr/>
                </a:tc>
                <a:tc>
                  <a:txBody>
                    <a:bodyPr/>
                    <a:lstStyle/>
                    <a:p>
                      <a:r>
                        <a:rPr lang="en-US" dirty="0" smtClean="0"/>
                        <a:t>Function</a:t>
                      </a:r>
                      <a:endParaRPr lang="en-US" dirty="0"/>
                    </a:p>
                  </a:txBody>
                  <a:tcPr/>
                </a:tc>
                <a:tc>
                  <a:txBody>
                    <a:bodyPr/>
                    <a:lstStyle/>
                    <a:p>
                      <a:r>
                        <a:rPr lang="en-US" dirty="0" smtClean="0"/>
                        <a:t>Explanation</a:t>
                      </a:r>
                      <a:endParaRPr lang="en-US" dirty="0"/>
                    </a:p>
                  </a:txBody>
                  <a:tcPr/>
                </a:tc>
              </a:tr>
              <a:tr h="370840">
                <a:tc>
                  <a:txBody>
                    <a:bodyPr/>
                    <a:lstStyle/>
                    <a:p>
                      <a:r>
                        <a:rPr lang="en-US" dirty="0" smtClean="0"/>
                        <a:t>1</a:t>
                      </a:r>
                      <a:endParaRPr lang="en-US" dirty="0"/>
                    </a:p>
                  </a:txBody>
                  <a:tcPr/>
                </a:tc>
                <a:tc>
                  <a:txBody>
                    <a:bodyPr/>
                    <a:lstStyle/>
                    <a:p>
                      <a:r>
                        <a:rPr lang="en-US" dirty="0" smtClean="0"/>
                        <a:t>Simple</a:t>
                      </a:r>
                      <a:r>
                        <a:rPr lang="en-US" baseline="0" dirty="0" smtClean="0"/>
                        <a:t> Security Property</a:t>
                      </a:r>
                      <a:endParaRPr lang="en-US" dirty="0"/>
                    </a:p>
                  </a:txBody>
                  <a:tcPr/>
                </a:tc>
                <a:tc>
                  <a:txBody>
                    <a:bodyPr/>
                    <a:lstStyle/>
                    <a:p>
                      <a:r>
                        <a:rPr lang="en-US" dirty="0" smtClean="0"/>
                        <a:t>No Read</a:t>
                      </a:r>
                      <a:r>
                        <a:rPr lang="en-US" baseline="0" dirty="0" smtClean="0"/>
                        <a:t> Up</a:t>
                      </a:r>
                      <a:endParaRPr lang="en-US" dirty="0"/>
                    </a:p>
                  </a:txBody>
                  <a:tcPr/>
                </a:tc>
                <a:tc>
                  <a:txBody>
                    <a:bodyPr/>
                    <a:lstStyle/>
                    <a:p>
                      <a:r>
                        <a:rPr lang="en-US" dirty="0" smtClean="0"/>
                        <a:t>Subject</a:t>
                      </a:r>
                      <a:r>
                        <a:rPr lang="en-US" baseline="0" dirty="0" smtClean="0"/>
                        <a:t> cannot read higher than clearance </a:t>
                      </a:r>
                      <a:r>
                        <a:rPr lang="en-US" baseline="0" dirty="0" smtClean="0">
                          <a:solidFill>
                            <a:srgbClr val="FF0000"/>
                          </a:solidFill>
                        </a:rPr>
                        <a:t>but can read down.</a:t>
                      </a:r>
                      <a:endParaRPr lang="en-US" dirty="0">
                        <a:solidFill>
                          <a:srgbClr val="FF0000"/>
                        </a:solidFill>
                      </a:endParaRPr>
                    </a:p>
                  </a:txBody>
                  <a:tcPr/>
                </a:tc>
              </a:tr>
              <a:tr h="370840">
                <a:tc>
                  <a:txBody>
                    <a:bodyPr/>
                    <a:lstStyle/>
                    <a:p>
                      <a:r>
                        <a:rPr lang="en-US" dirty="0" smtClean="0"/>
                        <a:t>2</a:t>
                      </a:r>
                      <a:endParaRPr lang="en-US" dirty="0"/>
                    </a:p>
                  </a:txBody>
                  <a:tcPr/>
                </a:tc>
                <a:tc>
                  <a:txBody>
                    <a:bodyPr/>
                    <a:lstStyle/>
                    <a:p>
                      <a:r>
                        <a:rPr lang="en-US" dirty="0" smtClean="0"/>
                        <a:t>* Security Property</a:t>
                      </a:r>
                      <a:endParaRPr lang="en-US" dirty="0"/>
                    </a:p>
                  </a:txBody>
                  <a:tcPr/>
                </a:tc>
                <a:tc>
                  <a:txBody>
                    <a:bodyPr/>
                    <a:lstStyle/>
                    <a:p>
                      <a:r>
                        <a:rPr lang="en-US" dirty="0" smtClean="0"/>
                        <a:t>No Write Down</a:t>
                      </a:r>
                      <a:endParaRPr lang="en-US" dirty="0"/>
                    </a:p>
                  </a:txBody>
                  <a:tcPr/>
                </a:tc>
                <a:tc>
                  <a:txBody>
                    <a:bodyPr/>
                    <a:lstStyle/>
                    <a:p>
                      <a:r>
                        <a:rPr lang="en-US" sz="1600" dirty="0" smtClean="0"/>
                        <a:t>Subject cannot writer lower than clearance but</a:t>
                      </a:r>
                      <a:r>
                        <a:rPr lang="en-US" sz="1600" baseline="0" dirty="0" smtClean="0"/>
                        <a:t> </a:t>
                      </a:r>
                      <a:r>
                        <a:rPr lang="en-US" sz="1600" baseline="0" dirty="0" smtClean="0">
                          <a:solidFill>
                            <a:srgbClr val="FF0000"/>
                          </a:solidFill>
                        </a:rPr>
                        <a:t>can write up</a:t>
                      </a:r>
                      <a:r>
                        <a:rPr lang="en-US" sz="1600" baseline="0" dirty="0" smtClean="0"/>
                        <a:t>.</a:t>
                      </a:r>
                      <a:r>
                        <a:rPr lang="en-US" sz="1600" dirty="0" smtClean="0"/>
                        <a:t> (so as to not leak data writing to a lower level.) </a:t>
                      </a:r>
                      <a:r>
                        <a:rPr lang="en-US" sz="1600" dirty="0" smtClean="0">
                          <a:solidFill>
                            <a:srgbClr val="FF0000"/>
                          </a:solidFill>
                        </a:rPr>
                        <a:t>Can</a:t>
                      </a:r>
                      <a:r>
                        <a:rPr lang="en-US" sz="1600" baseline="0" dirty="0" smtClean="0">
                          <a:solidFill>
                            <a:srgbClr val="FF0000"/>
                          </a:solidFill>
                        </a:rPr>
                        <a:t> violate for Declassification</a:t>
                      </a:r>
                      <a:endParaRPr lang="en-US" sz="1600" dirty="0">
                        <a:solidFill>
                          <a:srgbClr val="FF0000"/>
                        </a:solidFill>
                      </a:endParaRPr>
                    </a:p>
                  </a:txBody>
                  <a:tcPr/>
                </a:tc>
              </a:tr>
              <a:tr h="370840">
                <a:tc>
                  <a:txBody>
                    <a:bodyPr/>
                    <a:lstStyle/>
                    <a:p>
                      <a:r>
                        <a:rPr lang="en-US" dirty="0" smtClean="0"/>
                        <a:t>3</a:t>
                      </a:r>
                      <a:endParaRPr lang="en-US" dirty="0"/>
                    </a:p>
                  </a:txBody>
                  <a:tcPr/>
                </a:tc>
                <a:tc>
                  <a:txBody>
                    <a:bodyPr/>
                    <a:lstStyle/>
                    <a:p>
                      <a:r>
                        <a:rPr lang="en-US" dirty="0" smtClean="0"/>
                        <a:t>Strong * Property</a:t>
                      </a:r>
                      <a:endParaRPr lang="en-US" dirty="0"/>
                    </a:p>
                  </a:txBody>
                  <a:tcPr/>
                </a:tc>
                <a:tc>
                  <a:txBody>
                    <a:bodyPr/>
                    <a:lstStyle/>
                    <a:p>
                      <a:r>
                        <a:rPr lang="en-US" dirty="0" smtClean="0"/>
                        <a:t>No Read/Write Up or Down</a:t>
                      </a:r>
                      <a:endParaRPr lang="en-US" dirty="0"/>
                    </a:p>
                  </a:txBody>
                  <a:tcPr/>
                </a:tc>
                <a:tc>
                  <a:txBody>
                    <a:bodyPr/>
                    <a:lstStyle/>
                    <a:p>
                      <a:r>
                        <a:rPr lang="en-US" sz="1700" dirty="0" smtClean="0"/>
                        <a:t>Subject with read/write cannot read/write</a:t>
                      </a:r>
                      <a:r>
                        <a:rPr lang="en-US" sz="1700" baseline="0" dirty="0" smtClean="0"/>
                        <a:t> above or below clearance. </a:t>
                      </a:r>
                      <a:r>
                        <a:rPr lang="en-US" sz="1700" baseline="0" dirty="0" smtClean="0">
                          <a:solidFill>
                            <a:srgbClr val="FF0000"/>
                          </a:solidFill>
                        </a:rPr>
                        <a:t>Only same clearance allowed.</a:t>
                      </a:r>
                      <a:endParaRPr lang="en-US" sz="1700" dirty="0">
                        <a:solidFill>
                          <a:srgbClr val="FF0000"/>
                        </a:solidFill>
                      </a:endParaRPr>
                    </a:p>
                  </a:txBody>
                  <a:tcPr/>
                </a:tc>
              </a:tr>
            </a:tbl>
          </a:graphicData>
        </a:graphic>
      </p:graphicFrame>
      <p:sp>
        <p:nvSpPr>
          <p:cNvPr id="5" name="Rounded Rectangle 4"/>
          <p:cNvSpPr/>
          <p:nvPr/>
        </p:nvSpPr>
        <p:spPr>
          <a:xfrm>
            <a:off x="7637471" y="3418201"/>
            <a:ext cx="3973335" cy="648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Protects only Confidentiality</a:t>
            </a:r>
            <a:r>
              <a:rPr lang="en-US" b="1" dirty="0" smtClean="0"/>
              <a:t>. </a:t>
            </a:r>
          </a:p>
          <a:p>
            <a:pPr algn="ctr"/>
            <a:r>
              <a:rPr lang="en-US" dirty="0" smtClean="0"/>
              <a:t>No Integrity or Availability</a:t>
            </a:r>
            <a:endParaRPr lang="en-US" dirty="0"/>
          </a:p>
        </p:txBody>
      </p:sp>
    </p:spTree>
    <p:extLst>
      <p:ext uri="{BB962C8B-B14F-4D97-AF65-F5344CB8AC3E}">
        <p14:creationId xmlns:p14="http://schemas.microsoft.com/office/powerpoint/2010/main" val="35138911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MODELS – BIBA</a:t>
            </a:r>
            <a:endParaRPr lang="en-US" dirty="0"/>
          </a:p>
        </p:txBody>
      </p:sp>
      <p:sp>
        <p:nvSpPr>
          <p:cNvPr id="3" name="Content Placeholder 2"/>
          <p:cNvSpPr>
            <a:spLocks noGrp="1"/>
          </p:cNvSpPr>
          <p:nvPr>
            <p:ph idx="1"/>
          </p:nvPr>
        </p:nvSpPr>
        <p:spPr>
          <a:xfrm>
            <a:off x="581192" y="1793997"/>
            <a:ext cx="11029615" cy="1903939"/>
          </a:xfrm>
        </p:spPr>
        <p:txBody>
          <a:bodyPr>
            <a:normAutofit fontScale="92500" lnSpcReduction="10000"/>
          </a:bodyPr>
          <a:lstStyle/>
          <a:p>
            <a:r>
              <a:rPr lang="en-US" b="1" dirty="0" smtClean="0"/>
              <a:t>BIBA:</a:t>
            </a:r>
            <a:r>
              <a:rPr lang="en-US" dirty="0" smtClean="0"/>
              <a:t> Focused on Integrity.</a:t>
            </a:r>
          </a:p>
          <a:p>
            <a:pPr lvl="1"/>
            <a:r>
              <a:rPr lang="en-US" dirty="0" smtClean="0"/>
              <a:t>The idea behind is to ensure that Data is trustworthy. A Higher clearance subject cannot read a lower clearance (untrustworthy) object, a lower clearance subject (untrustworthy) cannot modify/write to a higher clearance object.</a:t>
            </a:r>
          </a:p>
          <a:p>
            <a:pPr lvl="1"/>
            <a:r>
              <a:rPr lang="en-US" dirty="0" smtClean="0"/>
              <a:t>Prevent unauthorized modifications by authorized subjects</a:t>
            </a:r>
          </a:p>
          <a:p>
            <a:pPr lvl="1"/>
            <a:r>
              <a:rPr lang="en-US" dirty="0" smtClean="0"/>
              <a:t>Prevent modifications by unauthorized subjects.</a:t>
            </a:r>
          </a:p>
          <a:p>
            <a:pPr lvl="1"/>
            <a:r>
              <a:rPr lang="en-US" dirty="0" smtClean="0"/>
              <a:t>Protect internal and external object consistency.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80602375"/>
              </p:ext>
            </p:extLst>
          </p:nvPr>
        </p:nvGraphicFramePr>
        <p:xfrm>
          <a:off x="717420" y="3697936"/>
          <a:ext cx="10757157" cy="2839720"/>
        </p:xfrm>
        <a:graphic>
          <a:graphicData uri="http://schemas.openxmlformats.org/drawingml/2006/table">
            <a:tbl>
              <a:tblPr firstRow="1" bandRow="1">
                <a:tableStyleId>{5C22544A-7EE6-4342-B048-85BDC9FD1C3A}</a:tableStyleId>
              </a:tblPr>
              <a:tblGrid>
                <a:gridCol w="768211"/>
                <a:gridCol w="3508200"/>
                <a:gridCol w="2671654"/>
                <a:gridCol w="3809092"/>
              </a:tblGrid>
              <a:tr h="370840">
                <a:tc>
                  <a:txBody>
                    <a:bodyPr/>
                    <a:lstStyle/>
                    <a:p>
                      <a:r>
                        <a:rPr lang="en-US" b="0" dirty="0" err="1" smtClean="0"/>
                        <a:t>Sr.No</a:t>
                      </a:r>
                      <a:endParaRPr lang="en-US" b="0" dirty="0"/>
                    </a:p>
                  </a:txBody>
                  <a:tcPr/>
                </a:tc>
                <a:tc>
                  <a:txBody>
                    <a:bodyPr/>
                    <a:lstStyle/>
                    <a:p>
                      <a:r>
                        <a:rPr lang="en-US" dirty="0" smtClean="0"/>
                        <a:t>Property</a:t>
                      </a:r>
                      <a:endParaRPr lang="en-US" dirty="0"/>
                    </a:p>
                  </a:txBody>
                  <a:tcPr/>
                </a:tc>
                <a:tc>
                  <a:txBody>
                    <a:bodyPr/>
                    <a:lstStyle/>
                    <a:p>
                      <a:r>
                        <a:rPr lang="en-US" dirty="0" smtClean="0"/>
                        <a:t>Function</a:t>
                      </a:r>
                      <a:endParaRPr lang="en-US" dirty="0"/>
                    </a:p>
                  </a:txBody>
                  <a:tcPr/>
                </a:tc>
                <a:tc>
                  <a:txBody>
                    <a:bodyPr/>
                    <a:lstStyle/>
                    <a:p>
                      <a:r>
                        <a:rPr lang="en-US" dirty="0" smtClean="0"/>
                        <a:t>Explanation</a:t>
                      </a:r>
                      <a:endParaRPr lang="en-US" dirty="0"/>
                    </a:p>
                  </a:txBody>
                  <a:tcPr/>
                </a:tc>
              </a:tr>
              <a:tr h="370840">
                <a:tc>
                  <a:txBody>
                    <a:bodyPr/>
                    <a:lstStyle/>
                    <a:p>
                      <a:r>
                        <a:rPr lang="en-US" dirty="0" smtClean="0"/>
                        <a:t>1</a:t>
                      </a:r>
                      <a:endParaRPr lang="en-US" dirty="0"/>
                    </a:p>
                  </a:txBody>
                  <a:tcPr/>
                </a:tc>
                <a:tc>
                  <a:txBody>
                    <a:bodyPr/>
                    <a:lstStyle/>
                    <a:p>
                      <a:r>
                        <a:rPr lang="en-US" dirty="0" smtClean="0"/>
                        <a:t>Simple</a:t>
                      </a:r>
                      <a:r>
                        <a:rPr lang="en-US" baseline="0" dirty="0" smtClean="0"/>
                        <a:t> Integrity Property</a:t>
                      </a:r>
                      <a:endParaRPr lang="en-US" dirty="0"/>
                    </a:p>
                  </a:txBody>
                  <a:tcPr/>
                </a:tc>
                <a:tc>
                  <a:txBody>
                    <a:bodyPr/>
                    <a:lstStyle/>
                    <a:p>
                      <a:r>
                        <a:rPr lang="en-US" dirty="0" smtClean="0"/>
                        <a:t>No Read</a:t>
                      </a:r>
                      <a:r>
                        <a:rPr lang="en-US" baseline="0" dirty="0" smtClean="0"/>
                        <a:t> Down</a:t>
                      </a:r>
                      <a:endParaRPr lang="en-US" dirty="0"/>
                    </a:p>
                  </a:txBody>
                  <a:tcPr/>
                </a:tc>
                <a:tc>
                  <a:txBody>
                    <a:bodyPr/>
                    <a:lstStyle/>
                    <a:p>
                      <a:r>
                        <a:rPr lang="en-US" dirty="0" smtClean="0"/>
                        <a:t>Subject</a:t>
                      </a:r>
                      <a:r>
                        <a:rPr lang="en-US" baseline="0" dirty="0" smtClean="0"/>
                        <a:t> cannot read lower than clearance. (so as not to read untrustworthy data)</a:t>
                      </a:r>
                      <a:endParaRPr lang="en-US" dirty="0"/>
                    </a:p>
                  </a:txBody>
                  <a:tcPr/>
                </a:tc>
              </a:tr>
              <a:tr h="370840">
                <a:tc>
                  <a:txBody>
                    <a:bodyPr/>
                    <a:lstStyle/>
                    <a:p>
                      <a:r>
                        <a:rPr lang="en-US" dirty="0" smtClean="0"/>
                        <a:t>2</a:t>
                      </a:r>
                      <a:endParaRPr lang="en-US" dirty="0"/>
                    </a:p>
                  </a:txBody>
                  <a:tcPr/>
                </a:tc>
                <a:tc>
                  <a:txBody>
                    <a:bodyPr/>
                    <a:lstStyle/>
                    <a:p>
                      <a:r>
                        <a:rPr lang="en-US" dirty="0" smtClean="0"/>
                        <a:t>* Integrity Property</a:t>
                      </a:r>
                      <a:endParaRPr lang="en-US" dirty="0"/>
                    </a:p>
                  </a:txBody>
                  <a:tcPr/>
                </a:tc>
                <a:tc>
                  <a:txBody>
                    <a:bodyPr/>
                    <a:lstStyle/>
                    <a:p>
                      <a:r>
                        <a:rPr lang="en-US" dirty="0" smtClean="0"/>
                        <a:t>No Write Up</a:t>
                      </a:r>
                      <a:endParaRPr lang="en-US" dirty="0"/>
                    </a:p>
                  </a:txBody>
                  <a:tcPr/>
                </a:tc>
                <a:tc>
                  <a:txBody>
                    <a:bodyPr/>
                    <a:lstStyle/>
                    <a:p>
                      <a:r>
                        <a:rPr lang="en-US" dirty="0" smtClean="0"/>
                        <a:t>Subject cannot writer higher than clearance (so as to not input untrustworthy</a:t>
                      </a:r>
                      <a:r>
                        <a:rPr lang="en-US" baseline="0" dirty="0" smtClean="0"/>
                        <a:t> data</a:t>
                      </a:r>
                      <a:r>
                        <a:rPr lang="en-US" dirty="0" smtClean="0"/>
                        <a:t>.)</a:t>
                      </a:r>
                      <a:endParaRPr lang="en-US" dirty="0"/>
                    </a:p>
                  </a:txBody>
                  <a:tcPr/>
                </a:tc>
              </a:tr>
              <a:tr h="370840">
                <a:tc>
                  <a:txBody>
                    <a:bodyPr/>
                    <a:lstStyle/>
                    <a:p>
                      <a:r>
                        <a:rPr lang="en-US" dirty="0" smtClean="0"/>
                        <a:t>3</a:t>
                      </a:r>
                      <a:endParaRPr lang="en-US" dirty="0"/>
                    </a:p>
                  </a:txBody>
                  <a:tcPr/>
                </a:tc>
                <a:tc>
                  <a:txBody>
                    <a:bodyPr/>
                    <a:lstStyle/>
                    <a:p>
                      <a:r>
                        <a:rPr lang="en-US" dirty="0" smtClean="0"/>
                        <a:t>Invocation Property</a:t>
                      </a:r>
                      <a:endParaRPr lang="en-US" dirty="0"/>
                    </a:p>
                  </a:txBody>
                  <a:tcPr/>
                </a:tc>
                <a:tc>
                  <a:txBody>
                    <a:bodyPr/>
                    <a:lstStyle/>
                    <a:p>
                      <a:r>
                        <a:rPr lang="en-US" dirty="0" smtClean="0"/>
                        <a:t>No invoke</a:t>
                      </a:r>
                      <a:endParaRPr lang="en-US" dirty="0"/>
                    </a:p>
                  </a:txBody>
                  <a:tcPr/>
                </a:tc>
                <a:tc>
                  <a:txBody>
                    <a:bodyPr/>
                    <a:lstStyle/>
                    <a:p>
                      <a:r>
                        <a:rPr lang="en-US" dirty="0" smtClean="0"/>
                        <a:t>Processes cannot call upon/request</a:t>
                      </a:r>
                      <a:r>
                        <a:rPr lang="en-US" baseline="0" dirty="0" smtClean="0"/>
                        <a:t> subjects at a higher clearance.</a:t>
                      </a:r>
                      <a:endParaRPr lang="en-US" dirty="0"/>
                    </a:p>
                  </a:txBody>
                  <a:tcPr/>
                </a:tc>
              </a:tr>
            </a:tbl>
          </a:graphicData>
        </a:graphic>
      </p:graphicFrame>
      <p:sp>
        <p:nvSpPr>
          <p:cNvPr id="5" name="Rounded Rectangle 4"/>
          <p:cNvSpPr/>
          <p:nvPr/>
        </p:nvSpPr>
        <p:spPr>
          <a:xfrm>
            <a:off x="6674177" y="2714920"/>
            <a:ext cx="3836710" cy="8861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Protects only Integrity</a:t>
            </a:r>
            <a:r>
              <a:rPr lang="en-US" b="1" dirty="0" smtClean="0"/>
              <a:t>. </a:t>
            </a:r>
          </a:p>
          <a:p>
            <a:pPr algn="ctr"/>
            <a:r>
              <a:rPr lang="en-US" dirty="0" smtClean="0"/>
              <a:t>No confidentiality or Availability</a:t>
            </a:r>
            <a:endParaRPr lang="en-US" dirty="0"/>
          </a:p>
        </p:txBody>
      </p:sp>
    </p:spTree>
    <p:extLst>
      <p:ext uri="{BB962C8B-B14F-4D97-AF65-F5344CB8AC3E}">
        <p14:creationId xmlns:p14="http://schemas.microsoft.com/office/powerpoint/2010/main" val="19520354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CLARK-WILSON</a:t>
            </a:r>
            <a:endParaRPr lang="en-US" dirty="0"/>
          </a:p>
        </p:txBody>
      </p:sp>
      <p:sp>
        <p:nvSpPr>
          <p:cNvPr id="3" name="Content Placeholder 2"/>
          <p:cNvSpPr>
            <a:spLocks noGrp="1"/>
          </p:cNvSpPr>
          <p:nvPr>
            <p:ph idx="1"/>
          </p:nvPr>
        </p:nvSpPr>
        <p:spPr>
          <a:xfrm>
            <a:off x="534057" y="1888265"/>
            <a:ext cx="11029615" cy="3051380"/>
          </a:xfrm>
        </p:spPr>
        <p:txBody>
          <a:bodyPr>
            <a:normAutofit lnSpcReduction="10000"/>
          </a:bodyPr>
          <a:lstStyle/>
          <a:p>
            <a:r>
              <a:rPr lang="en-US" b="1" dirty="0" smtClean="0"/>
              <a:t>Clark-Wilson</a:t>
            </a:r>
            <a:r>
              <a:rPr lang="en-US" dirty="0" smtClean="0"/>
              <a:t> – focused on Integrity</a:t>
            </a:r>
          </a:p>
          <a:p>
            <a:pPr lvl="1"/>
            <a:r>
              <a:rPr lang="en-US" dirty="0" smtClean="0"/>
              <a:t>Enforces security by using a three-part structure with Security Labels.</a:t>
            </a:r>
          </a:p>
          <a:p>
            <a:pPr lvl="1"/>
            <a:r>
              <a:rPr lang="en-US" dirty="0" smtClean="0"/>
              <a:t>Subject -&gt; Interface -&gt; Object (The Restricted Interface Model)</a:t>
            </a:r>
          </a:p>
          <a:p>
            <a:pPr lvl="1"/>
            <a:r>
              <a:rPr lang="en-US" b="1" dirty="0" smtClean="0"/>
              <a:t>Example</a:t>
            </a:r>
            <a:r>
              <a:rPr lang="en-US" dirty="0" smtClean="0"/>
              <a:t>: </a:t>
            </a:r>
            <a:r>
              <a:rPr lang="en-US" i="1" dirty="0" smtClean="0"/>
              <a:t>A Data entry user modifies the Database via the SAP Web Interface.</a:t>
            </a:r>
          </a:p>
          <a:p>
            <a:pPr lvl="1"/>
            <a:r>
              <a:rPr lang="en-US" dirty="0" smtClean="0">
                <a:solidFill>
                  <a:srgbClr val="FF0000"/>
                </a:solidFill>
              </a:rPr>
              <a:t>Enforces Well formed transactions &amp; Separation of Duties</a:t>
            </a:r>
            <a:r>
              <a:rPr lang="en-US" dirty="0" smtClean="0"/>
              <a:t>:</a:t>
            </a:r>
          </a:p>
          <a:p>
            <a:pPr lvl="2"/>
            <a:r>
              <a:rPr lang="en-US" dirty="0" smtClean="0"/>
              <a:t>Prevents Unauthorized subjects from making modifications.</a:t>
            </a:r>
          </a:p>
          <a:p>
            <a:pPr lvl="2"/>
            <a:r>
              <a:rPr lang="en-US" dirty="0" smtClean="0"/>
              <a:t>Prevents authorized subjects from making unauthorized modifications to objects.</a:t>
            </a:r>
          </a:p>
          <a:p>
            <a:pPr lvl="2"/>
            <a:r>
              <a:rPr lang="en-US" dirty="0" smtClean="0"/>
              <a:t>Separation of functions – different functions will be available to user based on class of user. </a:t>
            </a:r>
          </a:p>
          <a:p>
            <a:pPr lvl="1"/>
            <a:r>
              <a:rPr lang="en-US" dirty="0" smtClean="0"/>
              <a:t>Common model in Commercial Systems.</a:t>
            </a:r>
          </a:p>
        </p:txBody>
      </p:sp>
      <p:pic>
        <p:nvPicPr>
          <p:cNvPr id="4" name="Picture 3"/>
          <p:cNvPicPr>
            <a:picLocks noChangeAspect="1"/>
          </p:cNvPicPr>
          <p:nvPr/>
        </p:nvPicPr>
        <p:blipFill>
          <a:blip r:embed="rId3"/>
          <a:stretch>
            <a:fillRect/>
          </a:stretch>
        </p:blipFill>
        <p:spPr>
          <a:xfrm>
            <a:off x="8031777" y="2165696"/>
            <a:ext cx="3242068" cy="142591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234924345"/>
              </p:ext>
            </p:extLst>
          </p:nvPr>
        </p:nvGraphicFramePr>
        <p:xfrm>
          <a:off x="581192" y="4939645"/>
          <a:ext cx="11343715" cy="1854200"/>
        </p:xfrm>
        <a:graphic>
          <a:graphicData uri="http://schemas.openxmlformats.org/drawingml/2006/table">
            <a:tbl>
              <a:tblPr firstRow="1" bandRow="1">
                <a:tableStyleId>{5C22544A-7EE6-4342-B048-85BDC9FD1C3A}</a:tableStyleId>
              </a:tblPr>
              <a:tblGrid>
                <a:gridCol w="832829"/>
                <a:gridCol w="4119513"/>
                <a:gridCol w="6391373"/>
              </a:tblGrid>
              <a:tr h="370840">
                <a:tc>
                  <a:txBody>
                    <a:bodyPr/>
                    <a:lstStyle/>
                    <a:p>
                      <a:r>
                        <a:rPr lang="en-US" dirty="0" err="1" smtClean="0"/>
                        <a:t>Sr.No</a:t>
                      </a:r>
                      <a:endParaRPr lang="en-US" dirty="0"/>
                    </a:p>
                  </a:txBody>
                  <a:tcPr/>
                </a:tc>
                <a:tc>
                  <a:txBody>
                    <a:bodyPr/>
                    <a:lstStyle/>
                    <a:p>
                      <a:r>
                        <a:rPr lang="en-US" dirty="0" smtClean="0"/>
                        <a:t>Procedures &amp; Items</a:t>
                      </a:r>
                      <a:endParaRPr lang="en-US" dirty="0"/>
                    </a:p>
                  </a:txBody>
                  <a:tcPr/>
                </a:tc>
                <a:tc>
                  <a:txBody>
                    <a:bodyPr/>
                    <a:lstStyle/>
                    <a:p>
                      <a:r>
                        <a:rPr lang="en-US" dirty="0" smtClean="0"/>
                        <a:t>Explanation</a:t>
                      </a:r>
                      <a:endParaRPr lang="en-US" dirty="0"/>
                    </a:p>
                  </a:txBody>
                  <a:tcPr/>
                </a:tc>
              </a:tr>
              <a:tr h="370840">
                <a:tc>
                  <a:txBody>
                    <a:bodyPr/>
                    <a:lstStyle/>
                    <a:p>
                      <a:r>
                        <a:rPr lang="en-US" dirty="0" smtClean="0"/>
                        <a:t>1</a:t>
                      </a:r>
                      <a:endParaRPr lang="en-US" dirty="0"/>
                    </a:p>
                  </a:txBody>
                  <a:tcPr/>
                </a:tc>
                <a:tc>
                  <a:txBody>
                    <a:bodyPr/>
                    <a:lstStyle/>
                    <a:p>
                      <a:r>
                        <a:rPr lang="en-US" dirty="0" smtClean="0"/>
                        <a:t>CDI</a:t>
                      </a:r>
                      <a:r>
                        <a:rPr lang="en-US" baseline="0" dirty="0" smtClean="0"/>
                        <a:t> – Constrained Data Item</a:t>
                      </a:r>
                      <a:endParaRPr lang="en-US" dirty="0"/>
                    </a:p>
                  </a:txBody>
                  <a:tcPr/>
                </a:tc>
                <a:tc>
                  <a:txBody>
                    <a:bodyPr/>
                    <a:lstStyle/>
                    <a:p>
                      <a:r>
                        <a:rPr lang="en-US" dirty="0" smtClean="0"/>
                        <a:t>Any item </a:t>
                      </a:r>
                      <a:r>
                        <a:rPr lang="en-US" baseline="0" dirty="0" smtClean="0"/>
                        <a:t>whose integrity is protected by the model.</a:t>
                      </a:r>
                      <a:endParaRPr lang="en-US" dirty="0"/>
                    </a:p>
                  </a:txBody>
                  <a:tcPr/>
                </a:tc>
              </a:tr>
              <a:tr h="370840">
                <a:tc>
                  <a:txBody>
                    <a:bodyPr/>
                    <a:lstStyle/>
                    <a:p>
                      <a:r>
                        <a:rPr lang="en-US" dirty="0" smtClean="0"/>
                        <a:t>2</a:t>
                      </a:r>
                      <a:endParaRPr lang="en-US" dirty="0"/>
                    </a:p>
                  </a:txBody>
                  <a:tcPr/>
                </a:tc>
                <a:tc>
                  <a:txBody>
                    <a:bodyPr/>
                    <a:lstStyle/>
                    <a:p>
                      <a:r>
                        <a:rPr lang="en-US" dirty="0" smtClean="0"/>
                        <a:t>UDI –</a:t>
                      </a:r>
                      <a:r>
                        <a:rPr lang="en-US" baseline="0" dirty="0" smtClean="0"/>
                        <a:t> Unconstrained Data Item</a:t>
                      </a:r>
                      <a:endParaRPr lang="en-US" dirty="0"/>
                    </a:p>
                  </a:txBody>
                  <a:tcPr/>
                </a:tc>
                <a:tc>
                  <a:txBody>
                    <a:bodyPr/>
                    <a:lstStyle/>
                    <a:p>
                      <a:r>
                        <a:rPr lang="en-US" dirty="0" smtClean="0"/>
                        <a:t>Any data item whose integrity is not protected</a:t>
                      </a:r>
                      <a:r>
                        <a:rPr lang="en-US" baseline="0" dirty="0" smtClean="0"/>
                        <a:t> by the model.</a:t>
                      </a:r>
                      <a:endParaRPr lang="en-US" dirty="0"/>
                    </a:p>
                  </a:txBody>
                  <a:tcPr/>
                </a:tc>
              </a:tr>
              <a:tr h="370840">
                <a:tc>
                  <a:txBody>
                    <a:bodyPr/>
                    <a:lstStyle/>
                    <a:p>
                      <a:r>
                        <a:rPr lang="en-US" dirty="0" smtClean="0"/>
                        <a:t>3</a:t>
                      </a:r>
                      <a:endParaRPr lang="en-US" dirty="0"/>
                    </a:p>
                  </a:txBody>
                  <a:tcPr/>
                </a:tc>
                <a:tc>
                  <a:txBody>
                    <a:bodyPr/>
                    <a:lstStyle/>
                    <a:p>
                      <a:r>
                        <a:rPr lang="en-US" dirty="0" smtClean="0"/>
                        <a:t>IVP – Integrity Verification Procedure</a:t>
                      </a:r>
                      <a:endParaRPr lang="en-US" dirty="0"/>
                    </a:p>
                  </a:txBody>
                  <a:tcPr/>
                </a:tc>
                <a:tc>
                  <a:txBody>
                    <a:bodyPr/>
                    <a:lstStyle/>
                    <a:p>
                      <a:r>
                        <a:rPr lang="en-US" dirty="0" smtClean="0"/>
                        <a:t>Scans data items and confirms</a:t>
                      </a:r>
                      <a:r>
                        <a:rPr lang="en-US" baseline="0" dirty="0" smtClean="0"/>
                        <a:t> their integrity.</a:t>
                      </a:r>
                      <a:endParaRPr lang="en-US" dirty="0"/>
                    </a:p>
                  </a:txBody>
                  <a:tcPr/>
                </a:tc>
              </a:tr>
              <a:tr h="370840">
                <a:tc>
                  <a:txBody>
                    <a:bodyPr/>
                    <a:lstStyle/>
                    <a:p>
                      <a:r>
                        <a:rPr lang="en-US" dirty="0" smtClean="0"/>
                        <a:t>4</a:t>
                      </a:r>
                      <a:endParaRPr lang="en-US" dirty="0"/>
                    </a:p>
                  </a:txBody>
                  <a:tcPr/>
                </a:tc>
                <a:tc>
                  <a:txBody>
                    <a:bodyPr/>
                    <a:lstStyle/>
                    <a:p>
                      <a:r>
                        <a:rPr lang="en-US" dirty="0" smtClean="0"/>
                        <a:t>TP</a:t>
                      </a:r>
                      <a:r>
                        <a:rPr lang="en-US" baseline="0" dirty="0" smtClean="0"/>
                        <a:t> – Transformation Procedures</a:t>
                      </a:r>
                      <a:endParaRPr lang="en-US" dirty="0"/>
                    </a:p>
                  </a:txBody>
                  <a:tcPr/>
                </a:tc>
                <a:tc>
                  <a:txBody>
                    <a:bodyPr/>
                    <a:lstStyle/>
                    <a:p>
                      <a:r>
                        <a:rPr lang="en-US" dirty="0" smtClean="0"/>
                        <a:t>Only items that</a:t>
                      </a:r>
                      <a:r>
                        <a:rPr lang="en-US" baseline="0" dirty="0" smtClean="0"/>
                        <a:t> are allowed to modify CDI</a:t>
                      </a:r>
                      <a:endParaRPr lang="en-US" dirty="0"/>
                    </a:p>
                  </a:txBody>
                  <a:tcPr/>
                </a:tc>
              </a:tr>
            </a:tbl>
          </a:graphicData>
        </a:graphic>
      </p:graphicFrame>
      <p:sp>
        <p:nvSpPr>
          <p:cNvPr id="7" name="Rounded Rectangle 6"/>
          <p:cNvSpPr/>
          <p:nvPr/>
        </p:nvSpPr>
        <p:spPr>
          <a:xfrm>
            <a:off x="8295588" y="3733014"/>
            <a:ext cx="3553905" cy="11312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smtClean="0"/>
              <a:t>Example</a:t>
            </a:r>
            <a:r>
              <a:rPr lang="en-US" dirty="0" smtClean="0"/>
              <a:t>: Palo Alto Network’s Firewall Management access can be termed as a Clark-Wilson model.</a:t>
            </a:r>
            <a:endParaRPr lang="en-US" dirty="0"/>
          </a:p>
        </p:txBody>
      </p:sp>
    </p:spTree>
    <p:extLst>
      <p:ext uri="{BB962C8B-B14F-4D97-AF65-F5344CB8AC3E}">
        <p14:creationId xmlns:p14="http://schemas.microsoft.com/office/powerpoint/2010/main" val="8781807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3" name="Content Placeholder 2"/>
          <p:cNvSpPr>
            <a:spLocks noGrp="1"/>
          </p:cNvSpPr>
          <p:nvPr>
            <p:ph idx="1"/>
          </p:nvPr>
        </p:nvSpPr>
        <p:spPr>
          <a:xfrm>
            <a:off x="581193" y="1889090"/>
            <a:ext cx="6412460" cy="2709929"/>
          </a:xfrm>
        </p:spPr>
        <p:txBody>
          <a:bodyPr>
            <a:normAutofit fontScale="85000" lnSpcReduction="20000"/>
          </a:bodyPr>
          <a:lstStyle/>
          <a:p>
            <a:r>
              <a:rPr lang="en-US" b="1" dirty="0" smtClean="0"/>
              <a:t>Brewer-Nash </a:t>
            </a:r>
            <a:r>
              <a:rPr lang="en-US" dirty="0" smtClean="0"/>
              <a:t>– Chinese Wall model.</a:t>
            </a:r>
          </a:p>
          <a:p>
            <a:pPr lvl="1"/>
            <a:r>
              <a:rPr lang="en-US" dirty="0" smtClean="0"/>
              <a:t>Used for designed to avoid conflicts of interest.</a:t>
            </a:r>
          </a:p>
          <a:p>
            <a:pPr lvl="1"/>
            <a:r>
              <a:rPr lang="en-US" dirty="0" smtClean="0"/>
              <a:t>Prohibits access to a subject (like a consultant) from accessing multiple conflict of interest categories.</a:t>
            </a:r>
          </a:p>
          <a:p>
            <a:pPr lvl="1"/>
            <a:r>
              <a:rPr lang="en-US" dirty="0" smtClean="0"/>
              <a:t>Brewer Nash model requires </a:t>
            </a:r>
          </a:p>
          <a:p>
            <a:pPr lvl="2"/>
            <a:r>
              <a:rPr lang="en-US" dirty="0" smtClean="0"/>
              <a:t>Properly identified subjects</a:t>
            </a:r>
          </a:p>
          <a:p>
            <a:pPr lvl="2"/>
            <a:r>
              <a:rPr lang="en-US" dirty="0" smtClean="0"/>
              <a:t>One or more datasets</a:t>
            </a:r>
          </a:p>
          <a:p>
            <a:pPr lvl="2"/>
            <a:r>
              <a:rPr lang="en-US" dirty="0" smtClean="0"/>
              <a:t>Class definitions related to conflict of interest for all datasets.</a:t>
            </a:r>
          </a:p>
          <a:p>
            <a:r>
              <a:rPr lang="en-US" b="1" dirty="0" smtClean="0"/>
              <a:t>Access Control Matrix</a:t>
            </a:r>
            <a:r>
              <a:rPr lang="en-US" dirty="0" smtClean="0"/>
              <a:t>:</a:t>
            </a:r>
          </a:p>
          <a:p>
            <a:pPr lvl="1"/>
            <a:r>
              <a:rPr lang="en-US" dirty="0" smtClean="0"/>
              <a:t>Table that defines access permissions between subjects and objects.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46434259"/>
              </p:ext>
            </p:extLst>
          </p:nvPr>
        </p:nvGraphicFramePr>
        <p:xfrm>
          <a:off x="1074091" y="4599019"/>
          <a:ext cx="8128000" cy="2143760"/>
        </p:xfrm>
        <a:graphic>
          <a:graphicData uri="http://schemas.openxmlformats.org/drawingml/2006/table">
            <a:tbl>
              <a:tblPr firstRow="1" bandRow="1">
                <a:tableStyleId>{5C22544A-7EE6-4342-B048-85BDC9FD1C3A}</a:tableStyleId>
              </a:tblPr>
              <a:tblGrid>
                <a:gridCol w="923408"/>
                <a:gridCol w="2327792"/>
                <a:gridCol w="1625600"/>
                <a:gridCol w="1625600"/>
                <a:gridCol w="1625600"/>
              </a:tblGrid>
              <a:tr h="370840">
                <a:tc>
                  <a:txBody>
                    <a:bodyPr/>
                    <a:lstStyle/>
                    <a:p>
                      <a:r>
                        <a:rPr lang="en-US" sz="1600" dirty="0" smtClean="0"/>
                        <a:t>Sr. No.</a:t>
                      </a:r>
                      <a:endParaRPr lang="en-US" sz="1600" dirty="0"/>
                    </a:p>
                  </a:txBody>
                  <a:tcPr/>
                </a:tc>
                <a:tc>
                  <a:txBody>
                    <a:bodyPr/>
                    <a:lstStyle/>
                    <a:p>
                      <a:r>
                        <a:rPr lang="en-US" sz="1600" dirty="0" smtClean="0"/>
                        <a:t>Subject</a:t>
                      </a:r>
                      <a:endParaRPr lang="en-US" sz="1600" dirty="0"/>
                    </a:p>
                  </a:txBody>
                  <a:tcPr/>
                </a:tc>
                <a:tc>
                  <a:txBody>
                    <a:bodyPr/>
                    <a:lstStyle/>
                    <a:p>
                      <a:r>
                        <a:rPr lang="en-US" sz="1600" dirty="0" smtClean="0"/>
                        <a:t>Firewall</a:t>
                      </a:r>
                      <a:endParaRPr lang="en-US" sz="1600" dirty="0"/>
                    </a:p>
                  </a:txBody>
                  <a:tcPr/>
                </a:tc>
                <a:tc>
                  <a:txBody>
                    <a:bodyPr/>
                    <a:lstStyle/>
                    <a:p>
                      <a:r>
                        <a:rPr lang="en-US" sz="1600" dirty="0" smtClean="0"/>
                        <a:t>Folder</a:t>
                      </a:r>
                      <a:endParaRPr lang="en-US" sz="1600" dirty="0"/>
                    </a:p>
                  </a:txBody>
                  <a:tcPr/>
                </a:tc>
                <a:tc>
                  <a:txBody>
                    <a:bodyPr/>
                    <a:lstStyle/>
                    <a:p>
                      <a:r>
                        <a:rPr lang="en-US" sz="1600" dirty="0" smtClean="0"/>
                        <a:t>Database</a:t>
                      </a:r>
                      <a:endParaRPr lang="en-US" sz="1600" dirty="0"/>
                    </a:p>
                  </a:txBody>
                  <a:tcPr/>
                </a:tc>
              </a:tr>
              <a:tr h="370840">
                <a:tc>
                  <a:txBody>
                    <a:bodyPr/>
                    <a:lstStyle/>
                    <a:p>
                      <a:r>
                        <a:rPr lang="en-US" sz="1600" dirty="0" smtClean="0"/>
                        <a:t>1</a:t>
                      </a:r>
                      <a:endParaRPr lang="en-US" sz="1600" dirty="0"/>
                    </a:p>
                  </a:txBody>
                  <a:tcPr/>
                </a:tc>
                <a:tc>
                  <a:txBody>
                    <a:bodyPr/>
                    <a:lstStyle/>
                    <a:p>
                      <a:r>
                        <a:rPr lang="en-US" sz="1600" dirty="0" smtClean="0"/>
                        <a:t>Ashish</a:t>
                      </a:r>
                      <a:endParaRPr lang="en-US" sz="1600" dirty="0"/>
                    </a:p>
                  </a:txBody>
                  <a:tcPr/>
                </a:tc>
                <a:tc>
                  <a:txBody>
                    <a:bodyPr/>
                    <a:lstStyle/>
                    <a:p>
                      <a:r>
                        <a:rPr lang="en-US" sz="1600" dirty="0" smtClean="0"/>
                        <a:t>Logs</a:t>
                      </a:r>
                      <a:r>
                        <a:rPr lang="en-US" sz="1600" baseline="0" dirty="0" smtClean="0"/>
                        <a:t> view</a:t>
                      </a:r>
                      <a:endParaRPr lang="en-US" sz="1600" dirty="0"/>
                    </a:p>
                  </a:txBody>
                  <a:tcPr/>
                </a:tc>
                <a:tc>
                  <a:txBody>
                    <a:bodyPr/>
                    <a:lstStyle/>
                    <a:p>
                      <a:r>
                        <a:rPr lang="en-US" sz="1600" dirty="0" smtClean="0"/>
                        <a:t>Read</a:t>
                      </a:r>
                      <a:endParaRPr lang="en-US" sz="1600" dirty="0"/>
                    </a:p>
                  </a:txBody>
                  <a:tcPr/>
                </a:tc>
                <a:tc>
                  <a:txBody>
                    <a:bodyPr/>
                    <a:lstStyle/>
                    <a:p>
                      <a:r>
                        <a:rPr lang="en-US" sz="1600" dirty="0" smtClean="0"/>
                        <a:t>No Access</a:t>
                      </a:r>
                      <a:endParaRPr lang="en-US" sz="1600" dirty="0"/>
                    </a:p>
                  </a:txBody>
                  <a:tcPr/>
                </a:tc>
              </a:tr>
              <a:tr h="370840">
                <a:tc>
                  <a:txBody>
                    <a:bodyPr/>
                    <a:lstStyle/>
                    <a:p>
                      <a:r>
                        <a:rPr lang="en-US" sz="1600" dirty="0" smtClean="0"/>
                        <a:t>2</a:t>
                      </a:r>
                      <a:endParaRPr lang="en-US" sz="1600" dirty="0"/>
                    </a:p>
                  </a:txBody>
                  <a:tcPr/>
                </a:tc>
                <a:tc>
                  <a:txBody>
                    <a:bodyPr/>
                    <a:lstStyle/>
                    <a:p>
                      <a:r>
                        <a:rPr lang="en-US" sz="1600" dirty="0" err="1" smtClean="0"/>
                        <a:t>Kamlesh</a:t>
                      </a:r>
                      <a:endParaRPr lang="en-US" sz="1600" dirty="0"/>
                    </a:p>
                  </a:txBody>
                  <a:tcPr/>
                </a:tc>
                <a:tc>
                  <a:txBody>
                    <a:bodyPr/>
                    <a:lstStyle/>
                    <a:p>
                      <a:r>
                        <a:rPr lang="en-US" sz="1600" dirty="0" smtClean="0"/>
                        <a:t>Write</a:t>
                      </a:r>
                      <a:r>
                        <a:rPr lang="en-US" sz="1600" baseline="0" dirty="0" smtClean="0"/>
                        <a:t> rules, logs view</a:t>
                      </a:r>
                      <a:endParaRPr lang="en-US" sz="1600" dirty="0"/>
                    </a:p>
                  </a:txBody>
                  <a:tcPr/>
                </a:tc>
                <a:tc>
                  <a:txBody>
                    <a:bodyPr/>
                    <a:lstStyle/>
                    <a:p>
                      <a:r>
                        <a:rPr lang="en-US" sz="1600" dirty="0" smtClean="0"/>
                        <a:t>Read/Write</a:t>
                      </a:r>
                      <a:endParaRPr lang="en-US" sz="1600" dirty="0"/>
                    </a:p>
                  </a:txBody>
                  <a:tcPr/>
                </a:tc>
                <a:tc>
                  <a:txBody>
                    <a:bodyPr/>
                    <a:lstStyle/>
                    <a:p>
                      <a:r>
                        <a:rPr lang="en-US" sz="1600" dirty="0" smtClean="0"/>
                        <a:t>No</a:t>
                      </a:r>
                      <a:r>
                        <a:rPr lang="en-US" sz="1600" baseline="0" dirty="0" smtClean="0"/>
                        <a:t> Access</a:t>
                      </a:r>
                      <a:endParaRPr lang="en-US" sz="1600" dirty="0"/>
                    </a:p>
                  </a:txBody>
                  <a:tcPr/>
                </a:tc>
              </a:tr>
              <a:tr h="370840">
                <a:tc>
                  <a:txBody>
                    <a:bodyPr/>
                    <a:lstStyle/>
                    <a:p>
                      <a:r>
                        <a:rPr lang="en-US" sz="1600" dirty="0" smtClean="0"/>
                        <a:t>3</a:t>
                      </a:r>
                      <a:endParaRPr lang="en-US" sz="1600" dirty="0"/>
                    </a:p>
                  </a:txBody>
                  <a:tcPr/>
                </a:tc>
                <a:tc>
                  <a:txBody>
                    <a:bodyPr/>
                    <a:lstStyle/>
                    <a:p>
                      <a:r>
                        <a:rPr lang="en-US" sz="1600" dirty="0" smtClean="0"/>
                        <a:t>Vinod</a:t>
                      </a:r>
                      <a:endParaRPr lang="en-US" sz="1600" dirty="0"/>
                    </a:p>
                  </a:txBody>
                  <a:tcPr/>
                </a:tc>
                <a:tc>
                  <a:txBody>
                    <a:bodyPr/>
                    <a:lstStyle/>
                    <a:p>
                      <a:r>
                        <a:rPr lang="en-US" sz="1600" dirty="0" smtClean="0"/>
                        <a:t>Write</a:t>
                      </a:r>
                      <a:r>
                        <a:rPr lang="en-US" sz="1600" baseline="0" dirty="0" smtClean="0"/>
                        <a:t> rules, modify rules, modify interfaces</a:t>
                      </a:r>
                      <a:endParaRPr lang="en-US" sz="1600" dirty="0"/>
                    </a:p>
                  </a:txBody>
                  <a:tcPr/>
                </a:tc>
                <a:tc>
                  <a:txBody>
                    <a:bodyPr/>
                    <a:lstStyle/>
                    <a:p>
                      <a:r>
                        <a:rPr lang="en-US" sz="1600" dirty="0" smtClean="0"/>
                        <a:t>Read, execute files</a:t>
                      </a:r>
                      <a:endParaRPr lang="en-US" sz="1600" dirty="0"/>
                    </a:p>
                  </a:txBody>
                  <a:tcPr/>
                </a:tc>
                <a:tc>
                  <a:txBody>
                    <a:bodyPr/>
                    <a:lstStyle/>
                    <a:p>
                      <a:r>
                        <a:rPr lang="en-US" sz="1600" dirty="0" smtClean="0"/>
                        <a:t>View</a:t>
                      </a:r>
                      <a:endParaRPr lang="en-US" sz="1600" dirty="0"/>
                    </a:p>
                  </a:txBody>
                  <a:tcPr/>
                </a:tc>
              </a:tr>
            </a:tbl>
          </a:graphicData>
        </a:graphic>
      </p:graphicFrame>
      <p:sp>
        <p:nvSpPr>
          <p:cNvPr id="5" name="TextBox 4"/>
          <p:cNvSpPr txBox="1"/>
          <p:nvPr/>
        </p:nvSpPr>
        <p:spPr>
          <a:xfrm>
            <a:off x="6451041" y="2137311"/>
            <a:ext cx="2997499" cy="2213485"/>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fontScale="925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b="1">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dirty="0"/>
              <a:t>Remember:</a:t>
            </a:r>
          </a:p>
          <a:p>
            <a:r>
              <a:rPr lang="en-US" b="0" dirty="0"/>
              <a:t>ACL </a:t>
            </a:r>
            <a:r>
              <a:rPr lang="en-US" b="0" i="1" dirty="0" smtClean="0"/>
              <a:t>are </a:t>
            </a:r>
            <a:r>
              <a:rPr lang="en-US" b="0" i="1" dirty="0" smtClean="0">
                <a:solidFill>
                  <a:srgbClr val="FF0000"/>
                </a:solidFill>
              </a:rPr>
              <a:t>Object </a:t>
            </a:r>
            <a:r>
              <a:rPr lang="en-US" b="0" i="1" dirty="0">
                <a:solidFill>
                  <a:srgbClr val="FF0000"/>
                </a:solidFill>
              </a:rPr>
              <a:t>focused </a:t>
            </a:r>
            <a:r>
              <a:rPr lang="en-US" b="0" i="1" dirty="0"/>
              <a:t>and has a list of subjects who are granted access to the object.</a:t>
            </a:r>
          </a:p>
          <a:p>
            <a:r>
              <a:rPr lang="en-US" b="0" dirty="0"/>
              <a:t>Capability table </a:t>
            </a:r>
            <a:r>
              <a:rPr lang="en-US" b="0" i="1" dirty="0"/>
              <a:t>is </a:t>
            </a:r>
            <a:r>
              <a:rPr lang="en-US" b="0" i="1" dirty="0">
                <a:solidFill>
                  <a:srgbClr val="FF0000"/>
                </a:solidFill>
              </a:rPr>
              <a:t>Subject focused </a:t>
            </a:r>
            <a:r>
              <a:rPr lang="en-US" b="0" i="1" dirty="0"/>
              <a:t>and has a list of actions that a subject can perform</a:t>
            </a:r>
            <a:r>
              <a:rPr lang="en-US" b="0" i="1" dirty="0" smtClean="0"/>
              <a:t>.</a:t>
            </a:r>
            <a:endParaRPr lang="en-US" b="0" i="1" dirty="0"/>
          </a:p>
        </p:txBody>
      </p:sp>
      <p:sp>
        <p:nvSpPr>
          <p:cNvPr id="6" name="Content Placeholder 2"/>
          <p:cNvSpPr txBox="1">
            <a:spLocks/>
          </p:cNvSpPr>
          <p:nvPr/>
        </p:nvSpPr>
        <p:spPr>
          <a:xfrm>
            <a:off x="9694990" y="1889090"/>
            <a:ext cx="2300203" cy="4694863"/>
          </a:xfrm>
          <a:prstGeom prst="rect">
            <a:avLst/>
          </a:prstGeom>
        </p:spPr>
        <p:style>
          <a:lnRef idx="1">
            <a:schemeClr val="dk1"/>
          </a:lnRef>
          <a:fillRef idx="3">
            <a:schemeClr val="dk1"/>
          </a:fillRef>
          <a:effectRef idx="2">
            <a:schemeClr val="dk1"/>
          </a:effectRef>
          <a:fontRef idx="minor">
            <a:schemeClr val="lt1"/>
          </a:fontRef>
        </p:style>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solidFill>
                  <a:schemeClr val="bg1"/>
                </a:solidFill>
              </a:rPr>
              <a:t> Composition theory: System Information Flow Modes:</a:t>
            </a:r>
          </a:p>
          <a:p>
            <a:r>
              <a:rPr lang="en-US" b="1" dirty="0" smtClean="0">
                <a:solidFill>
                  <a:schemeClr val="bg1"/>
                </a:solidFill>
              </a:rPr>
              <a:t>Feedback</a:t>
            </a:r>
            <a:r>
              <a:rPr lang="en-US" dirty="0" smtClean="0">
                <a:solidFill>
                  <a:schemeClr val="bg1"/>
                </a:solidFill>
              </a:rPr>
              <a:t>: One system provides information to another, and reverses roles to receive it back.</a:t>
            </a:r>
          </a:p>
          <a:p>
            <a:r>
              <a:rPr lang="en-US" b="1" dirty="0" smtClean="0">
                <a:solidFill>
                  <a:schemeClr val="bg1"/>
                </a:solidFill>
              </a:rPr>
              <a:t>Cascading</a:t>
            </a:r>
            <a:r>
              <a:rPr lang="en-US" dirty="0" smtClean="0">
                <a:solidFill>
                  <a:schemeClr val="bg1"/>
                </a:solidFill>
              </a:rPr>
              <a:t>: When input of one system receives information from output of another cascading downwards.</a:t>
            </a:r>
          </a:p>
          <a:p>
            <a:r>
              <a:rPr lang="en-US" b="1" dirty="0" smtClean="0">
                <a:solidFill>
                  <a:schemeClr val="bg1"/>
                </a:solidFill>
              </a:rPr>
              <a:t>Hookup</a:t>
            </a:r>
            <a:r>
              <a:rPr lang="en-US" dirty="0" smtClean="0">
                <a:solidFill>
                  <a:schemeClr val="bg1"/>
                </a:solidFill>
              </a:rPr>
              <a:t>: One system sends input to another system but also sends input to external entities.</a:t>
            </a:r>
          </a:p>
        </p:txBody>
      </p:sp>
    </p:spTree>
    <p:extLst>
      <p:ext uri="{BB962C8B-B14F-4D97-AF65-F5344CB8AC3E}">
        <p14:creationId xmlns:p14="http://schemas.microsoft.com/office/powerpoint/2010/main" val="33007050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Models</a:t>
            </a:r>
            <a:endParaRPr lang="en-US" dirty="0"/>
          </a:p>
        </p:txBody>
      </p:sp>
      <p:sp>
        <p:nvSpPr>
          <p:cNvPr id="5" name="Rectangle 4"/>
          <p:cNvSpPr/>
          <p:nvPr/>
        </p:nvSpPr>
        <p:spPr>
          <a:xfrm>
            <a:off x="581192" y="1842237"/>
            <a:ext cx="3311326" cy="38289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t>DAC – Discretionary Access Control</a:t>
            </a:r>
          </a:p>
          <a:p>
            <a:pPr marL="285750" indent="-285750">
              <a:buFont typeface="Arial" panose="020B0604020202020204" pitchFamily="34" charset="0"/>
              <a:buChar char="•"/>
            </a:pPr>
            <a:r>
              <a:rPr lang="en-US" dirty="0" smtClean="0"/>
              <a:t>Security of object is at Data Owner’s Discretion. </a:t>
            </a:r>
          </a:p>
          <a:p>
            <a:pPr marL="285750" indent="-285750">
              <a:buFont typeface="Arial" panose="020B0604020202020204" pitchFamily="34" charset="0"/>
              <a:buChar char="•"/>
            </a:pPr>
            <a:r>
              <a:rPr lang="en-US" dirty="0" smtClean="0"/>
              <a:t>Access granted through ACL.</a:t>
            </a:r>
          </a:p>
          <a:p>
            <a:pPr marL="285750" indent="-285750">
              <a:buFont typeface="Arial" panose="020B0604020202020204" pitchFamily="34" charset="0"/>
              <a:buChar char="•"/>
            </a:pPr>
            <a:r>
              <a:rPr lang="en-US" dirty="0" smtClean="0"/>
              <a:t>Owner of Object decides permission.</a:t>
            </a:r>
          </a:p>
          <a:p>
            <a:pPr marL="285750" indent="-285750">
              <a:buFont typeface="Arial" panose="020B0604020202020204" pitchFamily="34" charset="0"/>
              <a:buChar char="•"/>
            </a:pPr>
            <a:r>
              <a:rPr lang="en-US" dirty="0" smtClean="0"/>
              <a:t>Identity based.</a:t>
            </a:r>
          </a:p>
          <a:p>
            <a:pPr marL="285750" indent="-285750">
              <a:buFont typeface="Arial" panose="020B0604020202020204" pitchFamily="34" charset="0"/>
              <a:buChar char="•"/>
            </a:pPr>
            <a:r>
              <a:rPr lang="en-US" dirty="0" smtClean="0"/>
              <a:t>Subject has no knowledge of the object’s sensitivity.</a:t>
            </a:r>
          </a:p>
          <a:p>
            <a:pPr marL="285750" indent="-285750">
              <a:buFont typeface="Arial" panose="020B0604020202020204" pitchFamily="34" charset="0"/>
              <a:buChar char="•"/>
            </a:pPr>
            <a:r>
              <a:rPr lang="en-US" dirty="0" smtClean="0"/>
              <a:t>Scalable and Flexible as each owner decides access.</a:t>
            </a:r>
          </a:p>
          <a:p>
            <a:pPr marL="285750" indent="-285750">
              <a:buFont typeface="Arial" panose="020B0604020202020204" pitchFamily="34" charset="0"/>
              <a:buChar char="•"/>
            </a:pPr>
            <a:endParaRPr lang="en-US" dirty="0"/>
          </a:p>
        </p:txBody>
      </p:sp>
      <p:sp>
        <p:nvSpPr>
          <p:cNvPr id="6" name="Rectangle 5"/>
          <p:cNvSpPr/>
          <p:nvPr/>
        </p:nvSpPr>
        <p:spPr>
          <a:xfrm>
            <a:off x="3969099" y="1842237"/>
            <a:ext cx="4366751" cy="3828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r>
              <a:rPr lang="en-US" b="1" dirty="0" smtClean="0"/>
              <a:t>AC – Mandatory Access Control</a:t>
            </a:r>
          </a:p>
          <a:p>
            <a:pPr marL="285750" indent="-285750">
              <a:buFont typeface="Arial" panose="020B0604020202020204" pitchFamily="34" charset="0"/>
              <a:buChar char="•"/>
            </a:pPr>
            <a:r>
              <a:rPr lang="en-US" dirty="0" smtClean="0"/>
              <a:t>Data Owners cannot grant access.</a:t>
            </a:r>
          </a:p>
          <a:p>
            <a:pPr marL="285750" indent="-285750">
              <a:buFont typeface="Arial" panose="020B0604020202020204" pitchFamily="34" charset="0"/>
              <a:buChar char="•"/>
            </a:pPr>
            <a:r>
              <a:rPr lang="en-US" dirty="0" smtClean="0"/>
              <a:t>Security Labels of Subject and Object define decision.</a:t>
            </a:r>
          </a:p>
          <a:p>
            <a:pPr marL="285750" indent="-285750">
              <a:buFont typeface="Arial" panose="020B0604020202020204" pitchFamily="34" charset="0"/>
              <a:buChar char="•"/>
            </a:pPr>
            <a:r>
              <a:rPr lang="en-US" dirty="0" smtClean="0"/>
              <a:t>Access granted by Security Officer.</a:t>
            </a:r>
          </a:p>
          <a:p>
            <a:pPr marL="285750" indent="-285750">
              <a:buFont typeface="Arial" panose="020B0604020202020204" pitchFamily="34" charset="0"/>
              <a:buChar char="•"/>
            </a:pPr>
            <a:r>
              <a:rPr lang="en-US" dirty="0" smtClean="0"/>
              <a:t>Subject label must dominate Object Label.</a:t>
            </a:r>
          </a:p>
          <a:p>
            <a:pPr marL="285750" indent="-285750">
              <a:buFont typeface="Arial" panose="020B0604020202020204" pitchFamily="34" charset="0"/>
              <a:buChar char="•"/>
            </a:pPr>
            <a:r>
              <a:rPr lang="en-US" dirty="0" smtClean="0"/>
              <a:t>Subject has knowledge of the object’s sensitivity.</a:t>
            </a:r>
          </a:p>
          <a:p>
            <a:pPr marL="285750" indent="-285750">
              <a:buFont typeface="Arial" panose="020B0604020202020204" pitchFamily="34" charset="0"/>
              <a:buChar char="•"/>
            </a:pPr>
            <a:r>
              <a:rPr lang="en-US" dirty="0" smtClean="0"/>
              <a:t>Lattice-based Access control.</a:t>
            </a:r>
          </a:p>
          <a:p>
            <a:pPr marL="285750" indent="-285750">
              <a:buFont typeface="Arial" panose="020B0604020202020204" pitchFamily="34" charset="0"/>
              <a:buChar char="•"/>
            </a:pPr>
            <a:r>
              <a:rPr lang="en-US" dirty="0" smtClean="0"/>
              <a:t>Can be compartmented further for </a:t>
            </a:r>
            <a:r>
              <a:rPr lang="en-US" dirty="0" err="1" smtClean="0"/>
              <a:t>Label+Compartment</a:t>
            </a:r>
            <a:r>
              <a:rPr lang="en-US" dirty="0" smtClean="0"/>
              <a:t> access for Need to Know.</a:t>
            </a:r>
          </a:p>
          <a:p>
            <a:pPr marL="285750" indent="-285750">
              <a:buFont typeface="Arial" panose="020B0604020202020204" pitchFamily="34" charset="0"/>
              <a:buChar char="•"/>
            </a:pPr>
            <a:r>
              <a:rPr lang="en-US" dirty="0" smtClean="0"/>
              <a:t>Enforces Confidentiality.</a:t>
            </a:r>
            <a:endParaRPr lang="en-US" dirty="0"/>
          </a:p>
        </p:txBody>
      </p:sp>
      <p:sp>
        <p:nvSpPr>
          <p:cNvPr id="7" name="Rectangle 6"/>
          <p:cNvSpPr/>
          <p:nvPr/>
        </p:nvSpPr>
        <p:spPr>
          <a:xfrm>
            <a:off x="8484027" y="1842237"/>
            <a:ext cx="3558813" cy="286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RBAC– Role Based Access Control</a:t>
            </a:r>
          </a:p>
          <a:p>
            <a:pPr marL="285750" indent="-285750">
              <a:buFont typeface="Arial" panose="020B0604020202020204" pitchFamily="34" charset="0"/>
              <a:buChar char="•"/>
            </a:pPr>
            <a:r>
              <a:rPr lang="en-US" dirty="0" smtClean="0"/>
              <a:t>Group based Access Permissions.</a:t>
            </a:r>
          </a:p>
          <a:p>
            <a:pPr marL="285750" indent="-285750">
              <a:buFont typeface="Arial" panose="020B0604020202020204" pitchFamily="34" charset="0"/>
              <a:buChar char="•"/>
            </a:pPr>
            <a:r>
              <a:rPr lang="en-US" dirty="0" smtClean="0"/>
              <a:t>Non-discretionary.</a:t>
            </a:r>
          </a:p>
          <a:p>
            <a:pPr marL="285750" indent="-285750">
              <a:buFont typeface="Arial" panose="020B0604020202020204" pitchFamily="34" charset="0"/>
              <a:buChar char="•"/>
            </a:pPr>
            <a:r>
              <a:rPr lang="en-US" dirty="0" smtClean="0"/>
              <a:t>Each Role has a set of rights over objects as defined by the Data Owner.</a:t>
            </a:r>
          </a:p>
          <a:p>
            <a:pPr marL="285750" indent="-285750">
              <a:buFont typeface="Arial" panose="020B0604020202020204" pitchFamily="34" charset="0"/>
              <a:buChar char="•"/>
            </a:pPr>
            <a:r>
              <a:rPr lang="en-US" dirty="0" smtClean="0"/>
              <a:t>The Security Admin configures the rights.</a:t>
            </a:r>
          </a:p>
          <a:p>
            <a:pPr marL="285750" indent="-285750">
              <a:buFont typeface="Arial" panose="020B0604020202020204" pitchFamily="34" charset="0"/>
              <a:buChar char="•"/>
            </a:pPr>
            <a:r>
              <a:rPr lang="en-US" dirty="0" smtClean="0"/>
              <a:t>Subject focused.</a:t>
            </a:r>
            <a:endParaRPr lang="en-US" dirty="0"/>
          </a:p>
        </p:txBody>
      </p:sp>
      <p:sp>
        <p:nvSpPr>
          <p:cNvPr id="8" name="Rectangle 7"/>
          <p:cNvSpPr/>
          <p:nvPr/>
        </p:nvSpPr>
        <p:spPr>
          <a:xfrm>
            <a:off x="8484028" y="4834468"/>
            <a:ext cx="3558813" cy="1582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t>RuBAC</a:t>
            </a:r>
            <a:r>
              <a:rPr lang="en-US" b="1" dirty="0" smtClean="0"/>
              <a:t>– Rule Based Access Control</a:t>
            </a:r>
          </a:p>
          <a:p>
            <a:pPr marL="285750" indent="-285750">
              <a:buFont typeface="Arial" panose="020B0604020202020204" pitchFamily="34" charset="0"/>
              <a:buChar char="•"/>
            </a:pPr>
            <a:r>
              <a:rPr lang="en-US" dirty="0" smtClean="0"/>
              <a:t>Rule based – Global focused rules that apply to all subjects.</a:t>
            </a:r>
          </a:p>
          <a:p>
            <a:pPr marL="285750" indent="-285750">
              <a:buFont typeface="Arial" panose="020B0604020202020204" pitchFamily="34" charset="0"/>
              <a:buChar char="•"/>
            </a:pPr>
            <a:r>
              <a:rPr lang="en-US" dirty="0" smtClean="0"/>
              <a:t>Called </a:t>
            </a:r>
            <a:r>
              <a:rPr lang="en-US" i="1" dirty="0" smtClean="0"/>
              <a:t>restrictions</a:t>
            </a:r>
            <a:r>
              <a:rPr lang="en-US" dirty="0" smtClean="0"/>
              <a:t> or </a:t>
            </a:r>
            <a:r>
              <a:rPr lang="en-US" i="1" dirty="0" smtClean="0"/>
              <a:t>filters</a:t>
            </a:r>
            <a:r>
              <a:rPr lang="en-US" dirty="0" smtClean="0"/>
              <a:t>.</a:t>
            </a:r>
            <a:endParaRPr lang="en-US" dirty="0"/>
          </a:p>
        </p:txBody>
      </p:sp>
      <p:sp>
        <p:nvSpPr>
          <p:cNvPr id="3" name="Rounded Rectangle 2"/>
          <p:cNvSpPr/>
          <p:nvPr/>
        </p:nvSpPr>
        <p:spPr>
          <a:xfrm>
            <a:off x="4389440" y="5797507"/>
            <a:ext cx="3937440" cy="10214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Attributed Based Access Controls</a:t>
            </a:r>
          </a:p>
          <a:p>
            <a:pPr marL="285750" indent="-285750">
              <a:buFont typeface="Arial" panose="020B0604020202020204" pitchFamily="34" charset="0"/>
              <a:buChar char="•"/>
            </a:pPr>
            <a:r>
              <a:rPr lang="en-US" sz="1600" dirty="0" smtClean="0"/>
              <a:t>Policies that include multiple attributes for rules (memory=8gb, </a:t>
            </a:r>
            <a:r>
              <a:rPr lang="en-US" sz="1600" dirty="0" err="1" smtClean="0"/>
              <a:t>os</a:t>
            </a:r>
            <a:r>
              <a:rPr lang="en-US" sz="1600" dirty="0" smtClean="0"/>
              <a:t>=windows)</a:t>
            </a:r>
          </a:p>
          <a:p>
            <a:pPr marL="285750" indent="-285750">
              <a:buFont typeface="Arial" panose="020B0604020202020204" pitchFamily="34" charset="0"/>
              <a:buChar char="•"/>
            </a:pPr>
            <a:r>
              <a:rPr lang="en-US" sz="1600" dirty="0" smtClean="0"/>
              <a:t>SDNs use ABAC</a:t>
            </a:r>
            <a:endParaRPr lang="en-US" sz="1600" dirty="0"/>
          </a:p>
        </p:txBody>
      </p:sp>
      <p:sp>
        <p:nvSpPr>
          <p:cNvPr id="4" name="TextBox 3"/>
          <p:cNvSpPr txBox="1"/>
          <p:nvPr/>
        </p:nvSpPr>
        <p:spPr>
          <a:xfrm>
            <a:off x="476655" y="5787601"/>
            <a:ext cx="3686783"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smtClean="0"/>
              <a:t>All models, apart from DAC are Non-Discretionary Access Control Models.</a:t>
            </a:r>
            <a:endParaRPr lang="en-US" dirty="0"/>
          </a:p>
        </p:txBody>
      </p:sp>
    </p:spTree>
    <p:extLst>
      <p:ext uri="{BB962C8B-B14F-4D97-AF65-F5344CB8AC3E}">
        <p14:creationId xmlns:p14="http://schemas.microsoft.com/office/powerpoint/2010/main" val="964009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of a security system</a:t>
            </a:r>
            <a:endParaRPr lang="en-US" dirty="0"/>
          </a:p>
        </p:txBody>
      </p:sp>
      <p:sp>
        <p:nvSpPr>
          <p:cNvPr id="3" name="Content Placeholder 2"/>
          <p:cNvSpPr>
            <a:spLocks noGrp="1"/>
          </p:cNvSpPr>
          <p:nvPr>
            <p:ph idx="1"/>
          </p:nvPr>
        </p:nvSpPr>
        <p:spPr/>
        <p:txBody>
          <a:bodyPr/>
          <a:lstStyle/>
          <a:p>
            <a:r>
              <a:rPr lang="en-US" dirty="0" smtClean="0"/>
              <a:t>Information systems architecture must meet business &amp; Security Requirements.</a:t>
            </a:r>
          </a:p>
          <a:p>
            <a:r>
              <a:rPr lang="en-US" dirty="0" smtClean="0"/>
              <a:t>Security should be built into information systems by design.</a:t>
            </a:r>
          </a:p>
          <a:p>
            <a:r>
              <a:rPr lang="en-US" dirty="0" smtClean="0"/>
              <a:t>Security must be balanced with Business requirements.</a:t>
            </a:r>
          </a:p>
          <a:p>
            <a:r>
              <a:rPr lang="en-US" dirty="0" smtClean="0"/>
              <a:t>Tradeoffs will be needed between security and business to achieve balance.</a:t>
            </a:r>
            <a:endParaRPr lang="en-US" dirty="0"/>
          </a:p>
        </p:txBody>
      </p:sp>
    </p:spTree>
    <p:extLst>
      <p:ext uri="{BB962C8B-B14F-4D97-AF65-F5344CB8AC3E}">
        <p14:creationId xmlns:p14="http://schemas.microsoft.com/office/powerpoint/2010/main" val="3733317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Accountability</a:t>
            </a:r>
            <a:endParaRPr lang="en-US" dirty="0"/>
          </a:p>
        </p:txBody>
      </p:sp>
      <p:sp>
        <p:nvSpPr>
          <p:cNvPr id="3" name="Content Placeholder 2"/>
          <p:cNvSpPr>
            <a:spLocks noGrp="1"/>
          </p:cNvSpPr>
          <p:nvPr>
            <p:ph idx="1"/>
          </p:nvPr>
        </p:nvSpPr>
        <p:spPr>
          <a:xfrm>
            <a:off x="581192" y="2180496"/>
            <a:ext cx="11029615" cy="4258011"/>
          </a:xfrm>
        </p:spPr>
        <p:txBody>
          <a:bodyPr>
            <a:normAutofit/>
          </a:bodyPr>
          <a:lstStyle/>
          <a:p>
            <a:r>
              <a:rPr lang="en-US" dirty="0" smtClean="0"/>
              <a:t>Accountability aims to hold users accountable for their actions once they </a:t>
            </a:r>
            <a:r>
              <a:rPr lang="en-US" b="1" dirty="0" smtClean="0"/>
              <a:t>are authenticated and authorized</a:t>
            </a:r>
            <a:r>
              <a:rPr lang="en-US" dirty="0" smtClean="0"/>
              <a:t>.</a:t>
            </a:r>
          </a:p>
          <a:p>
            <a:r>
              <a:rPr lang="en-US" dirty="0" smtClean="0"/>
              <a:t>Accountability is performed by logging and auditing user actions once access has been granted.</a:t>
            </a:r>
          </a:p>
          <a:p>
            <a:r>
              <a:rPr lang="en-US" dirty="0" smtClean="0"/>
              <a:t>Enforcing accountability keeps honest people honest.</a:t>
            </a:r>
          </a:p>
          <a:p>
            <a:r>
              <a:rPr lang="en-US" dirty="0" smtClean="0"/>
              <a:t>Accountability helps to prove who/what a given action was performed by.</a:t>
            </a:r>
          </a:p>
          <a:p>
            <a:r>
              <a:rPr lang="en-US" dirty="0" smtClean="0"/>
              <a:t>Examples of Accountability:</a:t>
            </a:r>
          </a:p>
          <a:p>
            <a:pPr lvl="1"/>
            <a:r>
              <a:rPr lang="en-US" dirty="0" smtClean="0"/>
              <a:t>At 3 AM in the night a firewall policy change resulted in downtime of 2 hours. With Accountability, administrators can view who made the destructive policy change that resulted in the downtime.</a:t>
            </a:r>
          </a:p>
          <a:p>
            <a:pPr lvl="1"/>
            <a:r>
              <a:rPr lang="en-US" dirty="0" smtClean="0"/>
              <a:t>A theft in the company happened overnight. The security teams can validate the fingerprint access reader and the security camera system to identify the thief.</a:t>
            </a:r>
          </a:p>
          <a:p>
            <a:r>
              <a:rPr lang="en-US" dirty="0" smtClean="0"/>
              <a:t>Accountability requires Non-Repudiation. For example if the audit logs can be modified by an administrator, they can delete the offending logs of their changes and thus not be caught at all. Audit logs must be non-modifiable, non-changeable thus making the offending changes Non-</a:t>
            </a:r>
            <a:r>
              <a:rPr lang="en-US" dirty="0" err="1" smtClean="0"/>
              <a:t>Repudiable</a:t>
            </a:r>
            <a:r>
              <a:rPr lang="en-US" dirty="0" smtClean="0"/>
              <a:t>.</a:t>
            </a:r>
          </a:p>
        </p:txBody>
      </p:sp>
    </p:spTree>
    <p:extLst>
      <p:ext uri="{BB962C8B-B14F-4D97-AF65-F5344CB8AC3E}">
        <p14:creationId xmlns:p14="http://schemas.microsoft.com/office/powerpoint/2010/main" val="9664687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TCSEC / ITSEC</a:t>
            </a:r>
            <a:endParaRPr lang="en-US" dirty="0"/>
          </a:p>
        </p:txBody>
      </p:sp>
      <p:sp>
        <p:nvSpPr>
          <p:cNvPr id="3" name="Content Placeholder 2"/>
          <p:cNvSpPr>
            <a:spLocks noGrp="1"/>
          </p:cNvSpPr>
          <p:nvPr>
            <p:ph idx="1"/>
          </p:nvPr>
        </p:nvSpPr>
        <p:spPr>
          <a:xfrm>
            <a:off x="304967" y="1905000"/>
            <a:ext cx="5362407" cy="4800600"/>
          </a:xfrm>
        </p:spPr>
        <p:txBody>
          <a:bodyPr>
            <a:normAutofit fontScale="92500" lnSpcReduction="20000"/>
          </a:bodyPr>
          <a:lstStyle/>
          <a:p>
            <a:r>
              <a:rPr lang="en-US" b="1" dirty="0" smtClean="0"/>
              <a:t>TCSEC</a:t>
            </a:r>
            <a:r>
              <a:rPr lang="en-US" dirty="0" smtClean="0"/>
              <a:t> published in 1980, called the Orange Book, is made up of Divisions and Classes. </a:t>
            </a:r>
          </a:p>
          <a:p>
            <a:r>
              <a:rPr lang="en-US" dirty="0" smtClean="0">
                <a:solidFill>
                  <a:srgbClr val="FF0000"/>
                </a:solidFill>
              </a:rPr>
              <a:t>Higher class number is better security. B3 is more secure than B1</a:t>
            </a:r>
            <a:r>
              <a:rPr lang="en-US" dirty="0" smtClean="0"/>
              <a:t>.</a:t>
            </a:r>
            <a:endParaRPr lang="en-US" dirty="0"/>
          </a:p>
          <a:p>
            <a:pPr lvl="1"/>
            <a:r>
              <a:rPr lang="en-US" b="1" dirty="0" smtClean="0"/>
              <a:t>Division D</a:t>
            </a:r>
            <a:r>
              <a:rPr lang="en-US" dirty="0" smtClean="0"/>
              <a:t> – Minimal Protection</a:t>
            </a:r>
          </a:p>
          <a:p>
            <a:pPr lvl="1"/>
            <a:r>
              <a:rPr lang="en-US" b="1" dirty="0" smtClean="0"/>
              <a:t>Division C</a:t>
            </a:r>
            <a:r>
              <a:rPr lang="en-US" dirty="0" smtClean="0"/>
              <a:t> – Discretion Security</a:t>
            </a:r>
          </a:p>
          <a:p>
            <a:pPr lvl="2"/>
            <a:r>
              <a:rPr lang="en-US" b="1" dirty="0" smtClean="0"/>
              <a:t>C1</a:t>
            </a:r>
            <a:r>
              <a:rPr lang="en-US" dirty="0" smtClean="0"/>
              <a:t> – Discretionary Security Protection</a:t>
            </a:r>
          </a:p>
          <a:p>
            <a:pPr lvl="2"/>
            <a:r>
              <a:rPr lang="en-US" b="1" dirty="0" smtClean="0"/>
              <a:t>C2</a:t>
            </a:r>
            <a:r>
              <a:rPr lang="en-US" dirty="0" smtClean="0"/>
              <a:t> – Controlled Access Protection</a:t>
            </a:r>
          </a:p>
          <a:p>
            <a:pPr lvl="1"/>
            <a:r>
              <a:rPr lang="en-US" b="1" dirty="0" smtClean="0"/>
              <a:t>Division B</a:t>
            </a:r>
            <a:r>
              <a:rPr lang="en-US" dirty="0" smtClean="0"/>
              <a:t> – Mandatory Protection</a:t>
            </a:r>
          </a:p>
          <a:p>
            <a:pPr lvl="2"/>
            <a:r>
              <a:rPr lang="en-US" b="1" dirty="0" smtClean="0"/>
              <a:t>B1</a:t>
            </a:r>
            <a:r>
              <a:rPr lang="en-US" dirty="0" smtClean="0"/>
              <a:t> – Labeled Security Protection</a:t>
            </a:r>
          </a:p>
          <a:p>
            <a:pPr lvl="2"/>
            <a:r>
              <a:rPr lang="en-US" b="1" dirty="0" smtClean="0"/>
              <a:t>B2</a:t>
            </a:r>
            <a:r>
              <a:rPr lang="en-US" dirty="0" smtClean="0"/>
              <a:t> – Structured Protection</a:t>
            </a:r>
          </a:p>
          <a:p>
            <a:pPr lvl="2"/>
            <a:r>
              <a:rPr lang="en-US" b="1" dirty="0" smtClean="0"/>
              <a:t>B3</a:t>
            </a:r>
            <a:r>
              <a:rPr lang="en-US" dirty="0" smtClean="0"/>
              <a:t> – Security Domains</a:t>
            </a:r>
          </a:p>
          <a:p>
            <a:pPr lvl="1"/>
            <a:r>
              <a:rPr lang="en-US" b="1" dirty="0" smtClean="0"/>
              <a:t>Division A</a:t>
            </a:r>
            <a:r>
              <a:rPr lang="en-US" dirty="0" smtClean="0"/>
              <a:t> – Verified Protection</a:t>
            </a:r>
          </a:p>
          <a:p>
            <a:pPr lvl="2"/>
            <a:r>
              <a:rPr lang="en-US" b="1" dirty="0" smtClean="0"/>
              <a:t>A1</a:t>
            </a:r>
            <a:r>
              <a:rPr lang="en-US" dirty="0" smtClean="0"/>
              <a:t> – Verified Design.</a:t>
            </a:r>
          </a:p>
          <a:p>
            <a:r>
              <a:rPr lang="en-US" b="1" dirty="0" smtClean="0"/>
              <a:t>TNI</a:t>
            </a:r>
            <a:r>
              <a:rPr lang="en-US" dirty="0" smtClean="0"/>
              <a:t> – Trusted Network, the Red Book, Interpretation applies TCSEC concepts to the network.</a:t>
            </a:r>
            <a:endParaRPr lang="en-US" dirty="0"/>
          </a:p>
        </p:txBody>
      </p:sp>
      <p:sp>
        <p:nvSpPr>
          <p:cNvPr id="4" name="Content Placeholder 2"/>
          <p:cNvSpPr txBox="1">
            <a:spLocks/>
          </p:cNvSpPr>
          <p:nvPr/>
        </p:nvSpPr>
        <p:spPr>
          <a:xfrm>
            <a:off x="6524792" y="1866900"/>
            <a:ext cx="5210007" cy="4800600"/>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European ITSEC </a:t>
            </a:r>
            <a:r>
              <a:rPr lang="en-US" dirty="0" smtClean="0"/>
              <a:t>is the first international evaluation model.</a:t>
            </a:r>
          </a:p>
          <a:p>
            <a:r>
              <a:rPr lang="en-US" dirty="0" smtClean="0"/>
              <a:t>Separates </a:t>
            </a:r>
          </a:p>
          <a:p>
            <a:pPr lvl="1"/>
            <a:r>
              <a:rPr lang="en-US" b="1" dirty="0"/>
              <a:t>F</a:t>
            </a:r>
            <a:r>
              <a:rPr lang="en-US" b="1" dirty="0" smtClean="0"/>
              <a:t>unctionality</a:t>
            </a:r>
            <a:r>
              <a:rPr lang="en-US" dirty="0" smtClean="0"/>
              <a:t> – </a:t>
            </a:r>
            <a:r>
              <a:rPr lang="en-US" b="1" dirty="0" smtClean="0"/>
              <a:t>F</a:t>
            </a:r>
            <a:r>
              <a:rPr lang="en-US" dirty="0" smtClean="0"/>
              <a:t>: </a:t>
            </a:r>
            <a:r>
              <a:rPr lang="en-US" i="1" dirty="0" smtClean="0"/>
              <a:t>how well a system works</a:t>
            </a:r>
          </a:p>
          <a:p>
            <a:pPr lvl="1"/>
            <a:r>
              <a:rPr lang="en-US" b="1" dirty="0" smtClean="0"/>
              <a:t>Assurance</a:t>
            </a:r>
            <a:r>
              <a:rPr lang="en-US" dirty="0" smtClean="0"/>
              <a:t> – Ability to evaluate. Assurance is measured by Effectiveness (Q) and Correctness (E)</a:t>
            </a:r>
          </a:p>
          <a:p>
            <a:r>
              <a:rPr lang="en-US" dirty="0" smtClean="0"/>
              <a:t>Class ratings are compared in a </a:t>
            </a:r>
            <a:r>
              <a:rPr lang="en-US" dirty="0" err="1" smtClean="0"/>
              <a:t>followup</a:t>
            </a:r>
            <a:r>
              <a:rPr lang="en-US" dirty="0" smtClean="0"/>
              <a:t> section.</a:t>
            </a:r>
          </a:p>
          <a:p>
            <a:r>
              <a:rPr lang="en-US" dirty="0" smtClean="0"/>
              <a:t>Additional functionality ratings include:</a:t>
            </a:r>
          </a:p>
          <a:p>
            <a:pPr lvl="1"/>
            <a:r>
              <a:rPr lang="en-US" b="1" dirty="0" smtClean="0"/>
              <a:t>F-IN</a:t>
            </a:r>
            <a:r>
              <a:rPr lang="en-US" dirty="0" smtClean="0"/>
              <a:t> – High Integrity Requirements</a:t>
            </a:r>
          </a:p>
          <a:p>
            <a:pPr lvl="1"/>
            <a:r>
              <a:rPr lang="en-US" b="1" dirty="0" smtClean="0"/>
              <a:t>AV</a:t>
            </a:r>
            <a:r>
              <a:rPr lang="en-US" dirty="0" smtClean="0"/>
              <a:t> – High Availability Requirements</a:t>
            </a:r>
          </a:p>
          <a:p>
            <a:pPr lvl="1"/>
            <a:r>
              <a:rPr lang="en-US" b="1" dirty="0" smtClean="0"/>
              <a:t>DI</a:t>
            </a:r>
            <a:r>
              <a:rPr lang="en-US" dirty="0" smtClean="0"/>
              <a:t> – High Integrity Requirements for networks.</a:t>
            </a:r>
          </a:p>
          <a:p>
            <a:pPr lvl="1"/>
            <a:r>
              <a:rPr lang="en-US" b="1" dirty="0" smtClean="0"/>
              <a:t>DC</a:t>
            </a:r>
            <a:r>
              <a:rPr lang="en-US" dirty="0" smtClean="0"/>
              <a:t> – High Confidentiality Requirements for networks</a:t>
            </a:r>
          </a:p>
          <a:p>
            <a:pPr lvl="1"/>
            <a:r>
              <a:rPr lang="en-US" b="1" dirty="0" smtClean="0"/>
              <a:t>DX</a:t>
            </a:r>
            <a:r>
              <a:rPr lang="en-US" dirty="0" smtClean="0"/>
              <a:t> – High integrity and confidentiality for networks.</a:t>
            </a:r>
            <a:endParaRPr lang="en-US" dirty="0"/>
          </a:p>
        </p:txBody>
      </p:sp>
    </p:spTree>
    <p:extLst>
      <p:ext uri="{BB962C8B-B14F-4D97-AF65-F5344CB8AC3E}">
        <p14:creationId xmlns:p14="http://schemas.microsoft.com/office/powerpoint/2010/main" val="39502915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criteria</a:t>
            </a:r>
            <a:endParaRPr lang="en-US" dirty="0"/>
          </a:p>
        </p:txBody>
      </p:sp>
      <p:sp>
        <p:nvSpPr>
          <p:cNvPr id="3" name="Content Placeholder 2"/>
          <p:cNvSpPr>
            <a:spLocks noGrp="1"/>
          </p:cNvSpPr>
          <p:nvPr>
            <p:ph idx="1"/>
          </p:nvPr>
        </p:nvSpPr>
        <p:spPr>
          <a:xfrm>
            <a:off x="6630186" y="2208776"/>
            <a:ext cx="4980622" cy="3678303"/>
          </a:xfrm>
        </p:spPr>
        <p:txBody>
          <a:bodyPr/>
          <a:lstStyle/>
          <a:p>
            <a:r>
              <a:rPr lang="en-US" b="1" dirty="0" smtClean="0"/>
              <a:t>EAL1</a:t>
            </a:r>
            <a:r>
              <a:rPr lang="en-US" dirty="0" smtClean="0"/>
              <a:t> – Functionally Tested</a:t>
            </a:r>
          </a:p>
          <a:p>
            <a:r>
              <a:rPr lang="en-US" b="1" dirty="0" smtClean="0"/>
              <a:t>EAL2</a:t>
            </a:r>
            <a:r>
              <a:rPr lang="en-US" dirty="0" smtClean="0"/>
              <a:t> – Structurally Tested</a:t>
            </a:r>
          </a:p>
          <a:p>
            <a:r>
              <a:rPr lang="en-US" b="1" dirty="0" smtClean="0"/>
              <a:t>EAL3</a:t>
            </a:r>
            <a:r>
              <a:rPr lang="en-US" dirty="0" smtClean="0"/>
              <a:t> – Methodically Tested and Checked</a:t>
            </a:r>
          </a:p>
          <a:p>
            <a:r>
              <a:rPr lang="en-US" b="1" dirty="0" smtClean="0"/>
              <a:t>EAL4</a:t>
            </a:r>
            <a:r>
              <a:rPr lang="en-US" dirty="0" smtClean="0"/>
              <a:t> – Methodically Designed, tested and reviewed.</a:t>
            </a:r>
          </a:p>
          <a:p>
            <a:r>
              <a:rPr lang="en-US" b="1" dirty="0" smtClean="0"/>
              <a:t>EAL5</a:t>
            </a:r>
            <a:r>
              <a:rPr lang="en-US" dirty="0" smtClean="0"/>
              <a:t> – Semi-formally designed and tested </a:t>
            </a:r>
          </a:p>
          <a:p>
            <a:r>
              <a:rPr lang="en-US" b="1" dirty="0" smtClean="0"/>
              <a:t>EAL6</a:t>
            </a:r>
            <a:r>
              <a:rPr lang="en-US" dirty="0" smtClean="0"/>
              <a:t> – Semi-formally verified, designed and tested</a:t>
            </a:r>
          </a:p>
          <a:p>
            <a:r>
              <a:rPr lang="en-US" b="1" dirty="0" smtClean="0"/>
              <a:t>EAL7</a:t>
            </a:r>
            <a:r>
              <a:rPr lang="en-US" dirty="0" smtClean="0"/>
              <a:t> – Formally verified, designed and tested.</a:t>
            </a:r>
            <a:endParaRPr lang="en-US" dirty="0"/>
          </a:p>
        </p:txBody>
      </p:sp>
      <p:sp>
        <p:nvSpPr>
          <p:cNvPr id="5" name="Content Placeholder 2"/>
          <p:cNvSpPr txBox="1">
            <a:spLocks/>
          </p:cNvSpPr>
          <p:nvPr/>
        </p:nvSpPr>
        <p:spPr>
          <a:xfrm>
            <a:off x="581192" y="2208776"/>
            <a:ext cx="4980622" cy="3678303"/>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Target of Evaluation (</a:t>
            </a:r>
            <a:r>
              <a:rPr lang="en-US" b="1" dirty="0" err="1" smtClean="0"/>
              <a:t>ToE</a:t>
            </a:r>
            <a:r>
              <a:rPr lang="en-US" b="1" dirty="0" smtClean="0"/>
              <a:t>): </a:t>
            </a:r>
            <a:r>
              <a:rPr lang="en-US" dirty="0" smtClean="0"/>
              <a:t>System or product that is being evaluated.</a:t>
            </a:r>
          </a:p>
          <a:p>
            <a:r>
              <a:rPr lang="en-US" b="1" dirty="0" smtClean="0"/>
              <a:t>Protection Profile: </a:t>
            </a:r>
            <a:r>
              <a:rPr lang="en-US" dirty="0" smtClean="0"/>
              <a:t>Independent Set of objectives and requirements for a specific category of products or systems, such as encryption software or firewalls</a:t>
            </a:r>
            <a:r>
              <a:rPr lang="en-US" dirty="0" smtClean="0">
                <a:solidFill>
                  <a:srgbClr val="FF0000"/>
                </a:solidFill>
              </a:rPr>
              <a:t>. Protection Profile is the “I want” from a customer perspective</a:t>
            </a:r>
            <a:r>
              <a:rPr lang="en-US" dirty="0" smtClean="0"/>
              <a:t>.</a:t>
            </a:r>
          </a:p>
          <a:p>
            <a:r>
              <a:rPr lang="en-US" b="1" dirty="0"/>
              <a:t>Security Target</a:t>
            </a:r>
            <a:r>
              <a:rPr lang="en-US" dirty="0"/>
              <a:t>: documentation describing the </a:t>
            </a:r>
            <a:r>
              <a:rPr lang="en-US" dirty="0" err="1"/>
              <a:t>ToE</a:t>
            </a:r>
            <a:r>
              <a:rPr lang="en-US" dirty="0"/>
              <a:t>, with the security requirements and operational environment. </a:t>
            </a:r>
            <a:r>
              <a:rPr lang="en-US" dirty="0">
                <a:solidFill>
                  <a:srgbClr val="FF0000"/>
                </a:solidFill>
              </a:rPr>
              <a:t>Security Target is the “What I can do” from the vendor’s perspective</a:t>
            </a:r>
            <a:r>
              <a:rPr lang="en-US" dirty="0"/>
              <a:t>.</a:t>
            </a:r>
          </a:p>
          <a:p>
            <a:r>
              <a:rPr lang="en-US" b="1" dirty="0" smtClean="0"/>
              <a:t>Evaluation Assurance Level (EAL): </a:t>
            </a:r>
            <a:r>
              <a:rPr lang="en-US" dirty="0" smtClean="0"/>
              <a:t>The evaluation score of the tested product.</a:t>
            </a:r>
            <a:endParaRPr lang="en-US" dirty="0"/>
          </a:p>
        </p:txBody>
      </p:sp>
    </p:spTree>
    <p:extLst>
      <p:ext uri="{BB962C8B-B14F-4D97-AF65-F5344CB8AC3E}">
        <p14:creationId xmlns:p14="http://schemas.microsoft.com/office/powerpoint/2010/main" val="412505593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TCSEC * ITSEC * Common criteria comparisons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59928283"/>
              </p:ext>
            </p:extLst>
          </p:nvPr>
        </p:nvGraphicFramePr>
        <p:xfrm>
          <a:off x="581192" y="2473052"/>
          <a:ext cx="11155179" cy="2966720"/>
        </p:xfrm>
        <a:graphic>
          <a:graphicData uri="http://schemas.openxmlformats.org/drawingml/2006/table">
            <a:tbl>
              <a:tblPr firstRow="1" bandRow="1">
                <a:tableStyleId>{5C22544A-7EE6-4342-B048-85BDC9FD1C3A}</a:tableStyleId>
              </a:tblPr>
              <a:tblGrid>
                <a:gridCol w="1210959"/>
                <a:gridCol w="1919374"/>
                <a:gridCol w="1784302"/>
                <a:gridCol w="2564091"/>
                <a:gridCol w="3676453"/>
              </a:tblGrid>
              <a:tr h="370840">
                <a:tc>
                  <a:txBody>
                    <a:bodyPr/>
                    <a:lstStyle/>
                    <a:p>
                      <a:r>
                        <a:rPr lang="en-US" dirty="0" smtClean="0"/>
                        <a:t>Sr. No.</a:t>
                      </a:r>
                      <a:endParaRPr lang="en-US" dirty="0"/>
                    </a:p>
                  </a:txBody>
                  <a:tcPr/>
                </a:tc>
                <a:tc>
                  <a:txBody>
                    <a:bodyPr/>
                    <a:lstStyle/>
                    <a:p>
                      <a:r>
                        <a:rPr lang="en-US" dirty="0" smtClean="0"/>
                        <a:t>TSCEC</a:t>
                      </a:r>
                      <a:endParaRPr lang="en-US" dirty="0"/>
                    </a:p>
                  </a:txBody>
                  <a:tcPr/>
                </a:tc>
                <a:tc>
                  <a:txBody>
                    <a:bodyPr/>
                    <a:lstStyle/>
                    <a:p>
                      <a:r>
                        <a:rPr lang="en-US" dirty="0" smtClean="0"/>
                        <a:t>ITSEC</a:t>
                      </a:r>
                      <a:endParaRPr lang="en-US" dirty="0"/>
                    </a:p>
                  </a:txBody>
                  <a:tcPr/>
                </a:tc>
                <a:tc>
                  <a:txBody>
                    <a:bodyPr/>
                    <a:lstStyle/>
                    <a:p>
                      <a:r>
                        <a:rPr lang="en-US" dirty="0" smtClean="0"/>
                        <a:t>Common Criteria</a:t>
                      </a:r>
                      <a:endParaRPr lang="en-US" dirty="0"/>
                    </a:p>
                  </a:txBody>
                  <a:tcPr/>
                </a:tc>
                <a:tc>
                  <a:txBody>
                    <a:bodyPr/>
                    <a:lstStyle/>
                    <a:p>
                      <a:r>
                        <a:rPr lang="en-US" dirty="0" smtClean="0"/>
                        <a:t>Description</a:t>
                      </a:r>
                      <a:endParaRPr lang="en-US" dirty="0"/>
                    </a:p>
                  </a:txBody>
                  <a:tcPr/>
                </a:tc>
              </a:tr>
              <a:tr h="370840">
                <a:tc>
                  <a:txBody>
                    <a:bodyPr/>
                    <a:lstStyle/>
                    <a:p>
                      <a:r>
                        <a:rPr lang="en-US" dirty="0" smtClean="0"/>
                        <a:t>1</a:t>
                      </a:r>
                      <a:endParaRPr lang="en-US" dirty="0"/>
                    </a:p>
                  </a:txBody>
                  <a:tcPr/>
                </a:tc>
                <a:tc>
                  <a:txBody>
                    <a:bodyPr/>
                    <a:lstStyle/>
                    <a:p>
                      <a:r>
                        <a:rPr lang="en-US" dirty="0" smtClean="0"/>
                        <a:t>D</a:t>
                      </a:r>
                      <a:endParaRPr lang="en-US" dirty="0"/>
                    </a:p>
                  </a:txBody>
                  <a:tcPr/>
                </a:tc>
                <a:tc>
                  <a:txBody>
                    <a:bodyPr/>
                    <a:lstStyle/>
                    <a:p>
                      <a:r>
                        <a:rPr lang="en-US" dirty="0" smtClean="0"/>
                        <a:t>F-D+E0</a:t>
                      </a:r>
                      <a:endParaRPr lang="en-US" dirty="0"/>
                    </a:p>
                  </a:txBody>
                  <a:tcPr/>
                </a:tc>
                <a:tc>
                  <a:txBody>
                    <a:bodyPr/>
                    <a:lstStyle/>
                    <a:p>
                      <a:r>
                        <a:rPr lang="en-US" dirty="0" smtClean="0"/>
                        <a:t>EAL1</a:t>
                      </a:r>
                      <a:endParaRPr lang="en-US" dirty="0"/>
                    </a:p>
                  </a:txBody>
                  <a:tcPr/>
                </a:tc>
                <a:tc>
                  <a:txBody>
                    <a:bodyPr/>
                    <a:lstStyle/>
                    <a:p>
                      <a:r>
                        <a:rPr lang="en-US" dirty="0" smtClean="0"/>
                        <a:t>Minimal / No Protection</a:t>
                      </a:r>
                      <a:endParaRPr lang="en-US" dirty="0"/>
                    </a:p>
                  </a:txBody>
                  <a:tcPr/>
                </a:tc>
              </a:tr>
              <a:tr h="370840">
                <a:tc>
                  <a:txBody>
                    <a:bodyPr/>
                    <a:lstStyle/>
                    <a:p>
                      <a:r>
                        <a:rPr lang="en-US" dirty="0" smtClean="0"/>
                        <a:t>2</a:t>
                      </a:r>
                      <a:endParaRPr lang="en-US" dirty="0"/>
                    </a:p>
                  </a:txBody>
                  <a:tcPr/>
                </a:tc>
                <a:tc>
                  <a:txBody>
                    <a:bodyPr/>
                    <a:lstStyle/>
                    <a:p>
                      <a:r>
                        <a:rPr lang="en-US" dirty="0" smtClean="0"/>
                        <a:t>C1</a:t>
                      </a:r>
                      <a:endParaRPr lang="en-US" dirty="0"/>
                    </a:p>
                  </a:txBody>
                  <a:tcPr/>
                </a:tc>
                <a:tc>
                  <a:txBody>
                    <a:bodyPr/>
                    <a:lstStyle/>
                    <a:p>
                      <a:r>
                        <a:rPr lang="en-US" dirty="0" smtClean="0"/>
                        <a:t>F-C1+E1</a:t>
                      </a:r>
                      <a:endParaRPr lang="en-US" dirty="0"/>
                    </a:p>
                  </a:txBody>
                  <a:tcPr/>
                </a:tc>
                <a:tc>
                  <a:txBody>
                    <a:bodyPr/>
                    <a:lstStyle/>
                    <a:p>
                      <a:r>
                        <a:rPr lang="en-US" dirty="0" smtClean="0"/>
                        <a:t>EAL2</a:t>
                      </a:r>
                      <a:endParaRPr lang="en-US" dirty="0"/>
                    </a:p>
                  </a:txBody>
                  <a:tcPr/>
                </a:tc>
                <a:tc>
                  <a:txBody>
                    <a:bodyPr/>
                    <a:lstStyle/>
                    <a:p>
                      <a:r>
                        <a:rPr lang="en-US" dirty="0" smtClean="0"/>
                        <a:t>Discretionary</a:t>
                      </a:r>
                      <a:r>
                        <a:rPr lang="en-US" baseline="0" dirty="0" smtClean="0"/>
                        <a:t> Security mechanisms</a:t>
                      </a:r>
                      <a:endParaRPr lang="en-US" dirty="0"/>
                    </a:p>
                  </a:txBody>
                  <a:tcPr/>
                </a:tc>
              </a:tr>
              <a:tr h="370840">
                <a:tc>
                  <a:txBody>
                    <a:bodyPr/>
                    <a:lstStyle/>
                    <a:p>
                      <a:r>
                        <a:rPr lang="en-US" dirty="0" smtClean="0"/>
                        <a:t>3</a:t>
                      </a:r>
                      <a:endParaRPr lang="en-US" dirty="0"/>
                    </a:p>
                  </a:txBody>
                  <a:tcPr/>
                </a:tc>
                <a:tc>
                  <a:txBody>
                    <a:bodyPr/>
                    <a:lstStyle/>
                    <a:p>
                      <a:r>
                        <a:rPr lang="en-US" dirty="0" smtClean="0"/>
                        <a:t>C2</a:t>
                      </a:r>
                      <a:endParaRPr lang="en-US" dirty="0"/>
                    </a:p>
                  </a:txBody>
                  <a:tcPr/>
                </a:tc>
                <a:tc>
                  <a:txBody>
                    <a:bodyPr/>
                    <a:lstStyle/>
                    <a:p>
                      <a:r>
                        <a:rPr lang="en-US" dirty="0" smtClean="0"/>
                        <a:t>F-C2+E2</a:t>
                      </a:r>
                      <a:endParaRPr lang="en-US" dirty="0"/>
                    </a:p>
                  </a:txBody>
                  <a:tcPr/>
                </a:tc>
                <a:tc>
                  <a:txBody>
                    <a:bodyPr/>
                    <a:lstStyle/>
                    <a:p>
                      <a:r>
                        <a:rPr lang="en-US" dirty="0" smtClean="0"/>
                        <a:t>EAL3</a:t>
                      </a:r>
                      <a:endParaRPr lang="en-US" dirty="0"/>
                    </a:p>
                  </a:txBody>
                  <a:tcPr/>
                </a:tc>
                <a:tc>
                  <a:txBody>
                    <a:bodyPr/>
                    <a:lstStyle/>
                    <a:p>
                      <a:r>
                        <a:rPr lang="en-US" dirty="0" smtClean="0"/>
                        <a:t>Controlled Access Protection</a:t>
                      </a:r>
                      <a:endParaRPr lang="en-US" dirty="0"/>
                    </a:p>
                  </a:txBody>
                  <a:tcPr/>
                </a:tc>
              </a:tr>
              <a:tr h="370840">
                <a:tc>
                  <a:txBody>
                    <a:bodyPr/>
                    <a:lstStyle/>
                    <a:p>
                      <a:r>
                        <a:rPr lang="en-US" dirty="0" smtClean="0"/>
                        <a:t>4</a:t>
                      </a:r>
                      <a:endParaRPr lang="en-US" dirty="0"/>
                    </a:p>
                  </a:txBody>
                  <a:tcPr/>
                </a:tc>
                <a:tc>
                  <a:txBody>
                    <a:bodyPr/>
                    <a:lstStyle/>
                    <a:p>
                      <a:r>
                        <a:rPr lang="en-US" dirty="0" smtClean="0"/>
                        <a:t>B1</a:t>
                      </a:r>
                      <a:endParaRPr lang="en-US" dirty="0"/>
                    </a:p>
                  </a:txBody>
                  <a:tcPr/>
                </a:tc>
                <a:tc>
                  <a:txBody>
                    <a:bodyPr/>
                    <a:lstStyle/>
                    <a:p>
                      <a:r>
                        <a:rPr lang="en-US" dirty="0" smtClean="0"/>
                        <a:t>F-B1+E3</a:t>
                      </a:r>
                      <a:endParaRPr lang="en-US" dirty="0"/>
                    </a:p>
                  </a:txBody>
                  <a:tcPr/>
                </a:tc>
                <a:tc>
                  <a:txBody>
                    <a:bodyPr/>
                    <a:lstStyle/>
                    <a:p>
                      <a:r>
                        <a:rPr lang="en-US" dirty="0" smtClean="0"/>
                        <a:t>EAL4</a:t>
                      </a:r>
                      <a:endParaRPr lang="en-US" dirty="0"/>
                    </a:p>
                  </a:txBody>
                  <a:tcPr/>
                </a:tc>
                <a:tc>
                  <a:txBody>
                    <a:bodyPr/>
                    <a:lstStyle/>
                    <a:p>
                      <a:r>
                        <a:rPr lang="en-US" dirty="0" smtClean="0"/>
                        <a:t>Labeled Security Protection</a:t>
                      </a:r>
                      <a:endParaRPr lang="en-US" dirty="0"/>
                    </a:p>
                  </a:txBody>
                  <a:tcPr/>
                </a:tc>
              </a:tr>
              <a:tr h="370840">
                <a:tc>
                  <a:txBody>
                    <a:bodyPr/>
                    <a:lstStyle/>
                    <a:p>
                      <a:r>
                        <a:rPr lang="en-US" dirty="0" smtClean="0"/>
                        <a:t>5</a:t>
                      </a:r>
                      <a:endParaRPr lang="en-US" dirty="0"/>
                    </a:p>
                  </a:txBody>
                  <a:tcPr/>
                </a:tc>
                <a:tc>
                  <a:txBody>
                    <a:bodyPr/>
                    <a:lstStyle/>
                    <a:p>
                      <a:r>
                        <a:rPr lang="en-US" dirty="0" smtClean="0"/>
                        <a:t>B2</a:t>
                      </a:r>
                      <a:endParaRPr lang="en-US" dirty="0"/>
                    </a:p>
                  </a:txBody>
                  <a:tcPr/>
                </a:tc>
                <a:tc>
                  <a:txBody>
                    <a:bodyPr/>
                    <a:lstStyle/>
                    <a:p>
                      <a:r>
                        <a:rPr lang="en-US" dirty="0" smtClean="0"/>
                        <a:t>F-B2+E4</a:t>
                      </a:r>
                      <a:endParaRPr lang="en-US" dirty="0"/>
                    </a:p>
                  </a:txBody>
                  <a:tcPr/>
                </a:tc>
                <a:tc>
                  <a:txBody>
                    <a:bodyPr/>
                    <a:lstStyle/>
                    <a:p>
                      <a:r>
                        <a:rPr lang="en-US" dirty="0" smtClean="0"/>
                        <a:t>EAL5</a:t>
                      </a:r>
                      <a:endParaRPr lang="en-US" dirty="0"/>
                    </a:p>
                  </a:txBody>
                  <a:tcPr/>
                </a:tc>
                <a:tc>
                  <a:txBody>
                    <a:bodyPr/>
                    <a:lstStyle/>
                    <a:p>
                      <a:r>
                        <a:rPr lang="en-US" dirty="0" smtClean="0"/>
                        <a:t>Structured Security Protection</a:t>
                      </a:r>
                      <a:endParaRPr lang="en-US" dirty="0"/>
                    </a:p>
                  </a:txBody>
                  <a:tcPr/>
                </a:tc>
              </a:tr>
              <a:tr h="370840">
                <a:tc>
                  <a:txBody>
                    <a:bodyPr/>
                    <a:lstStyle/>
                    <a:p>
                      <a:r>
                        <a:rPr lang="en-US" dirty="0" smtClean="0"/>
                        <a:t>6</a:t>
                      </a:r>
                      <a:endParaRPr lang="en-US" dirty="0"/>
                    </a:p>
                  </a:txBody>
                  <a:tcPr/>
                </a:tc>
                <a:tc>
                  <a:txBody>
                    <a:bodyPr/>
                    <a:lstStyle/>
                    <a:p>
                      <a:r>
                        <a:rPr lang="en-US" dirty="0" smtClean="0"/>
                        <a:t>B3</a:t>
                      </a:r>
                      <a:endParaRPr lang="en-US" dirty="0"/>
                    </a:p>
                  </a:txBody>
                  <a:tcPr/>
                </a:tc>
                <a:tc>
                  <a:txBody>
                    <a:bodyPr/>
                    <a:lstStyle/>
                    <a:p>
                      <a:r>
                        <a:rPr lang="en-US" dirty="0" smtClean="0"/>
                        <a:t>F-B3+E5</a:t>
                      </a:r>
                      <a:endParaRPr lang="en-US" dirty="0"/>
                    </a:p>
                  </a:txBody>
                  <a:tcPr/>
                </a:tc>
                <a:tc>
                  <a:txBody>
                    <a:bodyPr/>
                    <a:lstStyle/>
                    <a:p>
                      <a:r>
                        <a:rPr lang="en-US" dirty="0" smtClean="0"/>
                        <a:t>EAL6</a:t>
                      </a:r>
                      <a:endParaRPr lang="en-US" dirty="0"/>
                    </a:p>
                  </a:txBody>
                  <a:tcPr/>
                </a:tc>
                <a:tc>
                  <a:txBody>
                    <a:bodyPr/>
                    <a:lstStyle/>
                    <a:p>
                      <a:r>
                        <a:rPr lang="en-US" dirty="0" smtClean="0"/>
                        <a:t>Security Domains</a:t>
                      </a:r>
                      <a:endParaRPr lang="en-US" dirty="0"/>
                    </a:p>
                  </a:txBody>
                  <a:tcPr/>
                </a:tc>
              </a:tr>
              <a:tr h="370840">
                <a:tc>
                  <a:txBody>
                    <a:bodyPr/>
                    <a:lstStyle/>
                    <a:p>
                      <a:r>
                        <a:rPr lang="en-US" dirty="0" smtClean="0"/>
                        <a:t>7</a:t>
                      </a:r>
                      <a:endParaRPr lang="en-US" dirty="0"/>
                    </a:p>
                  </a:txBody>
                  <a:tcPr/>
                </a:tc>
                <a:tc>
                  <a:txBody>
                    <a:bodyPr/>
                    <a:lstStyle/>
                    <a:p>
                      <a:r>
                        <a:rPr lang="en-US" dirty="0" smtClean="0"/>
                        <a:t>A1</a:t>
                      </a:r>
                      <a:endParaRPr lang="en-US" dirty="0"/>
                    </a:p>
                  </a:txBody>
                  <a:tcPr/>
                </a:tc>
                <a:tc>
                  <a:txBody>
                    <a:bodyPr/>
                    <a:lstStyle/>
                    <a:p>
                      <a:r>
                        <a:rPr lang="en-US" dirty="0" smtClean="0"/>
                        <a:t>F-B3+E6</a:t>
                      </a:r>
                      <a:endParaRPr lang="en-US" dirty="0"/>
                    </a:p>
                  </a:txBody>
                  <a:tcPr/>
                </a:tc>
                <a:tc>
                  <a:txBody>
                    <a:bodyPr/>
                    <a:lstStyle/>
                    <a:p>
                      <a:r>
                        <a:rPr lang="en-US" dirty="0" smtClean="0"/>
                        <a:t>EAL7</a:t>
                      </a:r>
                      <a:endParaRPr lang="en-US" dirty="0"/>
                    </a:p>
                  </a:txBody>
                  <a:tcPr/>
                </a:tc>
                <a:tc>
                  <a:txBody>
                    <a:bodyPr/>
                    <a:lstStyle/>
                    <a:p>
                      <a:r>
                        <a:rPr lang="en-US" dirty="0" smtClean="0"/>
                        <a:t>Verified Security Design</a:t>
                      </a:r>
                      <a:endParaRPr lang="en-US" dirty="0"/>
                    </a:p>
                  </a:txBody>
                  <a:tcPr/>
                </a:tc>
              </a:tr>
            </a:tbl>
          </a:graphicData>
        </a:graphic>
      </p:graphicFrame>
    </p:spTree>
    <p:extLst>
      <p:ext uri="{BB962C8B-B14F-4D97-AF65-F5344CB8AC3E}">
        <p14:creationId xmlns:p14="http://schemas.microsoft.com/office/powerpoint/2010/main" val="39659999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Certification vs accreditation</a:t>
            </a:r>
            <a:endParaRPr lang="en-US" dirty="0"/>
          </a:p>
        </p:txBody>
      </p:sp>
      <p:sp>
        <p:nvSpPr>
          <p:cNvPr id="3" name="Content Placeholder 2"/>
          <p:cNvSpPr>
            <a:spLocks noGrp="1"/>
          </p:cNvSpPr>
          <p:nvPr>
            <p:ph idx="1"/>
          </p:nvPr>
        </p:nvSpPr>
        <p:spPr>
          <a:xfrm>
            <a:off x="6843860" y="2180496"/>
            <a:ext cx="4766947" cy="3678303"/>
          </a:xfrm>
        </p:spPr>
        <p:txBody>
          <a:bodyPr>
            <a:normAutofit fontScale="92500" lnSpcReduction="10000"/>
          </a:bodyPr>
          <a:lstStyle/>
          <a:p>
            <a:r>
              <a:rPr lang="en-US" b="1" dirty="0" smtClean="0"/>
              <a:t>Phase I: Definition </a:t>
            </a:r>
            <a:r>
              <a:rPr lang="en-US" dirty="0" smtClean="0"/>
              <a:t>– Assign appropriate personnel, document mission goal, System Security Authorization Agreement (SSAA) that guides Certification and Accreditation.</a:t>
            </a:r>
          </a:p>
          <a:p>
            <a:r>
              <a:rPr lang="en-US" b="1" dirty="0" smtClean="0"/>
              <a:t>Phase II: Verification </a:t>
            </a:r>
            <a:r>
              <a:rPr lang="en-US" dirty="0" smtClean="0"/>
              <a:t>– Refinement of SSAA, system dev activities, and certification analysis.</a:t>
            </a:r>
          </a:p>
          <a:p>
            <a:r>
              <a:rPr lang="en-US" b="1" dirty="0" smtClean="0"/>
              <a:t>Phase III: Validation </a:t>
            </a:r>
            <a:r>
              <a:rPr lang="en-US" dirty="0" smtClean="0"/>
              <a:t>– Certification evaluation of integrated system, development recommendation to DAA, DAA’s accreditation decision.</a:t>
            </a:r>
          </a:p>
          <a:p>
            <a:r>
              <a:rPr lang="en-US" b="1" dirty="0" smtClean="0"/>
              <a:t>Phase IV: Post Accreditation </a:t>
            </a:r>
            <a:r>
              <a:rPr lang="en-US" dirty="0" smtClean="0"/>
              <a:t>– maintenance of SSAA, System operation, change mgmt., compliance validation</a:t>
            </a:r>
            <a:endParaRPr lang="en-US" dirty="0"/>
          </a:p>
        </p:txBody>
      </p:sp>
      <p:sp>
        <p:nvSpPr>
          <p:cNvPr id="4" name="Rounded Rectangle 3"/>
          <p:cNvSpPr/>
          <p:nvPr/>
        </p:nvSpPr>
        <p:spPr>
          <a:xfrm>
            <a:off x="791852" y="2180496"/>
            <a:ext cx="5533534" cy="14570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CERTIFICATION</a:t>
            </a:r>
          </a:p>
          <a:p>
            <a:pPr algn="ctr"/>
            <a:r>
              <a:rPr lang="en-US" dirty="0" smtClean="0"/>
              <a:t>Certified to meet security requirements of the Data Owner. Considers the system, security measures and the residual risk. (Certified by the manufacturer to state what the system does)</a:t>
            </a:r>
            <a:endParaRPr lang="en-US" dirty="0"/>
          </a:p>
        </p:txBody>
      </p:sp>
      <p:sp>
        <p:nvSpPr>
          <p:cNvPr id="5" name="Rounded Rectangle 4"/>
          <p:cNvSpPr/>
          <p:nvPr/>
        </p:nvSpPr>
        <p:spPr>
          <a:xfrm>
            <a:off x="791852" y="5407692"/>
            <a:ext cx="5533534" cy="1304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ACCREDITATION</a:t>
            </a:r>
          </a:p>
          <a:p>
            <a:pPr algn="ctr"/>
            <a:r>
              <a:rPr lang="en-US" dirty="0" smtClean="0"/>
              <a:t>Data Owners acceptance of the certification and the residual risk before the system is put in production.</a:t>
            </a:r>
            <a:endParaRPr lang="en-US" dirty="0"/>
          </a:p>
        </p:txBody>
      </p:sp>
      <p:sp>
        <p:nvSpPr>
          <p:cNvPr id="6" name="Rounded Rectangle 5"/>
          <p:cNvSpPr/>
          <p:nvPr/>
        </p:nvSpPr>
        <p:spPr>
          <a:xfrm>
            <a:off x="791852" y="3870294"/>
            <a:ext cx="5533534" cy="1304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ASSURANCE</a:t>
            </a:r>
          </a:p>
          <a:p>
            <a:pPr algn="ctr"/>
            <a:r>
              <a:rPr lang="en-US" dirty="0" smtClean="0"/>
              <a:t>Systems have designs accepted, development stages analyzed, reviewed, tested and evaluated. (Assurance is the analysis of how a system is made)</a:t>
            </a:r>
            <a:endParaRPr lang="en-US" dirty="0"/>
          </a:p>
        </p:txBody>
      </p:sp>
    </p:spTree>
    <p:extLst>
      <p:ext uri="{BB962C8B-B14F-4D97-AF65-F5344CB8AC3E}">
        <p14:creationId xmlns:p14="http://schemas.microsoft.com/office/powerpoint/2010/main" val="10437579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TCB</a:t>
            </a:r>
            <a:endParaRPr lang="en-US" dirty="0"/>
          </a:p>
        </p:txBody>
      </p:sp>
      <p:sp>
        <p:nvSpPr>
          <p:cNvPr id="3" name="Content Placeholder 2"/>
          <p:cNvSpPr>
            <a:spLocks noGrp="1"/>
          </p:cNvSpPr>
          <p:nvPr>
            <p:ph idx="1"/>
          </p:nvPr>
        </p:nvSpPr>
        <p:spPr>
          <a:xfrm>
            <a:off x="581192" y="2180496"/>
            <a:ext cx="6092985" cy="4437120"/>
          </a:xfrm>
        </p:spPr>
        <p:txBody>
          <a:bodyPr/>
          <a:lstStyle/>
          <a:p>
            <a:r>
              <a:rPr lang="en-US" b="1" dirty="0" smtClean="0"/>
              <a:t>Security Perimeter</a:t>
            </a:r>
          </a:p>
          <a:p>
            <a:pPr lvl="1"/>
            <a:r>
              <a:rPr lang="en-US" dirty="0" smtClean="0"/>
              <a:t>Delineates the Trusted and the Untrusted components within a computer system.</a:t>
            </a:r>
          </a:p>
          <a:p>
            <a:pPr lvl="1"/>
            <a:r>
              <a:rPr lang="en-US" dirty="0" smtClean="0"/>
              <a:t>Isolates the TCB.</a:t>
            </a:r>
          </a:p>
          <a:p>
            <a:r>
              <a:rPr lang="en-US" b="1" dirty="0" smtClean="0"/>
              <a:t>Reference Monitor</a:t>
            </a:r>
          </a:p>
          <a:p>
            <a:pPr lvl="1"/>
            <a:r>
              <a:rPr lang="en-US" dirty="0" smtClean="0"/>
              <a:t>Abstract machine concept that mediates all access between subjects and objects.</a:t>
            </a:r>
          </a:p>
          <a:p>
            <a:pPr lvl="1"/>
            <a:r>
              <a:rPr lang="en-US" dirty="0" smtClean="0"/>
              <a:t>Defines the rules (laws) like an ACL.</a:t>
            </a:r>
          </a:p>
          <a:p>
            <a:r>
              <a:rPr lang="en-US" b="1" dirty="0" smtClean="0"/>
              <a:t>Security Kernel</a:t>
            </a:r>
          </a:p>
          <a:p>
            <a:pPr lvl="1"/>
            <a:r>
              <a:rPr lang="en-US" dirty="0" smtClean="0"/>
              <a:t>Enforces the Reference monitor concept.</a:t>
            </a:r>
          </a:p>
          <a:p>
            <a:pPr lvl="1"/>
            <a:r>
              <a:rPr lang="en-US" dirty="0" smtClean="0"/>
              <a:t>Must facilitate isolation of process.</a:t>
            </a:r>
          </a:p>
          <a:p>
            <a:pPr lvl="1"/>
            <a:r>
              <a:rPr lang="en-US" dirty="0" smtClean="0"/>
              <a:t>Enforces the rules defined by the Reference monitor.</a:t>
            </a:r>
            <a:endParaRPr lang="en-US" dirty="0"/>
          </a:p>
        </p:txBody>
      </p:sp>
      <p:pic>
        <p:nvPicPr>
          <p:cNvPr id="4" name="Picture 3"/>
          <p:cNvPicPr>
            <a:picLocks noChangeAspect="1"/>
          </p:cNvPicPr>
          <p:nvPr/>
        </p:nvPicPr>
        <p:blipFill>
          <a:blip r:embed="rId3"/>
          <a:stretch>
            <a:fillRect/>
          </a:stretch>
        </p:blipFill>
        <p:spPr>
          <a:xfrm>
            <a:off x="6848772" y="2180496"/>
            <a:ext cx="3803517" cy="4326022"/>
          </a:xfrm>
          <a:prstGeom prst="rect">
            <a:avLst/>
          </a:prstGeom>
        </p:spPr>
      </p:pic>
      <p:cxnSp>
        <p:nvCxnSpPr>
          <p:cNvPr id="6" name="Straight Arrow Connector 5"/>
          <p:cNvCxnSpPr/>
          <p:nvPr/>
        </p:nvCxnSpPr>
        <p:spPr>
          <a:xfrm>
            <a:off x="8750530" y="3789575"/>
            <a:ext cx="0" cy="8578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7273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states</a:t>
            </a:r>
            <a:endParaRPr lang="en-US" dirty="0"/>
          </a:p>
        </p:txBody>
      </p:sp>
      <p:sp>
        <p:nvSpPr>
          <p:cNvPr id="3" name="Content Placeholder 2"/>
          <p:cNvSpPr>
            <a:spLocks noGrp="1"/>
          </p:cNvSpPr>
          <p:nvPr>
            <p:ph idx="1"/>
          </p:nvPr>
        </p:nvSpPr>
        <p:spPr>
          <a:xfrm>
            <a:off x="0" y="1646470"/>
            <a:ext cx="3659212" cy="3678303"/>
          </a:xfrm>
        </p:spPr>
        <p:txBody>
          <a:bodyPr/>
          <a:lstStyle/>
          <a:p>
            <a:pPr marL="0" indent="0" algn="ctr">
              <a:buNone/>
            </a:pPr>
            <a:r>
              <a:rPr lang="en-US" b="1" dirty="0" smtClean="0"/>
              <a:t>Dedicated Mode:</a:t>
            </a:r>
          </a:p>
          <a:p>
            <a:r>
              <a:rPr lang="en-US" dirty="0" smtClean="0"/>
              <a:t>Single State System.</a:t>
            </a:r>
          </a:p>
          <a:p>
            <a:r>
              <a:rPr lang="en-US" dirty="0" smtClean="0"/>
              <a:t>User must have clearance that permits access to all data processed by system.</a:t>
            </a:r>
          </a:p>
          <a:p>
            <a:r>
              <a:rPr lang="en-US" dirty="0" smtClean="0"/>
              <a:t>Access Approval for all data.</a:t>
            </a:r>
          </a:p>
          <a:p>
            <a:r>
              <a:rPr lang="en-US" dirty="0" smtClean="0"/>
              <a:t>User must have a valid Need to Know for all data.</a:t>
            </a:r>
            <a:endParaRPr lang="en-US" dirty="0"/>
          </a:p>
        </p:txBody>
      </p:sp>
      <p:sp>
        <p:nvSpPr>
          <p:cNvPr id="4" name="Content Placeholder 2"/>
          <p:cNvSpPr txBox="1">
            <a:spLocks/>
          </p:cNvSpPr>
          <p:nvPr/>
        </p:nvSpPr>
        <p:spPr>
          <a:xfrm>
            <a:off x="3483554" y="1926545"/>
            <a:ext cx="3057923" cy="318763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System High Mode:</a:t>
            </a:r>
          </a:p>
          <a:p>
            <a:r>
              <a:rPr lang="en-US" dirty="0" smtClean="0"/>
              <a:t>User must have clearance that permits access to all information processed by system.</a:t>
            </a:r>
          </a:p>
          <a:p>
            <a:r>
              <a:rPr lang="en-US" dirty="0" smtClean="0"/>
              <a:t>Access Approval for all data.</a:t>
            </a:r>
          </a:p>
          <a:p>
            <a:r>
              <a:rPr lang="en-US" dirty="0" smtClean="0">
                <a:solidFill>
                  <a:srgbClr val="FF0000"/>
                </a:solidFill>
              </a:rPr>
              <a:t>User must have a valid Need to Know for some data processed by the system.</a:t>
            </a:r>
            <a:endParaRPr lang="en-US" dirty="0">
              <a:solidFill>
                <a:srgbClr val="FF0000"/>
              </a:solidFill>
            </a:endParaRPr>
          </a:p>
        </p:txBody>
      </p:sp>
      <p:sp>
        <p:nvSpPr>
          <p:cNvPr id="6" name="Content Placeholder 2"/>
          <p:cNvSpPr txBox="1">
            <a:spLocks/>
          </p:cNvSpPr>
          <p:nvPr/>
        </p:nvSpPr>
        <p:spPr>
          <a:xfrm>
            <a:off x="123803" y="5255287"/>
            <a:ext cx="9070439" cy="1477079"/>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Multilevel Mode:</a:t>
            </a:r>
          </a:p>
          <a:p>
            <a:r>
              <a:rPr lang="en-US" dirty="0" smtClean="0"/>
              <a:t>Multi-state system.</a:t>
            </a:r>
          </a:p>
          <a:p>
            <a:r>
              <a:rPr lang="en-US" dirty="0" smtClean="0">
                <a:solidFill>
                  <a:srgbClr val="FF0000"/>
                </a:solidFill>
              </a:rPr>
              <a:t>Subject does not have clearance to all data processed</a:t>
            </a:r>
            <a:r>
              <a:rPr lang="en-US" dirty="0" smtClean="0"/>
              <a:t>. Subject’s clearance dominates objects label. </a:t>
            </a:r>
          </a:p>
          <a:p>
            <a:r>
              <a:rPr lang="en-US" dirty="0" smtClean="0"/>
              <a:t>User needs to have Approval and Need to Know for only data they need to access.</a:t>
            </a:r>
            <a:endParaRPr lang="en-US" dirty="0"/>
          </a:p>
        </p:txBody>
      </p:sp>
      <p:sp>
        <p:nvSpPr>
          <p:cNvPr id="8" name="Content Placeholder 2"/>
          <p:cNvSpPr txBox="1">
            <a:spLocks/>
          </p:cNvSpPr>
          <p:nvPr/>
        </p:nvSpPr>
        <p:spPr>
          <a:xfrm>
            <a:off x="6693877" y="2189903"/>
            <a:ext cx="3084040" cy="3217784"/>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Compartmented Mode:</a:t>
            </a:r>
          </a:p>
          <a:p>
            <a:r>
              <a:rPr lang="en-US" dirty="0" smtClean="0"/>
              <a:t>User must have clearance that permits access to all information processed by system.</a:t>
            </a:r>
          </a:p>
          <a:p>
            <a:r>
              <a:rPr lang="en-US" dirty="0" smtClean="0">
                <a:solidFill>
                  <a:srgbClr val="FF0000"/>
                </a:solidFill>
              </a:rPr>
              <a:t>Access Approval for data they need access to.</a:t>
            </a:r>
          </a:p>
          <a:p>
            <a:r>
              <a:rPr lang="en-US" dirty="0" smtClean="0">
                <a:solidFill>
                  <a:srgbClr val="FF0000"/>
                </a:solidFill>
              </a:rPr>
              <a:t>User must have a valid Need to Know for all data they need access to.</a:t>
            </a:r>
            <a:endParaRPr lang="en-US" dirty="0">
              <a:solidFill>
                <a:srgbClr val="FF0000"/>
              </a:solidFill>
            </a:endParaRPr>
          </a:p>
        </p:txBody>
      </p:sp>
    </p:spTree>
    <p:extLst>
      <p:ext uri="{BB962C8B-B14F-4D97-AF65-F5344CB8AC3E}">
        <p14:creationId xmlns:p14="http://schemas.microsoft.com/office/powerpoint/2010/main" val="19241937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a:t>
            </a:r>
            <a:endParaRPr lang="en-US" dirty="0"/>
          </a:p>
        </p:txBody>
      </p:sp>
      <p:sp>
        <p:nvSpPr>
          <p:cNvPr id="3" name="Content Placeholder 2"/>
          <p:cNvSpPr>
            <a:spLocks noGrp="1"/>
          </p:cNvSpPr>
          <p:nvPr>
            <p:ph idx="1"/>
          </p:nvPr>
        </p:nvSpPr>
        <p:spPr>
          <a:xfrm>
            <a:off x="581192" y="2180496"/>
            <a:ext cx="5056037" cy="4531389"/>
          </a:xfrm>
        </p:spPr>
        <p:txBody>
          <a:bodyPr>
            <a:normAutofit fontScale="92500" lnSpcReduction="10000"/>
          </a:bodyPr>
          <a:lstStyle/>
          <a:p>
            <a:r>
              <a:rPr lang="en-US" b="1" dirty="0" smtClean="0"/>
              <a:t>Multi-tasking: </a:t>
            </a:r>
            <a:r>
              <a:rPr lang="en-US" dirty="0" smtClean="0"/>
              <a:t>handles two or more tasks or processes simultaneously.</a:t>
            </a:r>
          </a:p>
          <a:p>
            <a:r>
              <a:rPr lang="en-US" b="1" dirty="0" smtClean="0"/>
              <a:t>Multi-threading: </a:t>
            </a:r>
            <a:r>
              <a:rPr lang="en-US" dirty="0" smtClean="0"/>
              <a:t>distributes multiple tasks inside a process over two or more cores in parallel.</a:t>
            </a:r>
          </a:p>
          <a:p>
            <a:r>
              <a:rPr lang="en-US" b="1" dirty="0" smtClean="0"/>
              <a:t>Multi-processing: </a:t>
            </a:r>
            <a:r>
              <a:rPr lang="en-US" dirty="0" smtClean="0"/>
              <a:t>uses multiple processors with multi-threading applications to achieve computing.</a:t>
            </a:r>
          </a:p>
          <a:p>
            <a:pPr lvl="1"/>
            <a:r>
              <a:rPr lang="en-US" b="1" dirty="0" smtClean="0"/>
              <a:t>SMP: Symmetric Multiprocessing </a:t>
            </a:r>
            <a:r>
              <a:rPr lang="en-US" dirty="0" smtClean="0"/>
              <a:t>– single OS, multiple CPUs on shared memory and </a:t>
            </a:r>
            <a:r>
              <a:rPr lang="en-US" dirty="0" err="1" smtClean="0"/>
              <a:t>databus</a:t>
            </a:r>
            <a:r>
              <a:rPr lang="en-US" dirty="0" smtClean="0"/>
              <a:t>.</a:t>
            </a:r>
          </a:p>
          <a:p>
            <a:pPr lvl="1"/>
            <a:r>
              <a:rPr lang="en-US" b="1" dirty="0" smtClean="0"/>
              <a:t>MPP: Massively Parallel Processing </a:t>
            </a:r>
            <a:r>
              <a:rPr lang="en-US" dirty="0" smtClean="0"/>
              <a:t>– One OS per CPU, with software that coordinates activities and processing.</a:t>
            </a:r>
          </a:p>
          <a:p>
            <a:r>
              <a:rPr lang="en-US" b="1" dirty="0" smtClean="0"/>
              <a:t>Multi-Programming: </a:t>
            </a:r>
            <a:r>
              <a:rPr lang="en-US" dirty="0" smtClean="0"/>
              <a:t>emulates multi-tasking. When one process waits, another runs.</a:t>
            </a:r>
          </a:p>
          <a:p>
            <a:r>
              <a:rPr lang="en-US" b="1" dirty="0" smtClean="0"/>
              <a:t>Multi-core: </a:t>
            </a:r>
            <a:r>
              <a:rPr lang="en-US" dirty="0" smtClean="0"/>
              <a:t>Independent cores that operate and process simultaneously.</a:t>
            </a:r>
            <a:endParaRPr lang="en-US" dirty="0"/>
          </a:p>
        </p:txBody>
      </p:sp>
      <p:sp>
        <p:nvSpPr>
          <p:cNvPr id="4" name="Oval 3"/>
          <p:cNvSpPr/>
          <p:nvPr/>
        </p:nvSpPr>
        <p:spPr>
          <a:xfrm>
            <a:off x="6881567" y="2092751"/>
            <a:ext cx="3431357" cy="31485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090530" y="2339421"/>
            <a:ext cx="3015006" cy="26850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Oval 5"/>
          <p:cNvSpPr/>
          <p:nvPr/>
        </p:nvSpPr>
        <p:spPr>
          <a:xfrm>
            <a:off x="7280638" y="2538956"/>
            <a:ext cx="2608080" cy="225928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Oval 6"/>
          <p:cNvSpPr/>
          <p:nvPr/>
        </p:nvSpPr>
        <p:spPr>
          <a:xfrm>
            <a:off x="7442465" y="2691356"/>
            <a:ext cx="2257717" cy="19560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Ring 0</a:t>
            </a:r>
            <a:endParaRPr lang="en-US" dirty="0"/>
          </a:p>
        </p:txBody>
      </p:sp>
      <p:sp>
        <p:nvSpPr>
          <p:cNvPr id="8" name="TextBox 7"/>
          <p:cNvSpPr txBox="1"/>
          <p:nvPr/>
        </p:nvSpPr>
        <p:spPr>
          <a:xfrm>
            <a:off x="8260241" y="4948230"/>
            <a:ext cx="1280472" cy="369332"/>
          </a:xfrm>
          <a:prstGeom prst="rect">
            <a:avLst/>
          </a:prstGeom>
          <a:noFill/>
        </p:spPr>
        <p:txBody>
          <a:bodyPr wrap="square" rtlCol="0">
            <a:spAutoFit/>
          </a:bodyPr>
          <a:lstStyle/>
          <a:p>
            <a:r>
              <a:rPr lang="en-US" dirty="0" smtClean="0">
                <a:solidFill>
                  <a:schemeClr val="bg1"/>
                </a:solidFill>
              </a:rPr>
              <a:t>Ring 3</a:t>
            </a:r>
            <a:endParaRPr lang="en-US" dirty="0">
              <a:solidFill>
                <a:schemeClr val="bg1"/>
              </a:solidFill>
            </a:endParaRPr>
          </a:p>
        </p:txBody>
      </p:sp>
      <p:sp>
        <p:nvSpPr>
          <p:cNvPr id="9" name="TextBox 8"/>
          <p:cNvSpPr txBox="1"/>
          <p:nvPr/>
        </p:nvSpPr>
        <p:spPr>
          <a:xfrm>
            <a:off x="8270456" y="2262685"/>
            <a:ext cx="1280472" cy="323165"/>
          </a:xfrm>
          <a:prstGeom prst="rect">
            <a:avLst/>
          </a:prstGeom>
          <a:noFill/>
        </p:spPr>
        <p:txBody>
          <a:bodyPr wrap="square" rtlCol="0">
            <a:spAutoFit/>
          </a:bodyPr>
          <a:lstStyle/>
          <a:p>
            <a:r>
              <a:rPr lang="en-US" sz="1500" dirty="0" smtClean="0">
                <a:solidFill>
                  <a:schemeClr val="bg1"/>
                </a:solidFill>
              </a:rPr>
              <a:t>Ring 2</a:t>
            </a:r>
            <a:endParaRPr lang="en-US" sz="1500" dirty="0">
              <a:solidFill>
                <a:schemeClr val="bg1"/>
              </a:solidFill>
            </a:endParaRPr>
          </a:p>
        </p:txBody>
      </p:sp>
      <p:sp>
        <p:nvSpPr>
          <p:cNvPr id="10" name="TextBox 9"/>
          <p:cNvSpPr txBox="1"/>
          <p:nvPr/>
        </p:nvSpPr>
        <p:spPr>
          <a:xfrm>
            <a:off x="8279096" y="4548806"/>
            <a:ext cx="1280472" cy="323165"/>
          </a:xfrm>
          <a:prstGeom prst="rect">
            <a:avLst/>
          </a:prstGeom>
          <a:noFill/>
        </p:spPr>
        <p:txBody>
          <a:bodyPr wrap="square" rtlCol="0">
            <a:spAutoFit/>
          </a:bodyPr>
          <a:lstStyle/>
          <a:p>
            <a:r>
              <a:rPr lang="en-US" sz="1500" dirty="0" smtClean="0">
                <a:solidFill>
                  <a:schemeClr val="bg1"/>
                </a:solidFill>
              </a:rPr>
              <a:t>Ring 1</a:t>
            </a:r>
            <a:endParaRPr lang="en-US" sz="1500" dirty="0">
              <a:solidFill>
                <a:schemeClr val="bg1"/>
              </a:solidFill>
            </a:endParaRPr>
          </a:p>
        </p:txBody>
      </p:sp>
      <p:sp>
        <p:nvSpPr>
          <p:cNvPr id="11" name="Rectangle 10"/>
          <p:cNvSpPr/>
          <p:nvPr/>
        </p:nvSpPr>
        <p:spPr>
          <a:xfrm>
            <a:off x="5740925" y="5317562"/>
            <a:ext cx="2104537" cy="1370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Ring 0: Kernel Mode</a:t>
            </a:r>
          </a:p>
          <a:p>
            <a:pPr algn="ctr"/>
            <a:r>
              <a:rPr lang="en-US" sz="1600" dirty="0" smtClean="0"/>
              <a:t>OS Performs privileged instructions via system call</a:t>
            </a:r>
            <a:endParaRPr lang="en-US" sz="1600" dirty="0"/>
          </a:p>
        </p:txBody>
      </p:sp>
      <p:sp>
        <p:nvSpPr>
          <p:cNvPr id="12" name="Rectangle 11"/>
          <p:cNvSpPr/>
          <p:nvPr/>
        </p:nvSpPr>
        <p:spPr>
          <a:xfrm>
            <a:off x="9917002" y="5336864"/>
            <a:ext cx="2083325" cy="1370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Ring 3: User Mode</a:t>
            </a:r>
          </a:p>
          <a:p>
            <a:pPr algn="ctr"/>
            <a:r>
              <a:rPr lang="en-US" sz="1600" dirty="0" smtClean="0"/>
              <a:t>All apps execute in user mode.</a:t>
            </a:r>
            <a:endParaRPr lang="en-US" sz="1600" dirty="0"/>
          </a:p>
        </p:txBody>
      </p:sp>
      <p:sp>
        <p:nvSpPr>
          <p:cNvPr id="13" name="Rectangle 12"/>
          <p:cNvSpPr/>
          <p:nvPr/>
        </p:nvSpPr>
        <p:spPr>
          <a:xfrm>
            <a:off x="7939733" y="5336864"/>
            <a:ext cx="1854720" cy="665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Ring 2: Drivers, Protocols</a:t>
            </a:r>
            <a:endParaRPr lang="en-US" b="1" dirty="0"/>
          </a:p>
        </p:txBody>
      </p:sp>
      <p:sp>
        <p:nvSpPr>
          <p:cNvPr id="14" name="Rectangle 13"/>
          <p:cNvSpPr/>
          <p:nvPr/>
        </p:nvSpPr>
        <p:spPr>
          <a:xfrm>
            <a:off x="7939733" y="6050607"/>
            <a:ext cx="1854720" cy="665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Ring 1: OS Components</a:t>
            </a:r>
            <a:endParaRPr lang="en-US" b="1" dirty="0"/>
          </a:p>
        </p:txBody>
      </p:sp>
    </p:spTree>
    <p:extLst>
      <p:ext uri="{BB962C8B-B14F-4D97-AF65-F5344CB8AC3E}">
        <p14:creationId xmlns:p14="http://schemas.microsoft.com/office/powerpoint/2010/main" val="30075002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 States</a:t>
            </a:r>
            <a:endParaRPr lang="en-US" dirty="0"/>
          </a:p>
        </p:txBody>
      </p:sp>
      <p:sp>
        <p:nvSpPr>
          <p:cNvPr id="3" name="Content Placeholder 2"/>
          <p:cNvSpPr>
            <a:spLocks noGrp="1"/>
          </p:cNvSpPr>
          <p:nvPr>
            <p:ph idx="1"/>
          </p:nvPr>
        </p:nvSpPr>
        <p:spPr>
          <a:xfrm>
            <a:off x="581193" y="2180496"/>
            <a:ext cx="4829794" cy="3678303"/>
          </a:xfrm>
        </p:spPr>
        <p:txBody>
          <a:bodyPr/>
          <a:lstStyle/>
          <a:p>
            <a:r>
              <a:rPr lang="en-US" b="1" dirty="0" smtClean="0"/>
              <a:t>Fetch</a:t>
            </a:r>
            <a:r>
              <a:rPr lang="en-US" dirty="0" smtClean="0"/>
              <a:t>: Gets the instructions from memory.</a:t>
            </a:r>
          </a:p>
          <a:p>
            <a:r>
              <a:rPr lang="en-US" b="1" dirty="0" smtClean="0"/>
              <a:t>Decode</a:t>
            </a:r>
            <a:r>
              <a:rPr lang="en-US" dirty="0" smtClean="0"/>
              <a:t>: Deciphers the instructions and sends to the ALU for execution.</a:t>
            </a:r>
          </a:p>
          <a:p>
            <a:r>
              <a:rPr lang="en-US" b="1" dirty="0" smtClean="0"/>
              <a:t>Execute</a:t>
            </a:r>
            <a:r>
              <a:rPr lang="en-US" dirty="0" smtClean="0"/>
              <a:t>: ALU performs logical operations on the data.</a:t>
            </a:r>
          </a:p>
          <a:p>
            <a:r>
              <a:rPr lang="en-US" b="1" dirty="0" smtClean="0"/>
              <a:t>Store</a:t>
            </a:r>
            <a:r>
              <a:rPr lang="en-US" dirty="0" smtClean="0"/>
              <a:t>: Result of the logic operation is stored in register.</a:t>
            </a:r>
          </a:p>
        </p:txBody>
      </p:sp>
      <p:sp>
        <p:nvSpPr>
          <p:cNvPr id="4" name="TextBox 3"/>
          <p:cNvSpPr txBox="1"/>
          <p:nvPr/>
        </p:nvSpPr>
        <p:spPr>
          <a:xfrm>
            <a:off x="2157104" y="2375555"/>
            <a:ext cx="1677971" cy="369332"/>
          </a:xfrm>
          <a:prstGeom prst="rect">
            <a:avLst/>
          </a:prstGeom>
          <a:noFill/>
        </p:spPr>
        <p:txBody>
          <a:bodyPr wrap="square" rtlCol="0">
            <a:spAutoFit/>
          </a:bodyPr>
          <a:lstStyle/>
          <a:p>
            <a:r>
              <a:rPr lang="en-US" b="1" dirty="0" smtClean="0"/>
              <a:t>CPU Cycles</a:t>
            </a:r>
            <a:endParaRPr lang="en-US" b="1" dirty="0"/>
          </a:p>
        </p:txBody>
      </p:sp>
      <p:sp>
        <p:nvSpPr>
          <p:cNvPr id="5" name="Content Placeholder 2"/>
          <p:cNvSpPr txBox="1">
            <a:spLocks/>
          </p:cNvSpPr>
          <p:nvPr/>
        </p:nvSpPr>
        <p:spPr>
          <a:xfrm>
            <a:off x="6436810" y="2785498"/>
            <a:ext cx="4829794"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Ready</a:t>
            </a:r>
            <a:r>
              <a:rPr lang="en-US" dirty="0" smtClean="0"/>
              <a:t>: Process is ready to begin processing, CPU is not available.</a:t>
            </a:r>
          </a:p>
          <a:p>
            <a:r>
              <a:rPr lang="en-US" b="1" dirty="0" smtClean="0"/>
              <a:t>Waiting</a:t>
            </a:r>
            <a:r>
              <a:rPr lang="en-US" dirty="0" smtClean="0"/>
              <a:t>: Process is waiting for device or access request (interrupt) to continue processing.</a:t>
            </a:r>
          </a:p>
          <a:p>
            <a:r>
              <a:rPr lang="en-US" b="1" dirty="0" smtClean="0"/>
              <a:t>Running</a:t>
            </a:r>
            <a:r>
              <a:rPr lang="en-US" dirty="0" smtClean="0"/>
              <a:t>: Process is executing, Problem state in which CPU is trying to solve problem until it’s solved, blocked or time-slice expires.</a:t>
            </a:r>
          </a:p>
          <a:p>
            <a:r>
              <a:rPr lang="en-US" b="1" dirty="0" smtClean="0"/>
              <a:t>Supervisory</a:t>
            </a:r>
            <a:r>
              <a:rPr lang="en-US" dirty="0" smtClean="0"/>
              <a:t>: Process requires greater privileges, any function not executing in Ring 3.</a:t>
            </a:r>
          </a:p>
          <a:p>
            <a:r>
              <a:rPr lang="en-US" b="1" dirty="0" smtClean="0"/>
              <a:t>Stopped</a:t>
            </a:r>
            <a:r>
              <a:rPr lang="en-US" dirty="0" smtClean="0"/>
              <a:t>: Process finishes or terminates.</a:t>
            </a:r>
          </a:p>
        </p:txBody>
      </p:sp>
      <p:sp>
        <p:nvSpPr>
          <p:cNvPr id="6" name="TextBox 5"/>
          <p:cNvSpPr txBox="1"/>
          <p:nvPr/>
        </p:nvSpPr>
        <p:spPr>
          <a:xfrm>
            <a:off x="8097562" y="2421723"/>
            <a:ext cx="1677971" cy="369332"/>
          </a:xfrm>
          <a:prstGeom prst="rect">
            <a:avLst/>
          </a:prstGeom>
          <a:noFill/>
        </p:spPr>
        <p:txBody>
          <a:bodyPr wrap="square" rtlCol="0">
            <a:spAutoFit/>
          </a:bodyPr>
          <a:lstStyle/>
          <a:p>
            <a:r>
              <a:rPr lang="en-US" b="1" dirty="0" smtClean="0"/>
              <a:t>CPU States</a:t>
            </a:r>
            <a:endParaRPr lang="en-US" b="1" dirty="0"/>
          </a:p>
        </p:txBody>
      </p:sp>
    </p:spTree>
    <p:extLst>
      <p:ext uri="{BB962C8B-B14F-4D97-AF65-F5344CB8AC3E}">
        <p14:creationId xmlns:p14="http://schemas.microsoft.com/office/powerpoint/2010/main" val="1770048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a:t>
            </a:r>
            <a:endParaRPr lang="en-US" dirty="0"/>
          </a:p>
        </p:txBody>
      </p:sp>
      <p:sp>
        <p:nvSpPr>
          <p:cNvPr id="3" name="Content Placeholder 2"/>
          <p:cNvSpPr>
            <a:spLocks noGrp="1"/>
          </p:cNvSpPr>
          <p:nvPr>
            <p:ph idx="1"/>
          </p:nvPr>
        </p:nvSpPr>
        <p:spPr>
          <a:xfrm>
            <a:off x="581193" y="2180496"/>
            <a:ext cx="4952341" cy="4455974"/>
          </a:xfrm>
        </p:spPr>
        <p:txBody>
          <a:bodyPr/>
          <a:lstStyle/>
          <a:p>
            <a:r>
              <a:rPr lang="en-US" b="1" dirty="0" smtClean="0"/>
              <a:t>ROM</a:t>
            </a:r>
            <a:r>
              <a:rPr lang="en-US" dirty="0" smtClean="0"/>
              <a:t> – Read-only, non-volatile memory. Content burned in at factory. Non-modifiable.</a:t>
            </a:r>
          </a:p>
          <a:p>
            <a:r>
              <a:rPr lang="en-US" b="1" dirty="0" smtClean="0"/>
              <a:t>PROM</a:t>
            </a:r>
            <a:r>
              <a:rPr lang="en-US" dirty="0" smtClean="0"/>
              <a:t> – Programmable Read-only memory: end user/</a:t>
            </a:r>
            <a:r>
              <a:rPr lang="en-US" dirty="0" err="1" smtClean="0"/>
              <a:t>oem</a:t>
            </a:r>
            <a:r>
              <a:rPr lang="en-US" dirty="0" smtClean="0"/>
              <a:t> burns in chips contents. Only allowed once.</a:t>
            </a:r>
          </a:p>
          <a:p>
            <a:r>
              <a:rPr lang="en-US" b="1" dirty="0" smtClean="0"/>
              <a:t>EEPROM</a:t>
            </a:r>
            <a:r>
              <a:rPr lang="en-US" dirty="0" smtClean="0"/>
              <a:t> – Electronically Erasable PROM: Can be erased and re-written via electronic voltages. Only full erase and write functions.</a:t>
            </a:r>
          </a:p>
          <a:p>
            <a:r>
              <a:rPr lang="en-US" b="1" dirty="0" smtClean="0"/>
              <a:t>Flash Memory </a:t>
            </a:r>
            <a:r>
              <a:rPr lang="en-US" dirty="0" smtClean="0"/>
              <a:t>– Uses NAND Flash. Can be written and erased in blocks. (single file write/deletes etc.)</a:t>
            </a:r>
            <a:endParaRPr lang="en-US" dirty="0"/>
          </a:p>
        </p:txBody>
      </p:sp>
      <p:sp>
        <p:nvSpPr>
          <p:cNvPr id="4" name="Content Placeholder 2"/>
          <p:cNvSpPr txBox="1">
            <a:spLocks/>
          </p:cNvSpPr>
          <p:nvPr/>
        </p:nvSpPr>
        <p:spPr>
          <a:xfrm>
            <a:off x="5901180" y="2682453"/>
            <a:ext cx="6026998" cy="3678303"/>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CACHE</a:t>
            </a:r>
            <a:r>
              <a:rPr lang="en-US" dirty="0" smtClean="0"/>
              <a:t> – volatile, used to store frequently accessed data. </a:t>
            </a:r>
          </a:p>
          <a:p>
            <a:pPr lvl="1"/>
            <a:r>
              <a:rPr lang="en-US" dirty="0" smtClean="0"/>
              <a:t>CPU’s have L1 and L2 cache which are registers that store information which the ALU executes.</a:t>
            </a:r>
          </a:p>
          <a:p>
            <a:r>
              <a:rPr lang="en-US" b="1" dirty="0" smtClean="0"/>
              <a:t>Registers</a:t>
            </a:r>
            <a:r>
              <a:rPr lang="en-US" dirty="0" smtClean="0"/>
              <a:t> – Any data ALU manipulates must be inside a register.</a:t>
            </a:r>
          </a:p>
          <a:p>
            <a:r>
              <a:rPr lang="en-US" b="1" dirty="0" smtClean="0"/>
              <a:t>Static RAM </a:t>
            </a:r>
            <a:r>
              <a:rPr lang="en-US" dirty="0" smtClean="0"/>
              <a:t>– Uses Flip-Flops to store volatile data, refreshed at power outage. Expensive.</a:t>
            </a:r>
          </a:p>
          <a:p>
            <a:r>
              <a:rPr lang="en-US" b="1" dirty="0" smtClean="0"/>
              <a:t>Dynamic RAM </a:t>
            </a:r>
            <a:r>
              <a:rPr lang="en-US" dirty="0" smtClean="0"/>
              <a:t>– Uses Registers to store volatile data, CPU must constantly refresh via electric voltages. Inexpensive.</a:t>
            </a:r>
          </a:p>
          <a:p>
            <a:r>
              <a:rPr lang="en-US" b="1" dirty="0" smtClean="0"/>
              <a:t>Flash Memory </a:t>
            </a:r>
            <a:r>
              <a:rPr lang="en-US" dirty="0" smtClean="0"/>
              <a:t>– Uses NAND Flash. Can be written and erased in blocks. (single file write/deletes etc.)</a:t>
            </a:r>
            <a:endParaRPr lang="en-US" dirty="0"/>
          </a:p>
        </p:txBody>
      </p:sp>
    </p:spTree>
    <p:extLst>
      <p:ext uri="{BB962C8B-B14F-4D97-AF65-F5344CB8AC3E}">
        <p14:creationId xmlns:p14="http://schemas.microsoft.com/office/powerpoint/2010/main" val="189457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addressing</a:t>
            </a:r>
            <a:endParaRPr lang="en-US" dirty="0"/>
          </a:p>
        </p:txBody>
      </p:sp>
      <p:sp>
        <p:nvSpPr>
          <p:cNvPr id="3" name="Content Placeholder 2"/>
          <p:cNvSpPr>
            <a:spLocks noGrp="1"/>
          </p:cNvSpPr>
          <p:nvPr>
            <p:ph idx="1"/>
          </p:nvPr>
        </p:nvSpPr>
        <p:spPr>
          <a:xfrm>
            <a:off x="581192" y="2180496"/>
            <a:ext cx="5414255" cy="4540815"/>
          </a:xfrm>
        </p:spPr>
        <p:txBody>
          <a:bodyPr/>
          <a:lstStyle/>
          <a:p>
            <a:r>
              <a:rPr lang="en-US" b="1" dirty="0" smtClean="0"/>
              <a:t>Register Addressing</a:t>
            </a:r>
            <a:r>
              <a:rPr lang="en-US" dirty="0" smtClean="0"/>
              <a:t>: used by the CPU to access one of it’s registers to store/ access data in the register.</a:t>
            </a:r>
            <a:endParaRPr lang="en-US" dirty="0"/>
          </a:p>
          <a:p>
            <a:r>
              <a:rPr lang="en-US" b="1" dirty="0" smtClean="0"/>
              <a:t>Immediate Addressing: </a:t>
            </a:r>
            <a:r>
              <a:rPr lang="en-US" dirty="0" smtClean="0"/>
              <a:t>Instructions supplied as part of a command that does not require the CPU to fetch anything.</a:t>
            </a:r>
          </a:p>
          <a:p>
            <a:r>
              <a:rPr lang="en-US" b="1" dirty="0" smtClean="0"/>
              <a:t>Direct Addressing: </a:t>
            </a:r>
            <a:r>
              <a:rPr lang="en-US" dirty="0" smtClean="0"/>
              <a:t>CPU is given the memory address to fetch instruction.</a:t>
            </a:r>
          </a:p>
          <a:p>
            <a:r>
              <a:rPr lang="en-US" b="1" dirty="0" smtClean="0"/>
              <a:t>Indirect Addressing: </a:t>
            </a:r>
            <a:r>
              <a:rPr lang="en-US" dirty="0" smtClean="0"/>
              <a:t>CPU is given a memory address to another memory address that has the instruction.</a:t>
            </a:r>
          </a:p>
          <a:p>
            <a:r>
              <a:rPr lang="en-US" b="1" dirty="0" err="1" smtClean="0"/>
              <a:t>Base+Offset</a:t>
            </a:r>
            <a:r>
              <a:rPr lang="en-US" b="1" dirty="0" smtClean="0"/>
              <a:t> Addressing: </a:t>
            </a:r>
            <a:r>
              <a:rPr lang="en-US" dirty="0" smtClean="0"/>
              <a:t>Use a value stored in a register as base, and begin counting using the offset.</a:t>
            </a:r>
            <a:endParaRPr lang="en-US" dirty="0"/>
          </a:p>
        </p:txBody>
      </p:sp>
      <p:sp>
        <p:nvSpPr>
          <p:cNvPr id="4" name="Rounded Rectangle 3"/>
          <p:cNvSpPr/>
          <p:nvPr/>
        </p:nvSpPr>
        <p:spPr>
          <a:xfrm>
            <a:off x="5995447" y="1979628"/>
            <a:ext cx="3016578" cy="1112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Primary Memory:</a:t>
            </a:r>
          </a:p>
          <a:p>
            <a:pPr algn="ctr"/>
            <a:r>
              <a:rPr lang="en-US" dirty="0" smtClean="0"/>
              <a:t>Readily available information accessed by the CPU. Temporary. Ex. RAM</a:t>
            </a:r>
            <a:endParaRPr lang="en-US" dirty="0"/>
          </a:p>
        </p:txBody>
      </p:sp>
      <p:sp>
        <p:nvSpPr>
          <p:cNvPr id="5" name="Rounded Rectangle 4"/>
          <p:cNvSpPr/>
          <p:nvPr/>
        </p:nvSpPr>
        <p:spPr>
          <a:xfrm>
            <a:off x="9107863" y="1979627"/>
            <a:ext cx="3016578" cy="1112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Secondary Memory:</a:t>
            </a:r>
          </a:p>
          <a:p>
            <a:pPr algn="ctr"/>
            <a:r>
              <a:rPr lang="en-US" dirty="0" smtClean="0"/>
              <a:t>Long-term storage. Ex. HDD, SSD, Tape</a:t>
            </a:r>
            <a:endParaRPr lang="en-US" dirty="0"/>
          </a:p>
        </p:txBody>
      </p:sp>
      <p:sp>
        <p:nvSpPr>
          <p:cNvPr id="6" name="Rounded Rectangle 5"/>
          <p:cNvSpPr/>
          <p:nvPr/>
        </p:nvSpPr>
        <p:spPr>
          <a:xfrm>
            <a:off x="5995447" y="3292859"/>
            <a:ext cx="3016578" cy="1112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Volatile</a:t>
            </a:r>
            <a:r>
              <a:rPr lang="en-US" dirty="0" smtClean="0"/>
              <a:t>:</a:t>
            </a:r>
          </a:p>
          <a:p>
            <a:pPr algn="ctr"/>
            <a:r>
              <a:rPr lang="en-US" dirty="0" smtClean="0"/>
              <a:t>Temporary. Wiped after power loss. Ex. RAM</a:t>
            </a:r>
            <a:endParaRPr lang="en-US" dirty="0"/>
          </a:p>
        </p:txBody>
      </p:sp>
      <p:sp>
        <p:nvSpPr>
          <p:cNvPr id="7" name="Rounded Rectangle 6"/>
          <p:cNvSpPr/>
          <p:nvPr/>
        </p:nvSpPr>
        <p:spPr>
          <a:xfrm>
            <a:off x="9107863" y="3292858"/>
            <a:ext cx="3016578" cy="1112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Non-Volatile:</a:t>
            </a:r>
          </a:p>
          <a:p>
            <a:pPr algn="ctr"/>
            <a:r>
              <a:rPr lang="en-US" dirty="0" smtClean="0"/>
              <a:t>Long-term. Retains data. Ex. HDD</a:t>
            </a:r>
            <a:endParaRPr lang="en-US" dirty="0"/>
          </a:p>
        </p:txBody>
      </p:sp>
      <p:sp>
        <p:nvSpPr>
          <p:cNvPr id="8" name="Rounded Rectangle 7"/>
          <p:cNvSpPr/>
          <p:nvPr/>
        </p:nvSpPr>
        <p:spPr>
          <a:xfrm>
            <a:off x="5967167" y="4606090"/>
            <a:ext cx="3016578" cy="1112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Random Access:</a:t>
            </a:r>
          </a:p>
          <a:p>
            <a:pPr algn="ctr"/>
            <a:r>
              <a:rPr lang="en-US" dirty="0" smtClean="0"/>
              <a:t>Info can be randomly accessed based on addresses. Ex. RAM, HDD, Flash</a:t>
            </a:r>
            <a:endParaRPr lang="en-US" dirty="0"/>
          </a:p>
        </p:txBody>
      </p:sp>
      <p:sp>
        <p:nvSpPr>
          <p:cNvPr id="9" name="Rounded Rectangle 8"/>
          <p:cNvSpPr/>
          <p:nvPr/>
        </p:nvSpPr>
        <p:spPr>
          <a:xfrm>
            <a:off x="9107863" y="4606090"/>
            <a:ext cx="3016578" cy="1112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Sequential Access:</a:t>
            </a:r>
          </a:p>
          <a:p>
            <a:pPr algn="ctr"/>
            <a:r>
              <a:rPr lang="en-US" dirty="0" smtClean="0"/>
              <a:t>Info has to be accessed in the written sequence. Ex. Tape</a:t>
            </a:r>
            <a:endParaRPr lang="en-US" dirty="0"/>
          </a:p>
        </p:txBody>
      </p:sp>
    </p:spTree>
    <p:extLst>
      <p:ext uri="{BB962C8B-B14F-4D97-AF65-F5344CB8AC3E}">
        <p14:creationId xmlns:p14="http://schemas.microsoft.com/office/powerpoint/2010/main" val="1062077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Non-repudiation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Non-repudiation – ensure that a user or person cannot deny an action they performed:</a:t>
            </a:r>
          </a:p>
          <a:p>
            <a:pPr lvl="1"/>
            <a:r>
              <a:rPr lang="en-US" dirty="0" smtClean="0"/>
              <a:t>Modifying a security policy</a:t>
            </a:r>
          </a:p>
          <a:p>
            <a:pPr lvl="1"/>
            <a:r>
              <a:rPr lang="en-US" dirty="0" smtClean="0"/>
              <a:t>Changing a transaction</a:t>
            </a:r>
          </a:p>
          <a:p>
            <a:pPr lvl="1"/>
            <a:r>
              <a:rPr lang="en-US" dirty="0" smtClean="0"/>
              <a:t>Sending a message or email</a:t>
            </a:r>
          </a:p>
          <a:p>
            <a:r>
              <a:rPr lang="en-US" dirty="0" smtClean="0"/>
              <a:t>Non-repudiation relies on Authentication, Accountability and Integrity.</a:t>
            </a:r>
          </a:p>
          <a:p>
            <a:r>
              <a:rPr lang="en-US" b="1" dirty="0" smtClean="0"/>
              <a:t>For example:  </a:t>
            </a:r>
            <a:r>
              <a:rPr lang="en-US" dirty="0" smtClean="0"/>
              <a:t>A firewall security administrator cannot make a change to policy without authentication. Once authenticated, the firewall will automatically log actions to an Audit log (Accountability). The firewall mechanisms ensure that even a security administrator cannot make changes to an Audit log (integrity) </a:t>
            </a:r>
          </a:p>
          <a:p>
            <a:r>
              <a:rPr lang="en-US" b="1" dirty="0" smtClean="0"/>
              <a:t>For example: </a:t>
            </a:r>
            <a:r>
              <a:rPr lang="en-US" dirty="0" smtClean="0"/>
              <a:t>An Exchange administrator deletes escalation emails from Senior Managements email box. Without proper non-repudiation systems in place, the administrator can deny having done any such actions!</a:t>
            </a:r>
          </a:p>
          <a:p>
            <a:r>
              <a:rPr lang="en-US" dirty="0" smtClean="0"/>
              <a:t>Non-repudiation must be a key component of Security Design. Are the systems put in place capable of Non-repudiation? </a:t>
            </a:r>
          </a:p>
          <a:p>
            <a:endParaRPr lang="en-US" dirty="0"/>
          </a:p>
          <a:p>
            <a:pPr lvl="1"/>
            <a:endParaRPr lang="en-US" dirty="0"/>
          </a:p>
        </p:txBody>
      </p:sp>
    </p:spTree>
    <p:extLst>
      <p:ext uri="{BB962C8B-B14F-4D97-AF65-F5344CB8AC3E}">
        <p14:creationId xmlns:p14="http://schemas.microsoft.com/office/powerpoint/2010/main" val="285223884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ESSENTIAL Security protections</a:t>
            </a:r>
            <a:endParaRPr lang="en-US" dirty="0"/>
          </a:p>
        </p:txBody>
      </p:sp>
      <p:sp>
        <p:nvSpPr>
          <p:cNvPr id="3" name="Content Placeholder 2"/>
          <p:cNvSpPr>
            <a:spLocks noGrp="1"/>
          </p:cNvSpPr>
          <p:nvPr>
            <p:ph idx="1"/>
          </p:nvPr>
        </p:nvSpPr>
        <p:spPr>
          <a:xfrm>
            <a:off x="760302" y="1909187"/>
            <a:ext cx="10850506" cy="3218995"/>
          </a:xfrm>
        </p:spPr>
        <p:txBody>
          <a:bodyPr>
            <a:normAutofit fontScale="85000" lnSpcReduction="20000"/>
          </a:bodyPr>
          <a:lstStyle/>
          <a:p>
            <a:r>
              <a:rPr lang="en-US" b="1" dirty="0" smtClean="0"/>
              <a:t>Layering</a:t>
            </a:r>
            <a:r>
              <a:rPr lang="en-US" dirty="0" smtClean="0"/>
              <a:t>: Defence in Depth for Processes. The most privileged threads are processed in the inner layer, like the Ring Model.</a:t>
            </a:r>
          </a:p>
          <a:p>
            <a:r>
              <a:rPr lang="en-US" b="1" dirty="0" smtClean="0"/>
              <a:t>Abstraction</a:t>
            </a:r>
            <a:r>
              <a:rPr lang="en-US" dirty="0" smtClean="0"/>
              <a:t>: Subject doesn’t need to know all details (such as how it works) of an Object.</a:t>
            </a:r>
          </a:p>
          <a:p>
            <a:r>
              <a:rPr lang="en-US" b="1" dirty="0" smtClean="0"/>
              <a:t>Data Hiding</a:t>
            </a:r>
            <a:r>
              <a:rPr lang="en-US" dirty="0" smtClean="0"/>
              <a:t>: Prevent one class from accessing / viewing data of higher class.</a:t>
            </a:r>
          </a:p>
          <a:p>
            <a:r>
              <a:rPr lang="en-US" b="1" dirty="0" smtClean="0"/>
              <a:t>Process Isolation:</a:t>
            </a:r>
            <a:r>
              <a:rPr lang="en-US" dirty="0" smtClean="0"/>
              <a:t> Processes are executed in different memory spaces in an OS so that they do not interfere with each other. </a:t>
            </a:r>
          </a:p>
          <a:p>
            <a:pPr lvl="1"/>
            <a:r>
              <a:rPr lang="en-US" dirty="0" smtClean="0"/>
              <a:t>OS provides Process Isolation normal environments. VM Environments it’s the Hypervisor.</a:t>
            </a:r>
          </a:p>
          <a:p>
            <a:r>
              <a:rPr lang="en-US" b="1" dirty="0" smtClean="0"/>
              <a:t>Security Domains: </a:t>
            </a:r>
            <a:r>
              <a:rPr lang="en-US" dirty="0" smtClean="0"/>
              <a:t>Groups of subjects and objects with similar security requirements. </a:t>
            </a:r>
            <a:r>
              <a:rPr lang="en-US" b="1" dirty="0" smtClean="0"/>
              <a:t>Example</a:t>
            </a:r>
            <a:r>
              <a:rPr lang="en-US" dirty="0" smtClean="0"/>
              <a:t>: Kernel mode, user mode.</a:t>
            </a:r>
          </a:p>
          <a:p>
            <a:r>
              <a:rPr lang="en-US" b="1" dirty="0" smtClean="0"/>
              <a:t>Hardware Segmentation</a:t>
            </a:r>
            <a:r>
              <a:rPr lang="en-US" dirty="0" smtClean="0"/>
              <a:t>: Segment hardware based on function, segment VMs to hypervisors based on functions.</a:t>
            </a:r>
          </a:p>
          <a:p>
            <a:r>
              <a:rPr lang="en-US" b="1" dirty="0" smtClean="0"/>
              <a:t>Principle of Least Privilege</a:t>
            </a:r>
            <a:r>
              <a:rPr lang="en-US" dirty="0" smtClean="0"/>
              <a:t>: Lowest privilege needed.</a:t>
            </a:r>
          </a:p>
          <a:p>
            <a:r>
              <a:rPr lang="en-US" b="1" dirty="0" smtClean="0"/>
              <a:t>Separation of privilege</a:t>
            </a:r>
            <a:r>
              <a:rPr lang="en-US" dirty="0" smtClean="0"/>
              <a:t>: Different tasks – security admin and network admin with differing goals.</a:t>
            </a:r>
          </a:p>
          <a:p>
            <a:r>
              <a:rPr lang="en-US" b="1" dirty="0" smtClean="0"/>
              <a:t>Accountability</a:t>
            </a:r>
            <a:r>
              <a:rPr lang="en-US" dirty="0" smtClean="0"/>
              <a:t>: Audit logging, usage recording.</a:t>
            </a:r>
            <a:endParaRPr lang="en-US" dirty="0"/>
          </a:p>
        </p:txBody>
      </p:sp>
      <p:sp>
        <p:nvSpPr>
          <p:cNvPr id="4" name="Rounded Rectangle 3"/>
          <p:cNvSpPr/>
          <p:nvPr/>
        </p:nvSpPr>
        <p:spPr>
          <a:xfrm>
            <a:off x="480767" y="5128182"/>
            <a:ext cx="4647414" cy="1470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Data Execution Prevention</a:t>
            </a:r>
          </a:p>
          <a:p>
            <a:pPr algn="ctr"/>
            <a:r>
              <a:rPr lang="en-US" dirty="0" smtClean="0"/>
              <a:t>Prevent processes from executing instructions in memory locations that are not predefined in the code.</a:t>
            </a:r>
            <a:endParaRPr lang="en-US" dirty="0"/>
          </a:p>
        </p:txBody>
      </p:sp>
      <p:sp>
        <p:nvSpPr>
          <p:cNvPr id="5" name="Rounded Rectangle 4"/>
          <p:cNvSpPr/>
          <p:nvPr/>
        </p:nvSpPr>
        <p:spPr>
          <a:xfrm>
            <a:off x="6670909" y="5015060"/>
            <a:ext cx="4647414" cy="1696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Address Space Layout Randomization</a:t>
            </a:r>
          </a:p>
          <a:p>
            <a:pPr algn="ctr"/>
            <a:r>
              <a:rPr lang="en-US" dirty="0" smtClean="0"/>
              <a:t>Randomize executing memory space of programs. Example: Attacker develops an exploit on his pc for a memory address, won’t work on client as the process address changes due to ASLR.</a:t>
            </a:r>
            <a:endParaRPr lang="en-US" dirty="0"/>
          </a:p>
        </p:txBody>
      </p:sp>
    </p:spTree>
    <p:extLst>
      <p:ext uri="{BB962C8B-B14F-4D97-AF65-F5344CB8AC3E}">
        <p14:creationId xmlns:p14="http://schemas.microsoft.com/office/powerpoint/2010/main" val="10948396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Protecting HARDWARE systems</a:t>
            </a:r>
            <a:endParaRPr lang="en-US" dirty="0"/>
          </a:p>
        </p:txBody>
      </p:sp>
      <p:sp>
        <p:nvSpPr>
          <p:cNvPr id="5" name="Rounded Rectangle 4"/>
          <p:cNvSpPr/>
          <p:nvPr/>
        </p:nvSpPr>
        <p:spPr>
          <a:xfrm>
            <a:off x="461913" y="1920711"/>
            <a:ext cx="3751868" cy="15949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Storage Media:</a:t>
            </a:r>
          </a:p>
          <a:p>
            <a:pPr marL="342900" indent="-342900">
              <a:buAutoNum type="arabicParenR"/>
            </a:pPr>
            <a:r>
              <a:rPr lang="en-US" dirty="0" smtClean="0"/>
              <a:t>Data remanence – Sanitization</a:t>
            </a:r>
          </a:p>
          <a:p>
            <a:pPr marL="342900" indent="-342900">
              <a:buAutoNum type="arabicParenR"/>
            </a:pPr>
            <a:r>
              <a:rPr lang="en-US" dirty="0" smtClean="0"/>
              <a:t>Theft/Loss – Encryption</a:t>
            </a:r>
          </a:p>
          <a:p>
            <a:pPr marL="342900" indent="-342900">
              <a:buAutoNum type="arabicParenR"/>
            </a:pPr>
            <a:r>
              <a:rPr lang="en-US" dirty="0" smtClean="0"/>
              <a:t>Unauthorized access – Identity Controls</a:t>
            </a:r>
            <a:endParaRPr lang="en-US" dirty="0"/>
          </a:p>
        </p:txBody>
      </p:sp>
      <p:sp>
        <p:nvSpPr>
          <p:cNvPr id="6" name="Rounded Rectangle 5"/>
          <p:cNvSpPr/>
          <p:nvPr/>
        </p:nvSpPr>
        <p:spPr>
          <a:xfrm>
            <a:off x="8136902" y="1920711"/>
            <a:ext cx="3751868" cy="15949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Mouse/Keyboard:</a:t>
            </a:r>
          </a:p>
          <a:p>
            <a:pPr marL="342900" indent="-342900">
              <a:buAutoNum type="arabicParenR"/>
            </a:pPr>
            <a:r>
              <a:rPr lang="en-US" dirty="0" err="1" smtClean="0"/>
              <a:t>Keyloggers</a:t>
            </a:r>
            <a:endParaRPr lang="en-US" dirty="0" smtClean="0"/>
          </a:p>
          <a:p>
            <a:pPr marL="342900" indent="-342900">
              <a:buAutoNum type="arabicParenR"/>
            </a:pPr>
            <a:r>
              <a:rPr lang="en-US" dirty="0" smtClean="0"/>
              <a:t>Bluetooth/RF Interception</a:t>
            </a:r>
          </a:p>
          <a:p>
            <a:pPr marL="342900" indent="-342900">
              <a:buAutoNum type="arabicParenR"/>
            </a:pPr>
            <a:r>
              <a:rPr lang="en-US" dirty="0" smtClean="0"/>
              <a:t>TEMPEST</a:t>
            </a:r>
            <a:endParaRPr lang="en-US" dirty="0"/>
          </a:p>
        </p:txBody>
      </p:sp>
      <p:sp>
        <p:nvSpPr>
          <p:cNvPr id="7" name="Rounded Rectangle 6"/>
          <p:cNvSpPr/>
          <p:nvPr/>
        </p:nvSpPr>
        <p:spPr>
          <a:xfrm>
            <a:off x="4299407" y="1920711"/>
            <a:ext cx="3751868" cy="15949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Monitors:</a:t>
            </a:r>
          </a:p>
          <a:p>
            <a:pPr marL="342900" indent="-342900">
              <a:buAutoNum type="arabicParenR"/>
            </a:pPr>
            <a:r>
              <a:rPr lang="en-US" dirty="0" smtClean="0"/>
              <a:t>TEMPEST – data can be read remotely via Van Eck electronic emanations. (Copper protects)</a:t>
            </a:r>
          </a:p>
          <a:p>
            <a:pPr marL="342900" indent="-342900">
              <a:buAutoNum type="arabicParenR"/>
            </a:pPr>
            <a:r>
              <a:rPr lang="en-US" dirty="0" smtClean="0"/>
              <a:t>Shoulder Surfing</a:t>
            </a:r>
            <a:endParaRPr lang="en-US" dirty="0"/>
          </a:p>
        </p:txBody>
      </p:sp>
      <p:sp>
        <p:nvSpPr>
          <p:cNvPr id="8" name="Rounded Rectangle 7"/>
          <p:cNvSpPr/>
          <p:nvPr/>
        </p:nvSpPr>
        <p:spPr>
          <a:xfrm>
            <a:off x="461913" y="3573408"/>
            <a:ext cx="3751868" cy="15949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Printers:</a:t>
            </a:r>
          </a:p>
          <a:p>
            <a:pPr marL="342900" indent="-342900">
              <a:buAutoNum type="arabicParenR"/>
            </a:pPr>
            <a:r>
              <a:rPr lang="en-US" dirty="0" smtClean="0"/>
              <a:t>Unsecured prints on shared printer – Authentication to output tray</a:t>
            </a:r>
          </a:p>
          <a:p>
            <a:pPr marL="342900" indent="-342900">
              <a:buAutoNum type="arabicParenR"/>
            </a:pPr>
            <a:r>
              <a:rPr lang="en-US" dirty="0" smtClean="0"/>
              <a:t>Sniffing on wire – encrypted transfer to printer</a:t>
            </a:r>
            <a:endParaRPr lang="en-US" dirty="0"/>
          </a:p>
        </p:txBody>
      </p:sp>
      <p:sp>
        <p:nvSpPr>
          <p:cNvPr id="9" name="Rounded Rectangle 8"/>
          <p:cNvSpPr/>
          <p:nvPr/>
        </p:nvSpPr>
        <p:spPr>
          <a:xfrm>
            <a:off x="4299407" y="3573408"/>
            <a:ext cx="3751868" cy="15949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Modems:</a:t>
            </a:r>
          </a:p>
          <a:p>
            <a:pPr marL="342900" indent="-342900">
              <a:buAutoNum type="arabicParenR"/>
            </a:pPr>
            <a:r>
              <a:rPr lang="en-US" dirty="0" smtClean="0"/>
              <a:t>Dial-in attacks: BAN unless required by business.</a:t>
            </a:r>
          </a:p>
          <a:p>
            <a:pPr marL="342900" indent="-342900">
              <a:buAutoNum type="arabicParenR"/>
            </a:pPr>
            <a:r>
              <a:rPr lang="en-US" dirty="0" smtClean="0"/>
              <a:t>Isolate as security is bypassed.</a:t>
            </a:r>
            <a:endParaRPr lang="en-US" dirty="0"/>
          </a:p>
        </p:txBody>
      </p:sp>
      <p:sp>
        <p:nvSpPr>
          <p:cNvPr id="10" name="Rounded Rectangle 9"/>
          <p:cNvSpPr/>
          <p:nvPr/>
        </p:nvSpPr>
        <p:spPr>
          <a:xfrm>
            <a:off x="8136902" y="3573408"/>
            <a:ext cx="3751868" cy="15949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BIOS/UEFI:</a:t>
            </a:r>
          </a:p>
          <a:p>
            <a:pPr marL="342900" indent="-342900">
              <a:buAutoNum type="arabicParenR"/>
            </a:pPr>
            <a:r>
              <a:rPr lang="en-US" dirty="0" err="1" smtClean="0"/>
              <a:t>Phlashing</a:t>
            </a:r>
            <a:r>
              <a:rPr lang="en-US" dirty="0" smtClean="0"/>
              <a:t>: Malicious BIOS flashing to EEPROM.</a:t>
            </a:r>
            <a:endParaRPr lang="en-US" dirty="0"/>
          </a:p>
        </p:txBody>
      </p:sp>
      <p:sp>
        <p:nvSpPr>
          <p:cNvPr id="11" name="Content Placeholder 2"/>
          <p:cNvSpPr>
            <a:spLocks noGrp="1"/>
          </p:cNvSpPr>
          <p:nvPr>
            <p:ph idx="1"/>
          </p:nvPr>
        </p:nvSpPr>
        <p:spPr>
          <a:xfrm>
            <a:off x="660533" y="5168348"/>
            <a:ext cx="11029615" cy="1610140"/>
          </a:xfrm>
        </p:spPr>
        <p:txBody>
          <a:bodyPr>
            <a:normAutofit fontScale="92500" lnSpcReduction="20000"/>
          </a:bodyPr>
          <a:lstStyle/>
          <a:p>
            <a:r>
              <a:rPr lang="en-US" dirty="0" smtClean="0"/>
              <a:t>Forensics Disk Controller can be used to protect Data operations on Disks / Storage Devices. </a:t>
            </a:r>
            <a:r>
              <a:rPr lang="en-US" b="1" dirty="0" smtClean="0"/>
              <a:t>Functions</a:t>
            </a:r>
            <a:r>
              <a:rPr lang="en-US" dirty="0" smtClean="0"/>
              <a:t>:</a:t>
            </a:r>
          </a:p>
          <a:p>
            <a:pPr lvl="1"/>
            <a:r>
              <a:rPr lang="en-US" dirty="0" smtClean="0"/>
              <a:t>Shall not transmit a command to a Protected Storage Device that modifies Data on the Storage device.</a:t>
            </a:r>
          </a:p>
          <a:p>
            <a:pPr lvl="1"/>
            <a:r>
              <a:rPr lang="en-US" dirty="0" smtClean="0"/>
              <a:t>Shall return the Data requested by a Read operation.</a:t>
            </a:r>
          </a:p>
          <a:p>
            <a:pPr lvl="1"/>
            <a:r>
              <a:rPr lang="en-US" dirty="0" smtClean="0"/>
              <a:t>Shall return data without modification any access-significant information from the device.</a:t>
            </a:r>
          </a:p>
          <a:p>
            <a:pPr lvl="1"/>
            <a:r>
              <a:rPr lang="en-US" dirty="0" smtClean="0"/>
              <a:t>Any error condition reported by the Storage device shall be reported to the Host.</a:t>
            </a:r>
            <a:endParaRPr lang="en-US" dirty="0"/>
          </a:p>
        </p:txBody>
      </p:sp>
    </p:spTree>
    <p:extLst>
      <p:ext uri="{BB962C8B-B14F-4D97-AF65-F5344CB8AC3E}">
        <p14:creationId xmlns:p14="http://schemas.microsoft.com/office/powerpoint/2010/main" val="22131792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Protecting Client Based Systems</a:t>
            </a:r>
            <a:endParaRPr lang="en-US" dirty="0"/>
          </a:p>
        </p:txBody>
      </p:sp>
      <p:sp>
        <p:nvSpPr>
          <p:cNvPr id="4" name="Rounded Rectangle 3"/>
          <p:cNvSpPr/>
          <p:nvPr/>
        </p:nvSpPr>
        <p:spPr>
          <a:xfrm>
            <a:off x="744718" y="3054284"/>
            <a:ext cx="2498103" cy="34973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JAVA</a:t>
            </a:r>
          </a:p>
          <a:p>
            <a:pPr marL="285750" indent="-285750">
              <a:buFont typeface="Arial" panose="020B0604020202020204" pitchFamily="34" charset="0"/>
              <a:buChar char="•"/>
            </a:pPr>
            <a:r>
              <a:rPr lang="en-US" sz="1600" dirty="0" smtClean="0"/>
              <a:t>Executes on the JVM (Java Virtual Machine) environment which is cross-platform.</a:t>
            </a:r>
          </a:p>
          <a:p>
            <a:pPr marL="285750" indent="-285750">
              <a:buFont typeface="Arial" panose="020B0604020202020204" pitchFamily="34" charset="0"/>
              <a:buChar char="•"/>
            </a:pPr>
            <a:r>
              <a:rPr lang="en-US" sz="1600" dirty="0" smtClean="0"/>
              <a:t>Operates in a Sandbox environment preventing code from accessing unauthorized resources. </a:t>
            </a:r>
          </a:p>
          <a:p>
            <a:pPr marL="285750" indent="-285750">
              <a:buFont typeface="Arial" panose="020B0604020202020204" pitchFamily="34" charset="0"/>
              <a:buChar char="•"/>
            </a:pPr>
            <a:r>
              <a:rPr lang="en-US" sz="1600" dirty="0" smtClean="0"/>
              <a:t>Lots of other vulnerabilities.</a:t>
            </a:r>
            <a:endParaRPr lang="en-US" sz="1600" dirty="0"/>
          </a:p>
        </p:txBody>
      </p:sp>
      <p:sp>
        <p:nvSpPr>
          <p:cNvPr id="5" name="Rounded Rectangle 4"/>
          <p:cNvSpPr/>
          <p:nvPr/>
        </p:nvSpPr>
        <p:spPr>
          <a:xfrm>
            <a:off x="3480062" y="3035431"/>
            <a:ext cx="2498103" cy="35161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ACTIVE-X</a:t>
            </a:r>
          </a:p>
          <a:p>
            <a:pPr marL="285750" indent="-285750">
              <a:buFont typeface="Arial" panose="020B0604020202020204" pitchFamily="34" charset="0"/>
              <a:buChar char="•"/>
            </a:pPr>
            <a:r>
              <a:rPr lang="en-US" sz="1600" dirty="0" smtClean="0"/>
              <a:t>Microsoft’s, runs in IE.</a:t>
            </a:r>
          </a:p>
          <a:p>
            <a:pPr marL="285750" indent="-285750">
              <a:buFont typeface="Arial" panose="020B0604020202020204" pitchFamily="34" charset="0"/>
              <a:buChar char="•"/>
            </a:pPr>
            <a:r>
              <a:rPr lang="en-US" sz="1600" dirty="0" smtClean="0"/>
              <a:t>Full access to system resources.</a:t>
            </a:r>
          </a:p>
          <a:p>
            <a:pPr marL="285750" indent="-285750">
              <a:buFont typeface="Arial" panose="020B0604020202020204" pitchFamily="34" charset="0"/>
              <a:buChar char="•"/>
            </a:pPr>
            <a:r>
              <a:rPr lang="en-US" sz="1600" dirty="0" smtClean="0"/>
              <a:t>Can perform privileged actions.</a:t>
            </a:r>
          </a:p>
          <a:p>
            <a:pPr marL="285750" indent="-285750">
              <a:buFont typeface="Arial" panose="020B0604020202020204" pitchFamily="34" charset="0"/>
              <a:buChar char="•"/>
            </a:pPr>
            <a:r>
              <a:rPr lang="en-US" sz="1600" b="1" i="1" dirty="0" smtClean="0">
                <a:solidFill>
                  <a:srgbClr val="FF0000"/>
                </a:solidFill>
              </a:rPr>
              <a:t>Restrict Active-X in environment.</a:t>
            </a:r>
            <a:endParaRPr lang="en-US" sz="1600" b="1" i="1" dirty="0">
              <a:solidFill>
                <a:srgbClr val="FF0000"/>
              </a:solidFill>
            </a:endParaRPr>
          </a:p>
        </p:txBody>
      </p:sp>
      <p:sp>
        <p:nvSpPr>
          <p:cNvPr id="6" name="Rounded Rectangle 5"/>
          <p:cNvSpPr/>
          <p:nvPr/>
        </p:nvSpPr>
        <p:spPr>
          <a:xfrm>
            <a:off x="6630186" y="3035431"/>
            <a:ext cx="2498103" cy="35161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ARP</a:t>
            </a:r>
          </a:p>
          <a:p>
            <a:pPr marL="285750" indent="-285750">
              <a:buFont typeface="Arial" panose="020B0604020202020204" pitchFamily="34" charset="0"/>
              <a:buChar char="•"/>
            </a:pPr>
            <a:r>
              <a:rPr lang="en-US" sz="1600" dirty="0" smtClean="0"/>
              <a:t>Modify the local ARP Cache to point an IP to a malicious mac address. (10 minutes till refresh)</a:t>
            </a:r>
          </a:p>
          <a:p>
            <a:pPr marL="285750" indent="-285750">
              <a:buFont typeface="Arial" panose="020B0604020202020204" pitchFamily="34" charset="0"/>
              <a:buChar char="•"/>
            </a:pPr>
            <a:r>
              <a:rPr lang="en-US" sz="1600" dirty="0" smtClean="0"/>
              <a:t>Create Static ARP Entry to point to malicious mac.</a:t>
            </a:r>
          </a:p>
          <a:p>
            <a:pPr marL="285750" indent="-285750">
              <a:buFont typeface="Arial" panose="020B0604020202020204" pitchFamily="34" charset="0"/>
              <a:buChar char="•"/>
            </a:pPr>
            <a:r>
              <a:rPr lang="en-US" sz="1600" dirty="0" smtClean="0"/>
              <a:t>Can be used to route to malicious gateway.</a:t>
            </a:r>
            <a:endParaRPr lang="en-US" sz="1600" dirty="0"/>
          </a:p>
        </p:txBody>
      </p:sp>
      <p:sp>
        <p:nvSpPr>
          <p:cNvPr id="7" name="Rounded Rectangle 6"/>
          <p:cNvSpPr/>
          <p:nvPr/>
        </p:nvSpPr>
        <p:spPr>
          <a:xfrm>
            <a:off x="9242982" y="3035430"/>
            <a:ext cx="2498103" cy="37141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DNS</a:t>
            </a:r>
          </a:p>
          <a:p>
            <a:pPr marL="285750" indent="-285750">
              <a:buFont typeface="Arial" panose="020B0604020202020204" pitchFamily="34" charset="0"/>
              <a:buChar char="•"/>
            </a:pPr>
            <a:r>
              <a:rPr lang="en-US" sz="1600" dirty="0" smtClean="0"/>
              <a:t>Hosts File poisoning – modifying the hosts file.</a:t>
            </a:r>
          </a:p>
          <a:p>
            <a:pPr marL="285750" indent="-285750">
              <a:buFont typeface="Arial" panose="020B0604020202020204" pitchFamily="34" charset="0"/>
              <a:buChar char="•"/>
            </a:pPr>
            <a:r>
              <a:rPr lang="en-US" sz="1600" dirty="0" smtClean="0"/>
              <a:t>Authorized DNS Server – modify the record on the NS.</a:t>
            </a:r>
          </a:p>
          <a:p>
            <a:pPr marL="285750" indent="-285750">
              <a:buFont typeface="Arial" panose="020B0604020202020204" pitchFamily="34" charset="0"/>
              <a:buChar char="•"/>
            </a:pPr>
            <a:r>
              <a:rPr lang="en-US" sz="1600" dirty="0" smtClean="0"/>
              <a:t>Caching DNS – ISP DNS poisoning.</a:t>
            </a:r>
          </a:p>
          <a:p>
            <a:pPr marL="285750" indent="-285750">
              <a:buFont typeface="Arial" panose="020B0604020202020204" pitchFamily="34" charset="0"/>
              <a:buChar char="•"/>
            </a:pPr>
            <a:r>
              <a:rPr lang="en-US" sz="1600" dirty="0" smtClean="0"/>
              <a:t>DNS Server Poisoning – send malicious DNS server IP</a:t>
            </a:r>
          </a:p>
          <a:p>
            <a:pPr marL="285750" indent="-285750">
              <a:buFont typeface="Arial" panose="020B0604020202020204" pitchFamily="34" charset="0"/>
              <a:buChar char="•"/>
            </a:pPr>
            <a:r>
              <a:rPr lang="en-US" sz="1600" dirty="0" smtClean="0"/>
              <a:t>DNS Query spoofing – reply with false </a:t>
            </a:r>
            <a:r>
              <a:rPr lang="en-US" sz="1600" dirty="0" err="1" smtClean="0"/>
              <a:t>ip</a:t>
            </a:r>
            <a:r>
              <a:rPr lang="en-US" sz="1600" dirty="0" smtClean="0"/>
              <a:t>.</a:t>
            </a:r>
            <a:endParaRPr lang="en-US" sz="1600" dirty="0"/>
          </a:p>
        </p:txBody>
      </p:sp>
      <p:sp>
        <p:nvSpPr>
          <p:cNvPr id="8" name="TextBox 7"/>
          <p:cNvSpPr txBox="1"/>
          <p:nvPr/>
        </p:nvSpPr>
        <p:spPr>
          <a:xfrm>
            <a:off x="581192" y="1821695"/>
            <a:ext cx="6048993" cy="1107996"/>
          </a:xfrm>
          <a:prstGeom prst="rect">
            <a:avLst/>
          </a:prstGeom>
          <a:noFill/>
        </p:spPr>
        <p:txBody>
          <a:bodyPr wrap="square" rtlCol="0">
            <a:spAutoFit/>
          </a:bodyPr>
          <a:lstStyle/>
          <a:p>
            <a:pPr algn="ctr"/>
            <a:r>
              <a:rPr lang="en-US" b="1" dirty="0" smtClean="0"/>
              <a:t>APPLETS</a:t>
            </a:r>
          </a:p>
          <a:p>
            <a:pPr algn="ctr"/>
            <a:r>
              <a:rPr lang="en-US" sz="1600" dirty="0" smtClean="0"/>
              <a:t>Act like a program and execute code on user machine rather than on the server. </a:t>
            </a:r>
            <a:r>
              <a:rPr lang="en-US" sz="1600" b="1" dirty="0" smtClean="0"/>
              <a:t>Example</a:t>
            </a:r>
            <a:r>
              <a:rPr lang="en-US" sz="1600" dirty="0" smtClean="0"/>
              <a:t>: </a:t>
            </a:r>
            <a:r>
              <a:rPr lang="en-US" sz="1600" i="1" dirty="0" smtClean="0"/>
              <a:t>Cisco UCS Manager. Rules/templates </a:t>
            </a:r>
            <a:r>
              <a:rPr lang="en-US" sz="1600" i="1" dirty="0" err="1" smtClean="0"/>
              <a:t>config</a:t>
            </a:r>
            <a:r>
              <a:rPr lang="en-US" sz="1600" i="1" dirty="0" smtClean="0"/>
              <a:t> happens locally, only commands sent to server.</a:t>
            </a:r>
            <a:endParaRPr lang="en-US" sz="1600" i="1" dirty="0"/>
          </a:p>
        </p:txBody>
      </p:sp>
      <p:sp>
        <p:nvSpPr>
          <p:cNvPr id="9" name="TextBox 8"/>
          <p:cNvSpPr txBox="1"/>
          <p:nvPr/>
        </p:nvSpPr>
        <p:spPr>
          <a:xfrm>
            <a:off x="6630185" y="1821695"/>
            <a:ext cx="5110900" cy="1107996"/>
          </a:xfrm>
          <a:prstGeom prst="rect">
            <a:avLst/>
          </a:prstGeom>
          <a:noFill/>
        </p:spPr>
        <p:txBody>
          <a:bodyPr wrap="square" rtlCol="0">
            <a:spAutoFit/>
          </a:bodyPr>
          <a:lstStyle/>
          <a:p>
            <a:pPr algn="ctr"/>
            <a:r>
              <a:rPr lang="en-US" b="1" dirty="0" smtClean="0"/>
              <a:t>CACHE POISONING</a:t>
            </a:r>
          </a:p>
          <a:p>
            <a:pPr algn="ctr"/>
            <a:r>
              <a:rPr lang="en-US" sz="1600" dirty="0" smtClean="0"/>
              <a:t>Poison temporarily stored data to malicious vector. </a:t>
            </a:r>
            <a:r>
              <a:rPr lang="en-US" sz="1600" b="1" dirty="0" smtClean="0"/>
              <a:t>Example</a:t>
            </a:r>
            <a:r>
              <a:rPr lang="en-US" sz="1600" dirty="0" smtClean="0"/>
              <a:t>: </a:t>
            </a:r>
            <a:r>
              <a:rPr lang="en-US" sz="1600" i="1" dirty="0" smtClean="0"/>
              <a:t>Modify the </a:t>
            </a:r>
            <a:r>
              <a:rPr lang="en-US" sz="1600" i="1" dirty="0" err="1" smtClean="0"/>
              <a:t>dns</a:t>
            </a:r>
            <a:r>
              <a:rPr lang="en-US" sz="1600" i="1" dirty="0" smtClean="0"/>
              <a:t> entry to hdfcbank.com to phishing website.</a:t>
            </a:r>
            <a:endParaRPr lang="en-US" sz="1600" i="1" dirty="0"/>
          </a:p>
        </p:txBody>
      </p:sp>
    </p:spTree>
    <p:extLst>
      <p:ext uri="{BB962C8B-B14F-4D97-AF65-F5344CB8AC3E}">
        <p14:creationId xmlns:p14="http://schemas.microsoft.com/office/powerpoint/2010/main" val="10625886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Protecting server side attacks</a:t>
            </a:r>
            <a:endParaRPr lang="en-US" dirty="0"/>
          </a:p>
        </p:txBody>
      </p:sp>
      <p:sp>
        <p:nvSpPr>
          <p:cNvPr id="4" name="Rounded Rectangle 3"/>
          <p:cNvSpPr/>
          <p:nvPr/>
        </p:nvSpPr>
        <p:spPr>
          <a:xfrm>
            <a:off x="179258" y="2004386"/>
            <a:ext cx="3558729" cy="4853613"/>
          </a:xfrm>
          <a:prstGeom prst="roundRect">
            <a:avLst>
              <a:gd name="adj" fmla="val 36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Data Flow Control</a:t>
            </a:r>
          </a:p>
          <a:p>
            <a:pPr marL="285750" indent="-285750">
              <a:buFont typeface="Arial" panose="020B0604020202020204" pitchFamily="34" charset="0"/>
              <a:buChar char="•"/>
            </a:pPr>
            <a:r>
              <a:rPr lang="en-US" dirty="0" smtClean="0"/>
              <a:t>Movement of data between processes or systems.</a:t>
            </a:r>
          </a:p>
          <a:p>
            <a:pPr marL="285750" indent="-285750">
              <a:buFont typeface="Arial" panose="020B0604020202020204" pitchFamily="34" charset="0"/>
              <a:buChar char="•"/>
            </a:pPr>
            <a:r>
              <a:rPr lang="en-US" dirty="0" smtClean="0"/>
              <a:t>Ensures systems are not overloaded with traffic.</a:t>
            </a:r>
          </a:p>
          <a:p>
            <a:pPr marL="285750" indent="-285750">
              <a:buFont typeface="Arial" panose="020B0604020202020204" pitchFamily="34" charset="0"/>
              <a:buChar char="•"/>
            </a:pPr>
            <a:r>
              <a:rPr lang="en-US" dirty="0" smtClean="0"/>
              <a:t>Impacts Availability of the system:</a:t>
            </a:r>
          </a:p>
          <a:p>
            <a:pPr marL="742950" lvl="1" indent="-285750">
              <a:buFont typeface="Arial" panose="020B0604020202020204" pitchFamily="34" charset="0"/>
              <a:buChar char="•"/>
            </a:pPr>
            <a:r>
              <a:rPr lang="en-US" dirty="0" smtClean="0"/>
              <a:t>Overload – drops connections.</a:t>
            </a:r>
          </a:p>
          <a:p>
            <a:pPr marL="742950" lvl="1" indent="-285750">
              <a:buFont typeface="Arial" panose="020B0604020202020204" pitchFamily="34" charset="0"/>
              <a:buChar char="•"/>
            </a:pPr>
            <a:r>
              <a:rPr lang="en-US" dirty="0" smtClean="0"/>
              <a:t>Denial of Service</a:t>
            </a:r>
          </a:p>
          <a:p>
            <a:pPr marL="742950" lvl="1" indent="-285750">
              <a:buFont typeface="Arial" panose="020B0604020202020204" pitchFamily="34" charset="0"/>
              <a:buChar char="•"/>
            </a:pPr>
            <a:r>
              <a:rPr lang="en-US" dirty="0" smtClean="0"/>
              <a:t>Distributed Denial of Service</a:t>
            </a:r>
          </a:p>
        </p:txBody>
      </p:sp>
      <p:sp>
        <p:nvSpPr>
          <p:cNvPr id="5" name="Rounded Rectangle 4"/>
          <p:cNvSpPr/>
          <p:nvPr/>
        </p:nvSpPr>
        <p:spPr>
          <a:xfrm>
            <a:off x="3919582" y="2004385"/>
            <a:ext cx="3455908" cy="24369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Load Balancers / Application Delivery Controllers </a:t>
            </a:r>
            <a:r>
              <a:rPr lang="en-US" dirty="0" smtClean="0"/>
              <a:t>provide granular data flow control based on policies derived on systems capacity, cache for regularly used data,  TLS offload</a:t>
            </a:r>
            <a:endParaRPr lang="en-US" dirty="0"/>
          </a:p>
        </p:txBody>
      </p:sp>
      <p:sp>
        <p:nvSpPr>
          <p:cNvPr id="7" name="Rounded Rectangle 6"/>
          <p:cNvSpPr/>
          <p:nvPr/>
        </p:nvSpPr>
        <p:spPr>
          <a:xfrm>
            <a:off x="3919582" y="4591594"/>
            <a:ext cx="3455908" cy="18393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IPS / DDOS Protector </a:t>
            </a:r>
            <a:r>
              <a:rPr lang="en-US" dirty="0" smtClean="0"/>
              <a:t>against </a:t>
            </a:r>
            <a:r>
              <a:rPr lang="en-US" dirty="0" err="1" smtClean="0"/>
              <a:t>DoS</a:t>
            </a:r>
            <a:r>
              <a:rPr lang="en-US" dirty="0" smtClean="0"/>
              <a:t>/DDoS attacks.</a:t>
            </a:r>
            <a:endParaRPr lang="en-US" dirty="0"/>
          </a:p>
        </p:txBody>
      </p:sp>
      <p:sp>
        <p:nvSpPr>
          <p:cNvPr id="6" name="Rounded Rectangle 5"/>
          <p:cNvSpPr/>
          <p:nvPr/>
        </p:nvSpPr>
        <p:spPr>
          <a:xfrm>
            <a:off x="8051130" y="1845715"/>
            <a:ext cx="3455908" cy="2436986"/>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b="1" dirty="0" smtClean="0"/>
              <a:t>Trusted Paths </a:t>
            </a:r>
            <a:r>
              <a:rPr lang="en-US" dirty="0" smtClean="0"/>
              <a:t>protect data between a user and a security control, such as a login window.</a:t>
            </a:r>
          </a:p>
          <a:p>
            <a:pPr marL="285750" indent="-285750">
              <a:buFont typeface="Arial" panose="020B0604020202020204" pitchFamily="34" charset="0"/>
              <a:buChar char="•"/>
            </a:pPr>
            <a:r>
              <a:rPr lang="en-US" i="1" dirty="0" smtClean="0"/>
              <a:t>Defined by Common Criteria.</a:t>
            </a:r>
          </a:p>
          <a:p>
            <a:pPr marL="285750" indent="-285750">
              <a:buFont typeface="Arial" panose="020B0604020202020204" pitchFamily="34" charset="0"/>
              <a:buChar char="•"/>
            </a:pPr>
            <a:r>
              <a:rPr lang="en-US" i="1" dirty="0" smtClean="0"/>
              <a:t>Protects from attacks such as Login spoofing.</a:t>
            </a:r>
            <a:endParaRPr lang="en-US" i="1" dirty="0"/>
          </a:p>
        </p:txBody>
      </p:sp>
      <p:sp>
        <p:nvSpPr>
          <p:cNvPr id="8" name="Rounded Rectangle 7"/>
          <p:cNvSpPr/>
          <p:nvPr/>
        </p:nvSpPr>
        <p:spPr>
          <a:xfrm>
            <a:off x="8051130" y="4372268"/>
            <a:ext cx="3455908" cy="2436986"/>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b="1" dirty="0" smtClean="0"/>
              <a:t>Trusted Channels </a:t>
            </a:r>
            <a:r>
              <a:rPr lang="en-US" dirty="0" smtClean="0"/>
              <a:t>protect data on a link or between communicating peers.</a:t>
            </a:r>
          </a:p>
          <a:p>
            <a:pPr marL="285750" indent="-285750">
              <a:buFont typeface="Arial" panose="020B0604020202020204" pitchFamily="34" charset="0"/>
              <a:buChar char="•"/>
            </a:pPr>
            <a:r>
              <a:rPr lang="en-US" i="1" dirty="0" smtClean="0"/>
              <a:t>Protects from attacks like Man in the Middle.</a:t>
            </a:r>
            <a:endParaRPr lang="en-US" i="1" dirty="0"/>
          </a:p>
        </p:txBody>
      </p:sp>
    </p:spTree>
    <p:extLst>
      <p:ext uri="{BB962C8B-B14F-4D97-AF65-F5344CB8AC3E}">
        <p14:creationId xmlns:p14="http://schemas.microsoft.com/office/powerpoint/2010/main" val="39066430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PROTECTING DATABASES</a:t>
            </a:r>
            <a:endParaRPr lang="en-US" dirty="0"/>
          </a:p>
        </p:txBody>
      </p:sp>
      <p:sp>
        <p:nvSpPr>
          <p:cNvPr id="4" name="Rounded Rectangle 3"/>
          <p:cNvSpPr/>
          <p:nvPr/>
        </p:nvSpPr>
        <p:spPr>
          <a:xfrm>
            <a:off x="581192" y="2055043"/>
            <a:ext cx="4471575" cy="20927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Aggregation</a:t>
            </a:r>
          </a:p>
          <a:p>
            <a:pPr algn="ctr"/>
            <a:r>
              <a:rPr lang="en-US" dirty="0" smtClean="0"/>
              <a:t>Combine records from one or more tables to produce reports.</a:t>
            </a:r>
          </a:p>
          <a:p>
            <a:pPr algn="ctr"/>
            <a:r>
              <a:rPr lang="en-US" b="1" dirty="0" smtClean="0"/>
              <a:t>Example: </a:t>
            </a:r>
            <a:r>
              <a:rPr lang="en-US" i="1" dirty="0" smtClean="0"/>
              <a:t>A table has Quarterly results with order values, another table has Per order margins. Aggregation can lead to a DB admin identifying that the company is in loss.</a:t>
            </a:r>
            <a:endParaRPr lang="en-US" b="1" i="1" dirty="0"/>
          </a:p>
        </p:txBody>
      </p:sp>
      <p:sp>
        <p:nvSpPr>
          <p:cNvPr id="6" name="Rounded Rectangle 5"/>
          <p:cNvSpPr/>
          <p:nvPr/>
        </p:nvSpPr>
        <p:spPr>
          <a:xfrm>
            <a:off x="5324445" y="2055042"/>
            <a:ext cx="4471575" cy="20927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Inference</a:t>
            </a:r>
          </a:p>
          <a:p>
            <a:pPr algn="ctr"/>
            <a:r>
              <a:rPr lang="en-US" dirty="0" smtClean="0"/>
              <a:t>Deduce a result based on some data. </a:t>
            </a:r>
            <a:r>
              <a:rPr lang="en-US" b="1" dirty="0" smtClean="0"/>
              <a:t>Example</a:t>
            </a:r>
            <a:r>
              <a:rPr lang="en-US" dirty="0" smtClean="0"/>
              <a:t>: </a:t>
            </a:r>
            <a:r>
              <a:rPr lang="en-US" i="1" dirty="0" smtClean="0"/>
              <a:t>Payroll issues 945 </a:t>
            </a:r>
            <a:r>
              <a:rPr lang="en-US" i="1" dirty="0" err="1" smtClean="0"/>
              <a:t>cheques</a:t>
            </a:r>
            <a:r>
              <a:rPr lang="en-US" i="1" dirty="0"/>
              <a:t> </a:t>
            </a:r>
            <a:r>
              <a:rPr lang="en-US" i="1" dirty="0" smtClean="0"/>
              <a:t>to employees. Thus, there are 945 employees.</a:t>
            </a:r>
            <a:endParaRPr lang="en-US" i="1" dirty="0"/>
          </a:p>
        </p:txBody>
      </p:sp>
      <p:sp>
        <p:nvSpPr>
          <p:cNvPr id="7" name="Rounded Rectangle 6"/>
          <p:cNvSpPr/>
          <p:nvPr/>
        </p:nvSpPr>
        <p:spPr>
          <a:xfrm>
            <a:off x="581191" y="4486881"/>
            <a:ext cx="4471575" cy="20927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Data Mining &amp; Warehousing</a:t>
            </a:r>
          </a:p>
          <a:p>
            <a:pPr algn="ctr"/>
            <a:r>
              <a:rPr lang="en-US" dirty="0" smtClean="0"/>
              <a:t>Warehouse contains large amounts of vulnerable data. Data mining produces Meta Data that is more useful. </a:t>
            </a:r>
            <a:r>
              <a:rPr lang="en-US" b="1" dirty="0" smtClean="0"/>
              <a:t>Example:</a:t>
            </a:r>
            <a:r>
              <a:rPr lang="en-US" dirty="0" smtClean="0"/>
              <a:t> </a:t>
            </a:r>
            <a:r>
              <a:rPr lang="en-US" i="1" dirty="0" smtClean="0"/>
              <a:t>Security device logs are stored in a SIEM DB (Warehouse), the SIEM mines the DB and produces a Security Incident report (Metadata)</a:t>
            </a:r>
            <a:endParaRPr lang="en-US" dirty="0"/>
          </a:p>
        </p:txBody>
      </p:sp>
      <p:sp>
        <p:nvSpPr>
          <p:cNvPr id="8" name="Rounded Rectangle 7"/>
          <p:cNvSpPr/>
          <p:nvPr/>
        </p:nvSpPr>
        <p:spPr>
          <a:xfrm>
            <a:off x="5324444" y="4486879"/>
            <a:ext cx="4471575" cy="20927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Data Analytics</a:t>
            </a:r>
          </a:p>
          <a:p>
            <a:pPr algn="ctr"/>
            <a:r>
              <a:rPr lang="en-US" dirty="0" smtClean="0"/>
              <a:t>BIG DATA – focused on extracting information interesting to business. </a:t>
            </a:r>
            <a:r>
              <a:rPr lang="en-US" b="1" dirty="0" smtClean="0"/>
              <a:t>Example: </a:t>
            </a:r>
            <a:r>
              <a:rPr lang="en-US" dirty="0" smtClean="0"/>
              <a:t>Age groups of all users accessing bank branches with hotspot timings, from their visitor </a:t>
            </a:r>
            <a:r>
              <a:rPr lang="en-US" dirty="0" err="1" smtClean="0"/>
              <a:t>intimes</a:t>
            </a:r>
            <a:r>
              <a:rPr lang="en-US" dirty="0" smtClean="0"/>
              <a:t>.</a:t>
            </a:r>
            <a:endParaRPr lang="en-US" dirty="0"/>
          </a:p>
        </p:txBody>
      </p:sp>
      <p:sp>
        <p:nvSpPr>
          <p:cNvPr id="9" name="Rounded Rectangle 8"/>
          <p:cNvSpPr/>
          <p:nvPr/>
        </p:nvSpPr>
        <p:spPr>
          <a:xfrm>
            <a:off x="9973559" y="4453884"/>
            <a:ext cx="2102178" cy="21587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t>DAM: Database Access </a:t>
            </a:r>
            <a:r>
              <a:rPr lang="en-US" i="1" dirty="0" smtClean="0"/>
              <a:t>Management can prevent these attacks by giving granular access to the DB based on query type!</a:t>
            </a:r>
            <a:endParaRPr lang="en-US" i="1" dirty="0"/>
          </a:p>
        </p:txBody>
      </p:sp>
      <p:sp>
        <p:nvSpPr>
          <p:cNvPr id="10" name="Rounded Rectangle 9"/>
          <p:cNvSpPr/>
          <p:nvPr/>
        </p:nvSpPr>
        <p:spPr>
          <a:xfrm>
            <a:off x="9973559" y="2055042"/>
            <a:ext cx="2102178" cy="21587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t>Review Permissions </a:t>
            </a:r>
            <a:r>
              <a:rPr lang="en-US" i="1" dirty="0" smtClean="0"/>
              <a:t>To prevent database attacks</a:t>
            </a:r>
            <a:endParaRPr lang="en-US" i="1" dirty="0"/>
          </a:p>
        </p:txBody>
      </p:sp>
    </p:spTree>
    <p:extLst>
      <p:ext uri="{BB962C8B-B14F-4D97-AF65-F5344CB8AC3E}">
        <p14:creationId xmlns:p14="http://schemas.microsoft.com/office/powerpoint/2010/main" val="3214395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Protecting endpoints</a:t>
            </a:r>
            <a:endParaRPr lang="en-US" dirty="0"/>
          </a:p>
        </p:txBody>
      </p:sp>
      <p:sp>
        <p:nvSpPr>
          <p:cNvPr id="4" name="Rounded Rectangle 3"/>
          <p:cNvSpPr/>
          <p:nvPr/>
        </p:nvSpPr>
        <p:spPr>
          <a:xfrm>
            <a:off x="581192" y="2177592"/>
            <a:ext cx="2548507" cy="32051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Protect Data:</a:t>
            </a:r>
          </a:p>
          <a:p>
            <a:pPr marL="285750" indent="-285750">
              <a:buFont typeface="Arial" panose="020B0604020202020204" pitchFamily="34" charset="0"/>
              <a:buChar char="•"/>
            </a:pPr>
            <a:r>
              <a:rPr lang="en-US" dirty="0" smtClean="0"/>
              <a:t>Full Disk encryption and file encryption.</a:t>
            </a:r>
          </a:p>
          <a:p>
            <a:pPr marL="285750" indent="-285750">
              <a:buFont typeface="Arial" panose="020B0604020202020204" pitchFamily="34" charset="0"/>
              <a:buChar char="•"/>
            </a:pPr>
            <a:r>
              <a:rPr lang="en-US" dirty="0" smtClean="0"/>
              <a:t>Backup data on the endpoint.</a:t>
            </a:r>
          </a:p>
          <a:p>
            <a:pPr marL="285750" indent="-285750">
              <a:buFont typeface="Arial" panose="020B0604020202020204" pitchFamily="34" charset="0"/>
              <a:buChar char="•"/>
            </a:pPr>
            <a:r>
              <a:rPr lang="en-US" dirty="0" smtClean="0"/>
              <a:t>Secure Wipe capabilities.</a:t>
            </a:r>
          </a:p>
          <a:p>
            <a:pPr marL="285750" indent="-285750">
              <a:buFont typeface="Arial" panose="020B0604020202020204" pitchFamily="34" charset="0"/>
              <a:buChar char="•"/>
            </a:pPr>
            <a:r>
              <a:rPr lang="en-US" dirty="0"/>
              <a:t>Multifactor Authentication for </a:t>
            </a:r>
            <a:r>
              <a:rPr lang="en-US" dirty="0" smtClean="0"/>
              <a:t>identity</a:t>
            </a:r>
            <a:endParaRPr lang="en-US" dirty="0"/>
          </a:p>
        </p:txBody>
      </p:sp>
      <p:sp>
        <p:nvSpPr>
          <p:cNvPr id="5" name="Rounded Rectangle 4"/>
          <p:cNvSpPr/>
          <p:nvPr/>
        </p:nvSpPr>
        <p:spPr>
          <a:xfrm>
            <a:off x="3307109" y="2177592"/>
            <a:ext cx="2548507" cy="32051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Prevent Threats:</a:t>
            </a:r>
          </a:p>
          <a:p>
            <a:pPr marL="285750" indent="-285750">
              <a:buFont typeface="Arial" panose="020B0604020202020204" pitchFamily="34" charset="0"/>
              <a:buChar char="•"/>
            </a:pPr>
            <a:r>
              <a:rPr lang="en-US" dirty="0" smtClean="0"/>
              <a:t>Implement Anti-virus.</a:t>
            </a:r>
          </a:p>
          <a:p>
            <a:pPr marL="285750" indent="-285750">
              <a:buFont typeface="Arial" panose="020B0604020202020204" pitchFamily="34" charset="0"/>
              <a:buChar char="•"/>
            </a:pPr>
            <a:r>
              <a:rPr lang="en-US" dirty="0" smtClean="0"/>
              <a:t>Screen Email for Malware, Phishing, spam.</a:t>
            </a:r>
          </a:p>
          <a:p>
            <a:pPr marL="285750" indent="-285750">
              <a:buFont typeface="Arial" panose="020B0604020202020204" pitchFamily="34" charset="0"/>
              <a:buChar char="•"/>
            </a:pPr>
            <a:r>
              <a:rPr lang="en-US" dirty="0" smtClean="0"/>
              <a:t>Web Filtering for web screening.</a:t>
            </a:r>
            <a:endParaRPr lang="en-US" dirty="0"/>
          </a:p>
        </p:txBody>
      </p:sp>
      <p:sp>
        <p:nvSpPr>
          <p:cNvPr id="6" name="Rounded Rectangle 5"/>
          <p:cNvSpPr/>
          <p:nvPr/>
        </p:nvSpPr>
        <p:spPr>
          <a:xfrm>
            <a:off x="6033026" y="2177592"/>
            <a:ext cx="2548507" cy="32051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Protect Asset:</a:t>
            </a:r>
          </a:p>
          <a:p>
            <a:pPr marL="285750" indent="-285750" algn="ctr">
              <a:buFont typeface="Arial" panose="020B0604020202020204" pitchFamily="34" charset="0"/>
              <a:buChar char="•"/>
            </a:pPr>
            <a:r>
              <a:rPr lang="en-US" dirty="0" smtClean="0"/>
              <a:t>Temperature / Humidity Controls.</a:t>
            </a:r>
          </a:p>
          <a:p>
            <a:pPr marL="285750" indent="-285750" algn="ctr">
              <a:buFont typeface="Arial" panose="020B0604020202020204" pitchFamily="34" charset="0"/>
              <a:buChar char="•"/>
            </a:pPr>
            <a:r>
              <a:rPr lang="en-US" dirty="0" smtClean="0"/>
              <a:t>Tracking, inventory of asset.</a:t>
            </a:r>
          </a:p>
          <a:p>
            <a:pPr marL="285750" indent="-285750" algn="ctr">
              <a:buFont typeface="Arial" panose="020B0604020202020204" pitchFamily="34" charset="0"/>
              <a:buChar char="•"/>
            </a:pPr>
            <a:r>
              <a:rPr lang="en-US" dirty="0" smtClean="0"/>
              <a:t>DRP and BCP for Assets.</a:t>
            </a:r>
          </a:p>
        </p:txBody>
      </p:sp>
      <p:sp>
        <p:nvSpPr>
          <p:cNvPr id="7" name="Rounded Rectangle 6"/>
          <p:cNvSpPr/>
          <p:nvPr/>
        </p:nvSpPr>
        <p:spPr>
          <a:xfrm>
            <a:off x="8758943" y="2177592"/>
            <a:ext cx="2548507" cy="32051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Prevent Spread:</a:t>
            </a:r>
          </a:p>
          <a:p>
            <a:pPr marL="285750" indent="-285750" algn="ctr">
              <a:buFont typeface="Arial" panose="020B0604020202020204" pitchFamily="34" charset="0"/>
              <a:buChar char="•"/>
            </a:pPr>
            <a:r>
              <a:rPr lang="en-US" dirty="0" smtClean="0"/>
              <a:t>Restrict interface controls to applications (user, not privileged)</a:t>
            </a:r>
          </a:p>
          <a:p>
            <a:pPr marL="285750" indent="-285750" algn="ctr">
              <a:buFont typeface="Arial" panose="020B0604020202020204" pitchFamily="34" charset="0"/>
              <a:buChar char="•"/>
            </a:pPr>
            <a:r>
              <a:rPr lang="en-US" dirty="0" smtClean="0"/>
              <a:t>Restrict access domains (</a:t>
            </a:r>
            <a:r>
              <a:rPr lang="en-US" dirty="0" err="1" smtClean="0"/>
              <a:t>vlans</a:t>
            </a:r>
            <a:r>
              <a:rPr lang="en-US" dirty="0" smtClean="0"/>
              <a:t>)</a:t>
            </a:r>
          </a:p>
          <a:p>
            <a:pPr algn="ctr"/>
            <a:endParaRPr lang="en-US" dirty="0"/>
          </a:p>
        </p:txBody>
      </p:sp>
      <p:sp>
        <p:nvSpPr>
          <p:cNvPr id="8" name="Rounded Rectangle 7"/>
          <p:cNvSpPr/>
          <p:nvPr/>
        </p:nvSpPr>
        <p:spPr>
          <a:xfrm>
            <a:off x="2596956" y="5646656"/>
            <a:ext cx="6872140" cy="697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USER AWARENESS</a:t>
            </a:r>
            <a:r>
              <a:rPr lang="en-US" dirty="0" smtClean="0"/>
              <a:t>: Security awareness of potential threats, do’s &amp; don’ts</a:t>
            </a:r>
            <a:endParaRPr lang="en-US" dirty="0"/>
          </a:p>
        </p:txBody>
      </p:sp>
    </p:spTree>
    <p:extLst>
      <p:ext uri="{BB962C8B-B14F-4D97-AF65-F5344CB8AC3E}">
        <p14:creationId xmlns:p14="http://schemas.microsoft.com/office/powerpoint/2010/main" val="11400417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Protecting cloud / virtualized computing</a:t>
            </a:r>
            <a:endParaRPr lang="en-US" dirty="0"/>
          </a:p>
        </p:txBody>
      </p:sp>
      <p:sp>
        <p:nvSpPr>
          <p:cNvPr id="4" name="Rounded Rectangle 3"/>
          <p:cNvSpPr/>
          <p:nvPr/>
        </p:nvSpPr>
        <p:spPr>
          <a:xfrm>
            <a:off x="581192" y="1918493"/>
            <a:ext cx="3123542" cy="1517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Recovery of Virtual System:</a:t>
            </a:r>
          </a:p>
          <a:p>
            <a:pPr algn="ctr"/>
            <a:r>
              <a:rPr lang="en-US" b="1" dirty="0" smtClean="0"/>
              <a:t>Snapshots</a:t>
            </a:r>
            <a:r>
              <a:rPr lang="en-US" dirty="0" smtClean="0"/>
              <a:t> – </a:t>
            </a:r>
            <a:r>
              <a:rPr lang="en-US" i="1" dirty="0" smtClean="0"/>
              <a:t>point in time VM image backup.</a:t>
            </a:r>
            <a:endParaRPr lang="en-US" i="1" dirty="0"/>
          </a:p>
        </p:txBody>
      </p:sp>
      <p:sp>
        <p:nvSpPr>
          <p:cNvPr id="5" name="Rounded Rectangle 4"/>
          <p:cNvSpPr/>
          <p:nvPr/>
        </p:nvSpPr>
        <p:spPr>
          <a:xfrm>
            <a:off x="3882141" y="1918492"/>
            <a:ext cx="3640447" cy="1517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Cloud-Security Access Broker</a:t>
            </a:r>
          </a:p>
          <a:p>
            <a:pPr algn="ctr"/>
            <a:r>
              <a:rPr lang="en-US" i="1" dirty="0" smtClean="0"/>
              <a:t>Proper security between Cloud provider and Organization. CASB can enforce who can share data in a cloud environment </a:t>
            </a:r>
            <a:r>
              <a:rPr lang="en-US" i="1" dirty="0" err="1" smtClean="0"/>
              <a:t>etc</a:t>
            </a:r>
            <a:r>
              <a:rPr lang="en-US" i="1" dirty="0" smtClean="0"/>
              <a:t>,</a:t>
            </a:r>
            <a:endParaRPr lang="en-US" i="1" dirty="0"/>
          </a:p>
        </p:txBody>
      </p:sp>
      <p:sp>
        <p:nvSpPr>
          <p:cNvPr id="6" name="Rounded Rectangle 5"/>
          <p:cNvSpPr/>
          <p:nvPr/>
        </p:nvSpPr>
        <p:spPr>
          <a:xfrm>
            <a:off x="7718847" y="1918492"/>
            <a:ext cx="3640447" cy="1517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Shared Responsibility</a:t>
            </a:r>
          </a:p>
          <a:p>
            <a:pPr algn="ctr"/>
            <a:r>
              <a:rPr lang="en-US" i="1" dirty="0" smtClean="0"/>
              <a:t>Division of security responsibility between the provider and the customer.</a:t>
            </a:r>
            <a:endParaRPr lang="en-US" i="1" dirty="0"/>
          </a:p>
        </p:txBody>
      </p:sp>
      <p:sp>
        <p:nvSpPr>
          <p:cNvPr id="7" name="Rounded Rectangle 6"/>
          <p:cNvSpPr/>
          <p:nvPr/>
        </p:nvSpPr>
        <p:spPr>
          <a:xfrm>
            <a:off x="181577" y="3907506"/>
            <a:ext cx="3227237" cy="26017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smtClean="0"/>
              <a:t>SaaS: Software as a Service:</a:t>
            </a:r>
          </a:p>
          <a:p>
            <a:pPr algn="ctr"/>
            <a:r>
              <a:rPr lang="en-US" dirty="0" smtClean="0"/>
              <a:t>Application access to organization. </a:t>
            </a:r>
            <a:r>
              <a:rPr lang="en-US" i="1" dirty="0" smtClean="0"/>
              <a:t>Cloud provider responsible for application, server, compute &amp; </a:t>
            </a:r>
            <a:r>
              <a:rPr lang="en-US" b="1" i="1" dirty="0" smtClean="0">
                <a:solidFill>
                  <a:srgbClr val="FF0000"/>
                </a:solidFill>
              </a:rPr>
              <a:t>security</a:t>
            </a:r>
            <a:r>
              <a:rPr lang="en-US" dirty="0" smtClean="0"/>
              <a:t>. </a:t>
            </a:r>
            <a:r>
              <a:rPr lang="en-US" b="1" i="1" dirty="0"/>
              <a:t>Organization</a:t>
            </a:r>
            <a:r>
              <a:rPr lang="en-US" i="1" dirty="0"/>
              <a:t> for the security of the </a:t>
            </a:r>
            <a:r>
              <a:rPr lang="en-US" b="1" i="1" dirty="0" smtClean="0">
                <a:solidFill>
                  <a:srgbClr val="FF0000"/>
                </a:solidFill>
              </a:rPr>
              <a:t>Data</a:t>
            </a:r>
            <a:r>
              <a:rPr lang="en-US" b="1" i="1" dirty="0">
                <a:solidFill>
                  <a:srgbClr val="FF0000"/>
                </a:solidFill>
              </a:rPr>
              <a:t>.</a:t>
            </a:r>
          </a:p>
          <a:p>
            <a:pPr algn="ctr"/>
            <a:endParaRPr lang="en-US" dirty="0"/>
          </a:p>
        </p:txBody>
      </p:sp>
      <p:sp>
        <p:nvSpPr>
          <p:cNvPr id="8" name="Rounded Rectangle 7"/>
          <p:cNvSpPr/>
          <p:nvPr/>
        </p:nvSpPr>
        <p:spPr>
          <a:xfrm>
            <a:off x="3556923" y="3907506"/>
            <a:ext cx="3227237" cy="26017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P</a:t>
            </a:r>
            <a:r>
              <a:rPr lang="en-US" b="1" i="1" dirty="0" smtClean="0"/>
              <a:t>aaS: Platform as a Service:</a:t>
            </a:r>
          </a:p>
          <a:p>
            <a:pPr algn="ctr"/>
            <a:r>
              <a:rPr lang="en-US" dirty="0" smtClean="0"/>
              <a:t>Platform (such as IIS, Apache) access to organization. </a:t>
            </a:r>
            <a:r>
              <a:rPr lang="en-US" b="1" i="1" dirty="0" smtClean="0"/>
              <a:t>Cloud provider </a:t>
            </a:r>
            <a:r>
              <a:rPr lang="en-US" i="1" dirty="0" smtClean="0"/>
              <a:t>responsible for server, compute &amp; </a:t>
            </a:r>
            <a:r>
              <a:rPr lang="en-US" b="1" i="1" dirty="0" smtClean="0">
                <a:solidFill>
                  <a:srgbClr val="FF0000"/>
                </a:solidFill>
              </a:rPr>
              <a:t>security of the Platform</a:t>
            </a:r>
            <a:r>
              <a:rPr lang="en-US" dirty="0" smtClean="0"/>
              <a:t>. </a:t>
            </a:r>
            <a:r>
              <a:rPr lang="en-US" b="1" i="1" dirty="0" smtClean="0"/>
              <a:t>Organization</a:t>
            </a:r>
            <a:r>
              <a:rPr lang="en-US" i="1" dirty="0" smtClean="0"/>
              <a:t> for the security of the </a:t>
            </a:r>
            <a:r>
              <a:rPr lang="en-US" b="1" i="1" dirty="0" smtClean="0">
                <a:solidFill>
                  <a:srgbClr val="FF0000"/>
                </a:solidFill>
              </a:rPr>
              <a:t>Application &amp; Data.</a:t>
            </a:r>
            <a:endParaRPr lang="en-US" b="1" i="1" dirty="0">
              <a:solidFill>
                <a:srgbClr val="FF0000"/>
              </a:solidFill>
            </a:endParaRPr>
          </a:p>
        </p:txBody>
      </p:sp>
      <p:sp>
        <p:nvSpPr>
          <p:cNvPr id="9" name="Rounded Rectangle 8"/>
          <p:cNvSpPr/>
          <p:nvPr/>
        </p:nvSpPr>
        <p:spPr>
          <a:xfrm>
            <a:off x="6932269" y="3907506"/>
            <a:ext cx="3227237" cy="26017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smtClean="0"/>
              <a:t>IaaS: Infra as a Service:</a:t>
            </a:r>
          </a:p>
          <a:p>
            <a:pPr algn="ctr"/>
            <a:r>
              <a:rPr lang="en-US" dirty="0" smtClean="0"/>
              <a:t>Compute access to organization. </a:t>
            </a:r>
            <a:r>
              <a:rPr lang="en-US" b="1" i="1" dirty="0" smtClean="0"/>
              <a:t>Cloud provider </a:t>
            </a:r>
            <a:r>
              <a:rPr lang="en-US" i="1" dirty="0" smtClean="0"/>
              <a:t>responsible for compute &amp; </a:t>
            </a:r>
            <a:r>
              <a:rPr lang="en-US" b="1" i="1" dirty="0" smtClean="0">
                <a:solidFill>
                  <a:srgbClr val="FF0000"/>
                </a:solidFill>
              </a:rPr>
              <a:t>security of the Compute</a:t>
            </a:r>
            <a:r>
              <a:rPr lang="en-US" dirty="0" smtClean="0"/>
              <a:t>. </a:t>
            </a:r>
            <a:r>
              <a:rPr lang="en-US" b="1" i="1" dirty="0" smtClean="0"/>
              <a:t>Organization</a:t>
            </a:r>
            <a:r>
              <a:rPr lang="en-US" i="1" dirty="0" smtClean="0"/>
              <a:t> for the security of the </a:t>
            </a:r>
            <a:r>
              <a:rPr lang="en-US" b="1" i="1" dirty="0" smtClean="0">
                <a:solidFill>
                  <a:srgbClr val="FF0000"/>
                </a:solidFill>
              </a:rPr>
              <a:t>Application, platform &amp; Data.</a:t>
            </a:r>
            <a:endParaRPr lang="en-US" b="1" i="1" dirty="0">
              <a:solidFill>
                <a:srgbClr val="FF0000"/>
              </a:solidFill>
            </a:endParaRPr>
          </a:p>
        </p:txBody>
      </p:sp>
      <p:sp>
        <p:nvSpPr>
          <p:cNvPr id="3" name="Rectangle 2"/>
          <p:cNvSpPr/>
          <p:nvPr/>
        </p:nvSpPr>
        <p:spPr>
          <a:xfrm>
            <a:off x="10219794" y="3548310"/>
            <a:ext cx="1905837" cy="3139321"/>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t>Security Monkey from Netflix (</a:t>
            </a:r>
            <a:r>
              <a:rPr lang="en-US" dirty="0">
                <a:hlinkClick r:id="rId3"/>
              </a:rPr>
              <a:t>https://github.com/Netflix/security_monkey</a:t>
            </a:r>
            <a:r>
              <a:rPr lang="en-US" dirty="0"/>
              <a:t>) monitors policy changes and alerts on insecure configuration for AWS and Google Cloud.</a:t>
            </a:r>
          </a:p>
        </p:txBody>
      </p:sp>
    </p:spTree>
    <p:extLst>
      <p:ext uri="{BB962C8B-B14F-4D97-AF65-F5344CB8AC3E}">
        <p14:creationId xmlns:p14="http://schemas.microsoft.com/office/powerpoint/2010/main" val="13905521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Protecting </a:t>
            </a:r>
            <a:r>
              <a:rPr lang="en-US" dirty="0" err="1" smtClean="0"/>
              <a:t>iot</a:t>
            </a:r>
            <a:r>
              <a:rPr lang="en-US" dirty="0" smtClean="0"/>
              <a:t> &amp; ICS / SCADA security</a:t>
            </a:r>
            <a:endParaRPr lang="en-US" dirty="0"/>
          </a:p>
        </p:txBody>
      </p:sp>
      <p:sp>
        <p:nvSpPr>
          <p:cNvPr id="4" name="Rounded Rectangle 3"/>
          <p:cNvSpPr/>
          <p:nvPr/>
        </p:nvSpPr>
        <p:spPr>
          <a:xfrm>
            <a:off x="1325909" y="2422689"/>
            <a:ext cx="4056796" cy="4062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IOT Security:</a:t>
            </a:r>
          </a:p>
          <a:p>
            <a:pPr marL="285750" indent="-285750">
              <a:buFont typeface="Arial" panose="020B0604020202020204" pitchFamily="34" charset="0"/>
              <a:buChar char="•"/>
            </a:pPr>
            <a:r>
              <a:rPr lang="en-US" dirty="0" smtClean="0"/>
              <a:t>Deploy separate network for IOT.</a:t>
            </a:r>
          </a:p>
          <a:p>
            <a:pPr marL="285750" indent="-285750">
              <a:buFont typeface="Arial" panose="020B0604020202020204" pitchFamily="34" charset="0"/>
              <a:buChar char="•"/>
            </a:pPr>
            <a:r>
              <a:rPr lang="en-US" dirty="0" smtClean="0"/>
              <a:t>Implement Firewalls between IOT network and Data Network.</a:t>
            </a:r>
          </a:p>
          <a:p>
            <a:pPr marL="285750" indent="-285750">
              <a:buFont typeface="Arial" panose="020B0604020202020204" pitchFamily="34" charset="0"/>
              <a:buChar char="•"/>
            </a:pPr>
            <a:r>
              <a:rPr lang="en-US" dirty="0" smtClean="0"/>
              <a:t>Restrict Management interface access to IOT devices.</a:t>
            </a:r>
          </a:p>
          <a:p>
            <a:pPr marL="285750" indent="-285750">
              <a:buFont typeface="Arial" panose="020B0604020202020204" pitchFamily="34" charset="0"/>
              <a:buChar char="•"/>
            </a:pPr>
            <a:r>
              <a:rPr lang="en-US" dirty="0" smtClean="0"/>
              <a:t>Disable unsecured management such as </a:t>
            </a:r>
            <a:r>
              <a:rPr lang="en-US" dirty="0" err="1" smtClean="0"/>
              <a:t>uPnP</a:t>
            </a:r>
            <a:r>
              <a:rPr lang="en-US" dirty="0" smtClean="0"/>
              <a:t>.</a:t>
            </a:r>
          </a:p>
          <a:p>
            <a:pPr marL="285750" indent="-285750">
              <a:buFont typeface="Arial" panose="020B0604020202020204" pitchFamily="34" charset="0"/>
              <a:buChar char="•"/>
            </a:pPr>
            <a:r>
              <a:rPr lang="en-US" dirty="0" smtClean="0"/>
              <a:t>Restrict unsecured services on IOT devices – e.g. SNMP monitoring, ftp etc.</a:t>
            </a:r>
            <a:endParaRPr lang="en-US" dirty="0"/>
          </a:p>
        </p:txBody>
      </p:sp>
      <p:sp>
        <p:nvSpPr>
          <p:cNvPr id="5" name="Rounded Rectangle 4"/>
          <p:cNvSpPr/>
          <p:nvPr/>
        </p:nvSpPr>
        <p:spPr>
          <a:xfrm>
            <a:off x="5739225" y="2422689"/>
            <a:ext cx="4056796" cy="4062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SCADA Security:</a:t>
            </a:r>
          </a:p>
          <a:p>
            <a:pPr marL="285750" indent="-285750">
              <a:buFont typeface="Arial" panose="020B0604020202020204" pitchFamily="34" charset="0"/>
              <a:buChar char="•"/>
            </a:pPr>
            <a:r>
              <a:rPr lang="en-US" dirty="0" smtClean="0"/>
              <a:t>Deploy separate network for SCADA.</a:t>
            </a:r>
          </a:p>
          <a:p>
            <a:pPr marL="285750" indent="-285750">
              <a:buFont typeface="Arial" panose="020B0604020202020204" pitchFamily="34" charset="0"/>
              <a:buChar char="•"/>
            </a:pPr>
            <a:r>
              <a:rPr lang="en-US" dirty="0" smtClean="0"/>
              <a:t>Deploy endpoint security on SCADA systems.</a:t>
            </a:r>
          </a:p>
          <a:p>
            <a:pPr marL="285750" indent="-285750">
              <a:buFont typeface="Arial" panose="020B0604020202020204" pitchFamily="34" charset="0"/>
              <a:buChar char="•"/>
            </a:pPr>
            <a:r>
              <a:rPr lang="en-US" dirty="0" smtClean="0"/>
              <a:t>Restrict Management interface access to SCADA / ICS devices.</a:t>
            </a:r>
          </a:p>
          <a:p>
            <a:pPr marL="285750" indent="-285750">
              <a:buFont typeface="Arial" panose="020B0604020202020204" pitchFamily="34" charset="0"/>
              <a:buChar char="•"/>
            </a:pPr>
            <a:r>
              <a:rPr lang="en-US" dirty="0" smtClean="0"/>
              <a:t>Implement </a:t>
            </a:r>
            <a:r>
              <a:rPr lang="en-US" dirty="0" err="1" smtClean="0"/>
              <a:t>AirGap</a:t>
            </a:r>
            <a:r>
              <a:rPr lang="en-US" dirty="0" smtClean="0"/>
              <a:t> design.</a:t>
            </a:r>
          </a:p>
        </p:txBody>
      </p:sp>
    </p:spTree>
    <p:extLst>
      <p:ext uri="{BB962C8B-B14F-4D97-AF65-F5344CB8AC3E}">
        <p14:creationId xmlns:p14="http://schemas.microsoft.com/office/powerpoint/2010/main" val="24752543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Protecting web-based systems</a:t>
            </a:r>
            <a:endParaRPr lang="en-US" dirty="0"/>
          </a:p>
        </p:txBody>
      </p:sp>
      <p:sp>
        <p:nvSpPr>
          <p:cNvPr id="5" name="Rounded Rectangle 4"/>
          <p:cNvSpPr/>
          <p:nvPr/>
        </p:nvSpPr>
        <p:spPr>
          <a:xfrm>
            <a:off x="581192" y="2188760"/>
            <a:ext cx="3877686" cy="23944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smtClean="0"/>
              <a:t>SQL Injection: </a:t>
            </a:r>
            <a:r>
              <a:rPr lang="en-US" dirty="0" smtClean="0"/>
              <a:t>SQL command inputs via web field.</a:t>
            </a:r>
          </a:p>
          <a:p>
            <a:pPr marL="285750" indent="-285750">
              <a:buFont typeface="Arial" panose="020B0604020202020204" pitchFamily="34" charset="0"/>
              <a:buChar char="•"/>
            </a:pPr>
            <a:r>
              <a:rPr lang="en-US" b="1" dirty="0" smtClean="0"/>
              <a:t>Command Injection: </a:t>
            </a:r>
            <a:r>
              <a:rPr lang="en-US" dirty="0" smtClean="0"/>
              <a:t>OS Command inputs via web filed or URL.</a:t>
            </a:r>
          </a:p>
          <a:p>
            <a:pPr marL="285750" indent="-285750">
              <a:buFont typeface="Arial" panose="020B0604020202020204" pitchFamily="34" charset="0"/>
              <a:buChar char="•"/>
            </a:pPr>
            <a:r>
              <a:rPr lang="en-US" b="1" dirty="0" smtClean="0"/>
              <a:t>Directory Traversal: </a:t>
            </a:r>
            <a:r>
              <a:rPr lang="en-US" dirty="0" smtClean="0"/>
              <a:t>jump out of directory to restricted one.</a:t>
            </a:r>
          </a:p>
          <a:p>
            <a:pPr marL="285750" indent="-285750">
              <a:buFont typeface="Arial" panose="020B0604020202020204" pitchFamily="34" charset="0"/>
              <a:buChar char="•"/>
            </a:pPr>
            <a:r>
              <a:rPr lang="en-US" b="1" dirty="0" smtClean="0"/>
              <a:t>XML Injection: </a:t>
            </a:r>
            <a:r>
              <a:rPr lang="en-US" dirty="0" smtClean="0"/>
              <a:t>inject xml code.</a:t>
            </a:r>
            <a:endParaRPr lang="en-US" dirty="0"/>
          </a:p>
        </p:txBody>
      </p:sp>
      <p:sp>
        <p:nvSpPr>
          <p:cNvPr id="6" name="TextBox 5"/>
          <p:cNvSpPr txBox="1"/>
          <p:nvPr/>
        </p:nvSpPr>
        <p:spPr>
          <a:xfrm>
            <a:off x="1621410" y="1868249"/>
            <a:ext cx="2158738" cy="369332"/>
          </a:xfrm>
          <a:prstGeom prst="rect">
            <a:avLst/>
          </a:prstGeom>
          <a:noFill/>
        </p:spPr>
        <p:txBody>
          <a:bodyPr wrap="square" rtlCol="0">
            <a:spAutoFit/>
          </a:bodyPr>
          <a:lstStyle/>
          <a:p>
            <a:r>
              <a:rPr lang="en-US" b="1" dirty="0" smtClean="0"/>
              <a:t>Injection Attacks</a:t>
            </a:r>
            <a:endParaRPr lang="en-US" b="1" dirty="0"/>
          </a:p>
        </p:txBody>
      </p:sp>
      <p:sp>
        <p:nvSpPr>
          <p:cNvPr id="7" name="Rounded Rectangle 6"/>
          <p:cNvSpPr/>
          <p:nvPr/>
        </p:nvSpPr>
        <p:spPr>
          <a:xfrm>
            <a:off x="581192" y="4903680"/>
            <a:ext cx="3736284" cy="1677971"/>
          </a:xfrm>
          <a:prstGeom prst="roundRect">
            <a:avLst>
              <a:gd name="adj" fmla="val 34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Input Validation: </a:t>
            </a:r>
            <a:r>
              <a:rPr lang="en-US" dirty="0" smtClean="0"/>
              <a:t>Block </a:t>
            </a:r>
            <a:r>
              <a:rPr lang="en-US" dirty="0" err="1" smtClean="0"/>
              <a:t>metacharacters</a:t>
            </a:r>
            <a:r>
              <a:rPr lang="en-US" dirty="0" smtClean="0"/>
              <a:t> or use Escaping \ </a:t>
            </a:r>
            <a:r>
              <a:rPr lang="en-US" dirty="0"/>
              <a:t>- ‘ “ [ ] \ ; &amp; ^ $ . | ? * + { } ( </a:t>
            </a:r>
            <a:r>
              <a:rPr lang="en-US" dirty="0" smtClean="0"/>
              <a:t>)</a:t>
            </a:r>
          </a:p>
          <a:p>
            <a:r>
              <a:rPr lang="en-US" b="1" dirty="0" smtClean="0"/>
              <a:t>Limit Account Privileges: </a:t>
            </a:r>
            <a:r>
              <a:rPr lang="en-US" dirty="0" smtClean="0"/>
              <a:t>smallest set of privileges to the Web server.</a:t>
            </a:r>
            <a:endParaRPr lang="en-US" dirty="0"/>
          </a:p>
        </p:txBody>
      </p:sp>
      <p:sp>
        <p:nvSpPr>
          <p:cNvPr id="8" name="TextBox 7"/>
          <p:cNvSpPr txBox="1"/>
          <p:nvPr/>
        </p:nvSpPr>
        <p:spPr>
          <a:xfrm>
            <a:off x="1621410" y="4558759"/>
            <a:ext cx="2158738" cy="369332"/>
          </a:xfrm>
          <a:prstGeom prst="rect">
            <a:avLst/>
          </a:prstGeom>
          <a:noFill/>
        </p:spPr>
        <p:txBody>
          <a:bodyPr wrap="square" rtlCol="0">
            <a:spAutoFit/>
          </a:bodyPr>
          <a:lstStyle/>
          <a:p>
            <a:r>
              <a:rPr lang="en-US" b="1" dirty="0" smtClean="0"/>
              <a:t>Prevent Injections</a:t>
            </a:r>
            <a:endParaRPr lang="en-US" b="1" dirty="0"/>
          </a:p>
        </p:txBody>
      </p:sp>
      <p:sp>
        <p:nvSpPr>
          <p:cNvPr id="9" name="Rounded Rectangle 8"/>
          <p:cNvSpPr/>
          <p:nvPr/>
        </p:nvSpPr>
        <p:spPr>
          <a:xfrm>
            <a:off x="4617435" y="2175185"/>
            <a:ext cx="3877686" cy="23944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smtClean="0"/>
              <a:t>Cross Site Scripting: </a:t>
            </a:r>
            <a:r>
              <a:rPr lang="en-US" dirty="0" smtClean="0"/>
              <a:t>Attacker inserts malicious code into website that is executed by other users via CGI scripts, SQL injection, web vulnerabilities.</a:t>
            </a:r>
            <a:endParaRPr lang="en-US" dirty="0"/>
          </a:p>
        </p:txBody>
      </p:sp>
      <p:sp>
        <p:nvSpPr>
          <p:cNvPr id="10" name="Rounded Rectangle 9"/>
          <p:cNvSpPr/>
          <p:nvPr/>
        </p:nvSpPr>
        <p:spPr>
          <a:xfrm>
            <a:off x="4617435" y="4903680"/>
            <a:ext cx="3736284" cy="11194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smtClean="0"/>
              <a:t>Input Validation: </a:t>
            </a:r>
            <a:r>
              <a:rPr lang="en-US" b="1" i="1" dirty="0" smtClean="0">
                <a:solidFill>
                  <a:srgbClr val="FF0000"/>
                </a:solidFill>
              </a:rPr>
              <a:t>Block &lt;script&gt; tags.</a:t>
            </a:r>
          </a:p>
          <a:p>
            <a:pPr marL="285750" indent="-285750">
              <a:buFont typeface="Arial" panose="020B0604020202020204" pitchFamily="34" charset="0"/>
              <a:buChar char="•"/>
            </a:pPr>
            <a:r>
              <a:rPr lang="en-US" b="1" dirty="0" smtClean="0"/>
              <a:t>Patch Web servers.</a:t>
            </a:r>
          </a:p>
          <a:p>
            <a:pPr marL="285750" indent="-285750">
              <a:buFont typeface="Arial" panose="020B0604020202020204" pitchFamily="34" charset="0"/>
              <a:buChar char="•"/>
            </a:pPr>
            <a:r>
              <a:rPr lang="en-US" b="1" dirty="0" smtClean="0"/>
              <a:t>Implement WAFs</a:t>
            </a:r>
            <a:endParaRPr lang="en-US" b="1" dirty="0"/>
          </a:p>
        </p:txBody>
      </p:sp>
      <p:sp>
        <p:nvSpPr>
          <p:cNvPr id="11" name="TextBox 10"/>
          <p:cNvSpPr txBox="1"/>
          <p:nvPr/>
        </p:nvSpPr>
        <p:spPr>
          <a:xfrm>
            <a:off x="5406208" y="1823476"/>
            <a:ext cx="2158738" cy="369332"/>
          </a:xfrm>
          <a:prstGeom prst="rect">
            <a:avLst/>
          </a:prstGeom>
          <a:noFill/>
        </p:spPr>
        <p:txBody>
          <a:bodyPr wrap="square" rtlCol="0">
            <a:spAutoFit/>
          </a:bodyPr>
          <a:lstStyle/>
          <a:p>
            <a:r>
              <a:rPr lang="en-US" b="1" dirty="0" smtClean="0"/>
              <a:t>Scripting Attacks</a:t>
            </a:r>
            <a:endParaRPr lang="en-US" b="1" dirty="0"/>
          </a:p>
        </p:txBody>
      </p:sp>
      <p:sp>
        <p:nvSpPr>
          <p:cNvPr id="12" name="TextBox 11"/>
          <p:cNvSpPr txBox="1"/>
          <p:nvPr/>
        </p:nvSpPr>
        <p:spPr>
          <a:xfrm>
            <a:off x="5406208" y="4558759"/>
            <a:ext cx="2158738" cy="369332"/>
          </a:xfrm>
          <a:prstGeom prst="rect">
            <a:avLst/>
          </a:prstGeom>
          <a:noFill/>
        </p:spPr>
        <p:txBody>
          <a:bodyPr wrap="square" rtlCol="0">
            <a:spAutoFit/>
          </a:bodyPr>
          <a:lstStyle/>
          <a:p>
            <a:r>
              <a:rPr lang="en-US" b="1" dirty="0" smtClean="0"/>
              <a:t>Prevent XSS</a:t>
            </a:r>
            <a:endParaRPr lang="en-US" b="1" dirty="0"/>
          </a:p>
        </p:txBody>
      </p:sp>
      <p:sp>
        <p:nvSpPr>
          <p:cNvPr id="13" name="Rounded Rectangle 12"/>
          <p:cNvSpPr/>
          <p:nvPr/>
        </p:nvSpPr>
        <p:spPr>
          <a:xfrm>
            <a:off x="8653678" y="2175185"/>
            <a:ext cx="3120400" cy="23944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smtClean="0"/>
              <a:t>Cross Site Request Forgery: </a:t>
            </a:r>
            <a:r>
              <a:rPr lang="en-US" dirty="0" smtClean="0"/>
              <a:t>on the visiting user’s web browser, tricking them to perform actions such as logging out, uploading cookies, changing account details etc.</a:t>
            </a:r>
            <a:endParaRPr lang="en-US" dirty="0"/>
          </a:p>
        </p:txBody>
      </p:sp>
      <p:sp>
        <p:nvSpPr>
          <p:cNvPr id="14" name="Rounded Rectangle 13"/>
          <p:cNvSpPr/>
          <p:nvPr/>
        </p:nvSpPr>
        <p:spPr>
          <a:xfrm>
            <a:off x="8495121" y="4899810"/>
            <a:ext cx="3278957" cy="11233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smtClean="0"/>
              <a:t>Captcha</a:t>
            </a:r>
          </a:p>
          <a:p>
            <a:pPr marL="285750" indent="-285750">
              <a:buFont typeface="Arial" panose="020B0604020202020204" pitchFamily="34" charset="0"/>
              <a:buChar char="•"/>
            </a:pPr>
            <a:r>
              <a:rPr lang="en-US" b="1" dirty="0" smtClean="0"/>
              <a:t>Re-authentication / Confirmation / OTP</a:t>
            </a:r>
          </a:p>
          <a:p>
            <a:pPr marL="285750" indent="-285750">
              <a:buFont typeface="Arial" panose="020B0604020202020204" pitchFamily="34" charset="0"/>
              <a:buChar char="•"/>
            </a:pPr>
            <a:r>
              <a:rPr lang="en-US" b="1" i="1" dirty="0" smtClean="0"/>
              <a:t>Nonce</a:t>
            </a:r>
            <a:r>
              <a:rPr lang="en-US" b="1" dirty="0" smtClean="0"/>
              <a:t> to URL request</a:t>
            </a:r>
            <a:endParaRPr lang="en-US" b="1" dirty="0"/>
          </a:p>
        </p:txBody>
      </p:sp>
      <p:sp>
        <p:nvSpPr>
          <p:cNvPr id="15" name="TextBox 14"/>
          <p:cNvSpPr txBox="1"/>
          <p:nvPr/>
        </p:nvSpPr>
        <p:spPr>
          <a:xfrm>
            <a:off x="9134509" y="1819428"/>
            <a:ext cx="2158738" cy="369332"/>
          </a:xfrm>
          <a:prstGeom prst="rect">
            <a:avLst/>
          </a:prstGeom>
          <a:noFill/>
        </p:spPr>
        <p:txBody>
          <a:bodyPr wrap="square" rtlCol="0">
            <a:spAutoFit/>
          </a:bodyPr>
          <a:lstStyle/>
          <a:p>
            <a:r>
              <a:rPr lang="en-US" b="1" dirty="0" smtClean="0"/>
              <a:t>Scripting Attacks</a:t>
            </a:r>
            <a:endParaRPr lang="en-US" b="1" dirty="0"/>
          </a:p>
        </p:txBody>
      </p:sp>
      <p:sp>
        <p:nvSpPr>
          <p:cNvPr id="16" name="TextBox 15"/>
          <p:cNvSpPr txBox="1"/>
          <p:nvPr/>
        </p:nvSpPr>
        <p:spPr>
          <a:xfrm>
            <a:off x="8964761" y="4550741"/>
            <a:ext cx="2583072" cy="369332"/>
          </a:xfrm>
          <a:prstGeom prst="rect">
            <a:avLst/>
          </a:prstGeom>
          <a:noFill/>
        </p:spPr>
        <p:txBody>
          <a:bodyPr wrap="square" rtlCol="0">
            <a:spAutoFit/>
          </a:bodyPr>
          <a:lstStyle/>
          <a:p>
            <a:r>
              <a:rPr lang="en-US" b="1" dirty="0" smtClean="0"/>
              <a:t>Prevent XSRF/CSRF</a:t>
            </a:r>
            <a:endParaRPr lang="en-US" b="1" dirty="0"/>
          </a:p>
        </p:txBody>
      </p:sp>
      <p:sp>
        <p:nvSpPr>
          <p:cNvPr id="3" name="Rectangle 2"/>
          <p:cNvSpPr/>
          <p:nvPr/>
        </p:nvSpPr>
        <p:spPr>
          <a:xfrm>
            <a:off x="4617435" y="6092687"/>
            <a:ext cx="7156643" cy="73549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700" b="1" dirty="0" smtClean="0"/>
              <a:t>Buffer Overflow Attacks: </a:t>
            </a:r>
            <a:r>
              <a:rPr lang="en-US" sz="1700" dirty="0" smtClean="0"/>
              <a:t>Overloads the allotted program buffer to write into a memory area that is out of bounds, to corrupt or crash the program or execute malware.</a:t>
            </a:r>
            <a:endParaRPr lang="en-US" sz="1700" dirty="0"/>
          </a:p>
        </p:txBody>
      </p:sp>
    </p:spTree>
    <p:extLst>
      <p:ext uri="{BB962C8B-B14F-4D97-AF65-F5344CB8AC3E}">
        <p14:creationId xmlns:p14="http://schemas.microsoft.com/office/powerpoint/2010/main" val="14541574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Protecting mobile devices</a:t>
            </a:r>
            <a:endParaRPr lang="en-US" dirty="0"/>
          </a:p>
        </p:txBody>
      </p:sp>
      <p:sp>
        <p:nvSpPr>
          <p:cNvPr id="4" name="Rounded Rectangle 3"/>
          <p:cNvSpPr/>
          <p:nvPr/>
        </p:nvSpPr>
        <p:spPr>
          <a:xfrm>
            <a:off x="581192" y="2375555"/>
            <a:ext cx="3896540" cy="3959257"/>
          </a:xfrm>
          <a:prstGeom prst="roundRect">
            <a:avLst>
              <a:gd name="adj" fmla="val 60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Typical Controls</a:t>
            </a:r>
          </a:p>
          <a:p>
            <a:pPr marL="285750" indent="-285750">
              <a:buFont typeface="Arial" panose="020B0604020202020204" pitchFamily="34" charset="0"/>
              <a:buChar char="•"/>
            </a:pPr>
            <a:r>
              <a:rPr lang="en-US" dirty="0" smtClean="0"/>
              <a:t>Full Device Encryption</a:t>
            </a:r>
          </a:p>
          <a:p>
            <a:pPr marL="285750" indent="-285750">
              <a:buFont typeface="Arial" panose="020B0604020202020204" pitchFamily="34" charset="0"/>
              <a:buChar char="•"/>
            </a:pPr>
            <a:r>
              <a:rPr lang="en-US" dirty="0" smtClean="0"/>
              <a:t>Remote Wiping</a:t>
            </a:r>
          </a:p>
          <a:p>
            <a:pPr marL="285750" indent="-285750">
              <a:buFont typeface="Arial" panose="020B0604020202020204" pitchFamily="34" charset="0"/>
              <a:buChar char="•"/>
            </a:pPr>
            <a:r>
              <a:rPr lang="en-US" dirty="0" smtClean="0"/>
              <a:t>Lock Out</a:t>
            </a:r>
          </a:p>
          <a:p>
            <a:pPr marL="285750" indent="-285750">
              <a:buFont typeface="Arial" panose="020B0604020202020204" pitchFamily="34" charset="0"/>
              <a:buChar char="•"/>
            </a:pPr>
            <a:r>
              <a:rPr lang="en-US" dirty="0" smtClean="0"/>
              <a:t>Screen Lock (PIN based)</a:t>
            </a:r>
          </a:p>
          <a:p>
            <a:pPr marL="285750" indent="-285750">
              <a:buFont typeface="Arial" panose="020B0604020202020204" pitchFamily="34" charset="0"/>
              <a:buChar char="•"/>
            </a:pPr>
            <a:r>
              <a:rPr lang="en-US" dirty="0" smtClean="0"/>
              <a:t>Disabling NFC / NFC Discovery</a:t>
            </a:r>
          </a:p>
          <a:p>
            <a:pPr marL="285750" indent="-285750">
              <a:buFont typeface="Arial" panose="020B0604020202020204" pitchFamily="34" charset="0"/>
              <a:buChar char="•"/>
            </a:pPr>
            <a:r>
              <a:rPr lang="en-US" dirty="0" smtClean="0"/>
              <a:t>Application Control/Whitelisting</a:t>
            </a:r>
          </a:p>
          <a:p>
            <a:pPr marL="285750" indent="-285750">
              <a:buFont typeface="Arial" panose="020B0604020202020204" pitchFamily="34" charset="0"/>
              <a:buChar char="•"/>
            </a:pPr>
            <a:r>
              <a:rPr lang="en-US" dirty="0" smtClean="0"/>
              <a:t>Device Segmentation (Personal/Work)</a:t>
            </a:r>
          </a:p>
          <a:p>
            <a:pPr marL="285750" indent="-285750">
              <a:buFont typeface="Arial" panose="020B0604020202020204" pitchFamily="34" charset="0"/>
              <a:buChar char="•"/>
            </a:pPr>
            <a:r>
              <a:rPr lang="en-US" dirty="0" smtClean="0"/>
              <a:t>Mobile Device Management/MAM</a:t>
            </a:r>
          </a:p>
          <a:p>
            <a:pPr marL="285750" indent="-285750">
              <a:buFont typeface="Arial" panose="020B0604020202020204" pitchFamily="34" charset="0"/>
              <a:buChar char="•"/>
            </a:pPr>
            <a:r>
              <a:rPr lang="en-US" dirty="0" smtClean="0"/>
              <a:t>Asset Tracking</a:t>
            </a:r>
          </a:p>
          <a:p>
            <a:pPr marL="285750" indent="-285750">
              <a:buFont typeface="Arial" panose="020B0604020202020204" pitchFamily="34" charset="0"/>
              <a:buChar char="•"/>
            </a:pPr>
            <a:r>
              <a:rPr lang="en-US" dirty="0" smtClean="0"/>
              <a:t>Disable unused functions.</a:t>
            </a:r>
          </a:p>
          <a:p>
            <a:pPr marL="285750" indent="-285750">
              <a:buFont typeface="Arial" panose="020B0604020202020204" pitchFamily="34" charset="0"/>
              <a:buChar char="•"/>
            </a:pPr>
            <a:r>
              <a:rPr lang="en-US" dirty="0" smtClean="0"/>
              <a:t>Camera/Video</a:t>
            </a:r>
            <a:endParaRPr lang="en-US" dirty="0"/>
          </a:p>
        </p:txBody>
      </p:sp>
      <p:sp>
        <p:nvSpPr>
          <p:cNvPr id="5" name="Rounded Rectangle 4"/>
          <p:cNvSpPr/>
          <p:nvPr/>
        </p:nvSpPr>
        <p:spPr>
          <a:xfrm>
            <a:off x="4817098" y="2375555"/>
            <a:ext cx="3817855" cy="14988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Bluetooth:</a:t>
            </a:r>
          </a:p>
          <a:p>
            <a:pPr marL="285750" indent="-285750">
              <a:buFont typeface="Arial" panose="020B0604020202020204" pitchFamily="34" charset="0"/>
              <a:buChar char="•"/>
            </a:pPr>
            <a:r>
              <a:rPr lang="en-US" dirty="0" smtClean="0"/>
              <a:t>Keep Discovery off.</a:t>
            </a:r>
          </a:p>
          <a:p>
            <a:pPr marL="285750" indent="-285750">
              <a:buFont typeface="Arial" panose="020B0604020202020204" pitchFamily="34" charset="0"/>
              <a:buChar char="•"/>
            </a:pPr>
            <a:r>
              <a:rPr lang="en-US" dirty="0" smtClean="0"/>
              <a:t>Enter a personalized 4 digit PIN.</a:t>
            </a:r>
          </a:p>
          <a:p>
            <a:pPr marL="285750" indent="-285750">
              <a:buFont typeface="Arial" panose="020B0604020202020204" pitchFamily="34" charset="0"/>
              <a:buChar char="•"/>
            </a:pPr>
            <a:r>
              <a:rPr lang="en-US" dirty="0" smtClean="0"/>
              <a:t>Disable Bluetooth when not required.</a:t>
            </a:r>
            <a:endParaRPr lang="en-US" dirty="0"/>
          </a:p>
        </p:txBody>
      </p:sp>
      <p:sp>
        <p:nvSpPr>
          <p:cNvPr id="6" name="Rounded Rectangle 5"/>
          <p:cNvSpPr/>
          <p:nvPr/>
        </p:nvSpPr>
        <p:spPr>
          <a:xfrm>
            <a:off x="4817098" y="3998536"/>
            <a:ext cx="3817855" cy="8562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Update:</a:t>
            </a:r>
          </a:p>
          <a:p>
            <a:pPr marL="285750" indent="-285750">
              <a:buFont typeface="Arial" panose="020B0604020202020204" pitchFamily="34" charset="0"/>
              <a:buChar char="•"/>
            </a:pPr>
            <a:r>
              <a:rPr lang="en-US" dirty="0" smtClean="0"/>
              <a:t>Update device with OS patches.</a:t>
            </a:r>
            <a:endParaRPr lang="en-US" dirty="0"/>
          </a:p>
        </p:txBody>
      </p:sp>
      <p:sp>
        <p:nvSpPr>
          <p:cNvPr id="7" name="Rounded Rectangle 6"/>
          <p:cNvSpPr/>
          <p:nvPr/>
        </p:nvSpPr>
        <p:spPr>
          <a:xfrm>
            <a:off x="4817098" y="4978923"/>
            <a:ext cx="3817855" cy="8562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BAN:</a:t>
            </a:r>
          </a:p>
          <a:p>
            <a:pPr marL="285750" indent="-285750">
              <a:buFont typeface="Arial" panose="020B0604020202020204" pitchFamily="34" charset="0"/>
              <a:buChar char="•"/>
            </a:pPr>
            <a:r>
              <a:rPr lang="en-US" dirty="0" smtClean="0"/>
              <a:t>Jailbroken / Rooted devices.</a:t>
            </a:r>
            <a:endParaRPr lang="en-US" dirty="0"/>
          </a:p>
        </p:txBody>
      </p:sp>
      <p:sp>
        <p:nvSpPr>
          <p:cNvPr id="8" name="Rounded Rectangle 7"/>
          <p:cNvSpPr/>
          <p:nvPr/>
        </p:nvSpPr>
        <p:spPr>
          <a:xfrm>
            <a:off x="8867608" y="2293208"/>
            <a:ext cx="2743200" cy="15812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Access Restrictions:</a:t>
            </a:r>
          </a:p>
          <a:p>
            <a:pPr marL="285750" indent="-285750">
              <a:buFont typeface="Arial" panose="020B0604020202020204" pitchFamily="34" charset="0"/>
              <a:buChar char="•"/>
            </a:pPr>
            <a:r>
              <a:rPr lang="en-US" dirty="0" smtClean="0"/>
              <a:t>Only certain applications allowed on mobile device.</a:t>
            </a:r>
            <a:endParaRPr lang="en-US" dirty="0"/>
          </a:p>
        </p:txBody>
      </p:sp>
      <p:sp>
        <p:nvSpPr>
          <p:cNvPr id="9" name="Rounded Rectangle 8"/>
          <p:cNvSpPr/>
          <p:nvPr/>
        </p:nvSpPr>
        <p:spPr>
          <a:xfrm>
            <a:off x="8867608" y="4059024"/>
            <a:ext cx="2743200" cy="22812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Secure Container:</a:t>
            </a:r>
          </a:p>
          <a:p>
            <a:pPr marL="285750" indent="-285750">
              <a:buFont typeface="Arial" panose="020B0604020202020204" pitchFamily="34" charset="0"/>
              <a:buChar char="•"/>
            </a:pPr>
            <a:r>
              <a:rPr lang="en-US" dirty="0" smtClean="0"/>
              <a:t>Corporate data cannot be copied/shared out of the secure container.</a:t>
            </a:r>
          </a:p>
          <a:p>
            <a:pPr marL="285750" indent="-285750">
              <a:buFont typeface="Arial" panose="020B0604020202020204" pitchFamily="34" charset="0"/>
              <a:buChar char="•"/>
            </a:pPr>
            <a:r>
              <a:rPr lang="en-US" b="1" i="1" dirty="0" smtClean="0"/>
              <a:t>Example: </a:t>
            </a:r>
            <a:r>
              <a:rPr lang="en-US" dirty="0" err="1" smtClean="0"/>
              <a:t>Vmware</a:t>
            </a:r>
            <a:r>
              <a:rPr lang="en-US" dirty="0" smtClean="0"/>
              <a:t> Boxer/Workspace One</a:t>
            </a:r>
            <a:endParaRPr lang="en-US" dirty="0"/>
          </a:p>
        </p:txBody>
      </p:sp>
    </p:spTree>
    <p:extLst>
      <p:ext uri="{BB962C8B-B14F-4D97-AF65-F5344CB8AC3E}">
        <p14:creationId xmlns:p14="http://schemas.microsoft.com/office/powerpoint/2010/main" val="4135888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Defence in depth</a:t>
            </a:r>
            <a:endParaRPr lang="en-US" dirty="0"/>
          </a:p>
        </p:txBody>
      </p:sp>
      <p:sp>
        <p:nvSpPr>
          <p:cNvPr id="3" name="Content Placeholder 2"/>
          <p:cNvSpPr>
            <a:spLocks noGrp="1"/>
          </p:cNvSpPr>
          <p:nvPr>
            <p:ph idx="1"/>
          </p:nvPr>
        </p:nvSpPr>
        <p:spPr>
          <a:xfrm>
            <a:off x="581192" y="2180496"/>
            <a:ext cx="11029615" cy="4587949"/>
          </a:xfrm>
        </p:spPr>
        <p:txBody>
          <a:bodyPr>
            <a:normAutofit fontScale="92500" lnSpcReduction="20000"/>
          </a:bodyPr>
          <a:lstStyle/>
          <a:p>
            <a:r>
              <a:rPr lang="en-US" dirty="0" smtClean="0"/>
              <a:t>AKA Layering, is the “art” of deploying multiple controls or safeguards to protect an Asset.</a:t>
            </a:r>
          </a:p>
          <a:p>
            <a:r>
              <a:rPr lang="en-US" dirty="0" smtClean="0"/>
              <a:t>A single control may fail, due to a vulnerability or capacity, multiple controls provide redundancy and improve the security posture by improving confidentiality, integrity and availability of data.</a:t>
            </a:r>
          </a:p>
          <a:p>
            <a:r>
              <a:rPr lang="en-US" dirty="0" smtClean="0"/>
              <a:t>An example of Defence in depth is looking at medieval security:</a:t>
            </a:r>
          </a:p>
          <a:p>
            <a:pPr lvl="1"/>
            <a:r>
              <a:rPr lang="en-US" dirty="0" smtClean="0"/>
              <a:t>A Castle is protected by a strong Wall, however a wall can be breached by attackers with Rams.</a:t>
            </a:r>
          </a:p>
          <a:p>
            <a:pPr lvl="1"/>
            <a:r>
              <a:rPr lang="en-US" dirty="0" smtClean="0"/>
              <a:t>Adding a moat increases protection as it reduces approach areas to the castle – reducing the attack surface.</a:t>
            </a:r>
          </a:p>
          <a:p>
            <a:pPr lvl="1"/>
            <a:r>
              <a:rPr lang="en-US" dirty="0" smtClean="0"/>
              <a:t>Adding watch towers on strategic corners adds more defensive capabilities to handle attackers with projectiles</a:t>
            </a:r>
          </a:p>
          <a:p>
            <a:pPr lvl="1"/>
            <a:r>
              <a:rPr lang="en-US" dirty="0" smtClean="0"/>
              <a:t>Boiling oil stations on top of the Gate protects from Rams.</a:t>
            </a:r>
          </a:p>
          <a:p>
            <a:r>
              <a:rPr lang="en-US" dirty="0" smtClean="0"/>
              <a:t>Similarly Network Security:</a:t>
            </a:r>
          </a:p>
          <a:p>
            <a:pPr lvl="1"/>
            <a:r>
              <a:rPr lang="en-US" dirty="0" smtClean="0"/>
              <a:t>Our Firewall – protects access to the network from outsiders, reduce reconnaissance.</a:t>
            </a:r>
          </a:p>
          <a:p>
            <a:pPr lvl="1"/>
            <a:r>
              <a:rPr lang="en-US" dirty="0" smtClean="0"/>
              <a:t>NAT/Proxy – reduces visibility, reduces attack surface.</a:t>
            </a:r>
          </a:p>
          <a:p>
            <a:pPr lvl="1"/>
            <a:r>
              <a:rPr lang="en-US" dirty="0" smtClean="0"/>
              <a:t>Intrusion Prevention – Prevent attacks.</a:t>
            </a:r>
          </a:p>
          <a:p>
            <a:pPr lvl="1"/>
            <a:r>
              <a:rPr lang="en-US" dirty="0" smtClean="0"/>
              <a:t>Web Application Firewall – Reduce targeted attacks.</a:t>
            </a:r>
          </a:p>
          <a:p>
            <a:pPr lvl="1"/>
            <a:r>
              <a:rPr lang="en-US" dirty="0" smtClean="0"/>
              <a:t>Endpoint Security – Prevent endpoint attacks, Defence outside perimeter.</a:t>
            </a:r>
            <a:endParaRPr lang="en-US" dirty="0"/>
          </a:p>
        </p:txBody>
      </p:sp>
      <p:pic>
        <p:nvPicPr>
          <p:cNvPr id="1026" name="Picture 2" descr="Featur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1100" y="4540678"/>
            <a:ext cx="2493357" cy="214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667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security architecture issues and flaws</a:t>
            </a:r>
            <a:endParaRPr lang="en-US" dirty="0"/>
          </a:p>
        </p:txBody>
      </p:sp>
      <p:sp>
        <p:nvSpPr>
          <p:cNvPr id="3" name="Content Placeholder 2"/>
          <p:cNvSpPr>
            <a:spLocks noGrp="1"/>
          </p:cNvSpPr>
          <p:nvPr>
            <p:ph idx="1"/>
          </p:nvPr>
        </p:nvSpPr>
        <p:spPr>
          <a:xfrm>
            <a:off x="581192" y="1715956"/>
            <a:ext cx="11029615" cy="5142044"/>
          </a:xfrm>
        </p:spPr>
        <p:txBody>
          <a:bodyPr>
            <a:normAutofit fontScale="85000" lnSpcReduction="20000"/>
          </a:bodyPr>
          <a:lstStyle/>
          <a:p>
            <a:r>
              <a:rPr lang="en-US" b="1" dirty="0" smtClean="0"/>
              <a:t>Covert Channels</a:t>
            </a:r>
            <a:r>
              <a:rPr lang="en-US" dirty="0" smtClean="0"/>
              <a:t>: Uses a path not normally used for communication.</a:t>
            </a:r>
          </a:p>
          <a:p>
            <a:pPr lvl="1"/>
            <a:r>
              <a:rPr lang="en-US" b="1" dirty="0" smtClean="0"/>
              <a:t>Covert Timing Channel</a:t>
            </a:r>
            <a:r>
              <a:rPr lang="en-US" dirty="0" smtClean="0"/>
              <a:t>: modifying a process or system to intermittently transfer data. Timing of interruptions conveys messages. Requires active listening.</a:t>
            </a:r>
          </a:p>
          <a:p>
            <a:pPr lvl="1"/>
            <a:r>
              <a:rPr lang="en-US" b="1" dirty="0" smtClean="0"/>
              <a:t>Covert Storage Channel: </a:t>
            </a:r>
            <a:r>
              <a:rPr lang="en-US" dirty="0" smtClean="0"/>
              <a:t>writing data to a memory space where another process can read the data. Leaves the evidence behind so another can read it.</a:t>
            </a:r>
          </a:p>
          <a:p>
            <a:r>
              <a:rPr lang="en-US" b="1" dirty="0" smtClean="0"/>
              <a:t>Side Channel</a:t>
            </a:r>
            <a:r>
              <a:rPr lang="en-US" dirty="0" smtClean="0"/>
              <a:t>: Side channels are unintended leakages. These look at timing differences to process information, power consumption etc. and typically targeted to the CPU.</a:t>
            </a:r>
          </a:p>
          <a:p>
            <a:r>
              <a:rPr lang="en-US" b="1" dirty="0" smtClean="0"/>
              <a:t>Code Flaws</a:t>
            </a:r>
            <a:r>
              <a:rPr lang="en-US" dirty="0" smtClean="0"/>
              <a:t>: Source code analysis.</a:t>
            </a:r>
          </a:p>
          <a:p>
            <a:r>
              <a:rPr lang="en-US" b="1" dirty="0" smtClean="0"/>
              <a:t>Trusted Recovery: </a:t>
            </a:r>
            <a:r>
              <a:rPr lang="en-US" dirty="0" smtClean="0"/>
              <a:t>System recovers with security intact.</a:t>
            </a:r>
          </a:p>
          <a:p>
            <a:r>
              <a:rPr lang="en-US" b="1" dirty="0" smtClean="0"/>
              <a:t>Input and Parameter checking</a:t>
            </a:r>
            <a:r>
              <a:rPr lang="en-US" dirty="0" smtClean="0"/>
              <a:t>: Prevent web based attacks with language codes like &lt;&gt;= etc.</a:t>
            </a:r>
          </a:p>
          <a:p>
            <a:r>
              <a:rPr lang="en-US" b="1" dirty="0" smtClean="0"/>
              <a:t>Maintenance Hooks </a:t>
            </a:r>
            <a:r>
              <a:rPr lang="en-US" dirty="0" smtClean="0"/>
              <a:t>– Put in by the developer to gain direct privileged access to the system. Can be exploited once method is known.</a:t>
            </a:r>
          </a:p>
          <a:p>
            <a:r>
              <a:rPr lang="en-US" b="1" dirty="0" smtClean="0"/>
              <a:t>Backdoor</a:t>
            </a:r>
            <a:r>
              <a:rPr lang="en-US" dirty="0" smtClean="0"/>
              <a:t> – unintentional privileged access by malicious vector.</a:t>
            </a:r>
          </a:p>
          <a:p>
            <a:r>
              <a:rPr lang="en-US" b="1" dirty="0" smtClean="0"/>
              <a:t>Privileged Programs </a:t>
            </a:r>
            <a:r>
              <a:rPr lang="en-US" dirty="0" smtClean="0"/>
              <a:t>– modify privileged programs to perform malicious actions. </a:t>
            </a:r>
            <a:r>
              <a:rPr lang="en-US" dirty="0" err="1" smtClean="0"/>
              <a:t>Psexec</a:t>
            </a:r>
            <a:r>
              <a:rPr lang="en-US" dirty="0" smtClean="0"/>
              <a:t> to harvest admin credentials or modify scripts to perform malicious actions.</a:t>
            </a:r>
          </a:p>
          <a:p>
            <a:r>
              <a:rPr lang="en-US" b="1" dirty="0" smtClean="0"/>
              <a:t>Data Diddling / Salami </a:t>
            </a:r>
            <a:r>
              <a:rPr lang="en-US" dirty="0" smtClean="0"/>
              <a:t>– small random, incremental changes to a system or data.</a:t>
            </a:r>
          </a:p>
          <a:p>
            <a:r>
              <a:rPr lang="en-US" b="1" dirty="0" smtClean="0"/>
              <a:t>Time of Check Time of Use (TOCTOU</a:t>
            </a:r>
            <a:r>
              <a:rPr lang="en-US" dirty="0" smtClean="0"/>
              <a:t>) – modify file with precise timing between when a file is checked for integrity and file is used. (Race conditions)</a:t>
            </a:r>
          </a:p>
          <a:p>
            <a:r>
              <a:rPr lang="en-US" b="1" dirty="0" smtClean="0"/>
              <a:t>Electromagnetic Radiation – TEMPEST </a:t>
            </a:r>
            <a:r>
              <a:rPr lang="en-US" dirty="0" smtClean="0"/>
              <a:t>: monitors/keyboard/mice</a:t>
            </a:r>
            <a:endParaRPr lang="en-US" dirty="0"/>
          </a:p>
        </p:txBody>
      </p:sp>
    </p:spTree>
    <p:extLst>
      <p:ext uri="{BB962C8B-B14F-4D97-AF65-F5344CB8AC3E}">
        <p14:creationId xmlns:p14="http://schemas.microsoft.com/office/powerpoint/2010/main" val="35794008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site design</a:t>
            </a:r>
            <a:endParaRPr lang="en-US" dirty="0"/>
          </a:p>
        </p:txBody>
      </p:sp>
      <p:sp>
        <p:nvSpPr>
          <p:cNvPr id="5" name="Rounded Rectangle 4"/>
          <p:cNvSpPr/>
          <p:nvPr/>
        </p:nvSpPr>
        <p:spPr>
          <a:xfrm>
            <a:off x="499621" y="1970202"/>
            <a:ext cx="11111187" cy="4807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Primary concerns when selecting a Site</a:t>
            </a:r>
            <a:endParaRPr lang="en-US" dirty="0"/>
          </a:p>
        </p:txBody>
      </p:sp>
      <p:sp>
        <p:nvSpPr>
          <p:cNvPr id="6" name="Rounded Rectangle 5"/>
          <p:cNvSpPr/>
          <p:nvPr/>
        </p:nvSpPr>
        <p:spPr>
          <a:xfrm>
            <a:off x="499621" y="2526383"/>
            <a:ext cx="3601039" cy="15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Utility Reliability</a:t>
            </a:r>
          </a:p>
          <a:p>
            <a:pPr marL="285750" indent="-285750">
              <a:buFont typeface="Arial" panose="020B0604020202020204" pitchFamily="34" charset="0"/>
              <a:buChar char="•"/>
            </a:pPr>
            <a:r>
              <a:rPr lang="en-US" sz="1600" dirty="0" smtClean="0"/>
              <a:t>How reliable is a local utility for Power?</a:t>
            </a:r>
          </a:p>
          <a:p>
            <a:pPr marL="285750" indent="-285750">
              <a:buFont typeface="Arial" panose="020B0604020202020204" pitchFamily="34" charset="0"/>
              <a:buChar char="•"/>
            </a:pPr>
            <a:r>
              <a:rPr lang="en-US" sz="1600" dirty="0" smtClean="0"/>
              <a:t>UPS can provide short reliability, Generators provide longer but need refueling.</a:t>
            </a:r>
            <a:endParaRPr lang="en-US" sz="1600" dirty="0"/>
          </a:p>
        </p:txBody>
      </p:sp>
      <p:sp>
        <p:nvSpPr>
          <p:cNvPr id="7" name="Rounded Rectangle 6"/>
          <p:cNvSpPr/>
          <p:nvPr/>
        </p:nvSpPr>
        <p:spPr>
          <a:xfrm>
            <a:off x="4295480" y="2526383"/>
            <a:ext cx="3601039" cy="15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Crime</a:t>
            </a:r>
          </a:p>
          <a:p>
            <a:pPr marL="285750" indent="-285750">
              <a:buFont typeface="Arial" panose="020B0604020202020204" pitchFamily="34" charset="0"/>
              <a:buChar char="•"/>
            </a:pPr>
            <a:r>
              <a:rPr lang="en-US" sz="1600" dirty="0" smtClean="0"/>
              <a:t>Primary issue is Employee Safety.</a:t>
            </a:r>
          </a:p>
          <a:p>
            <a:pPr marL="285750" indent="-285750">
              <a:buFont typeface="Arial" panose="020B0604020202020204" pitchFamily="34" charset="0"/>
              <a:buChar char="•"/>
            </a:pPr>
            <a:r>
              <a:rPr lang="en-US" sz="1600" dirty="0" smtClean="0"/>
              <a:t>Additional issues – theft of company assets.</a:t>
            </a:r>
            <a:endParaRPr lang="en-US" sz="1600" dirty="0"/>
          </a:p>
        </p:txBody>
      </p:sp>
      <p:sp>
        <p:nvSpPr>
          <p:cNvPr id="8" name="Rounded Rectangle 7"/>
          <p:cNvSpPr/>
          <p:nvPr/>
        </p:nvSpPr>
        <p:spPr>
          <a:xfrm>
            <a:off x="8091339" y="2526383"/>
            <a:ext cx="3601039" cy="15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Accessibility</a:t>
            </a:r>
          </a:p>
          <a:p>
            <a:pPr marL="285750" indent="-285750">
              <a:buFont typeface="Arial" panose="020B0604020202020204" pitchFamily="34" charset="0"/>
              <a:buChar char="•"/>
            </a:pPr>
            <a:r>
              <a:rPr lang="en-US" sz="1600" dirty="0" smtClean="0"/>
              <a:t>Travel time to location.</a:t>
            </a:r>
          </a:p>
          <a:p>
            <a:pPr marL="285750" indent="-285750">
              <a:buFont typeface="Arial" panose="020B0604020202020204" pitchFamily="34" charset="0"/>
              <a:buChar char="•"/>
            </a:pPr>
            <a:r>
              <a:rPr lang="en-US" sz="1600" dirty="0" smtClean="0"/>
              <a:t>Public services near location.</a:t>
            </a:r>
          </a:p>
          <a:p>
            <a:pPr marL="285750" indent="-285750">
              <a:buFont typeface="Arial" panose="020B0604020202020204" pitchFamily="34" charset="0"/>
              <a:buChar char="•"/>
            </a:pPr>
            <a:r>
              <a:rPr lang="en-US" sz="1600" dirty="0" smtClean="0"/>
              <a:t>Ease of access to employees.</a:t>
            </a:r>
            <a:endParaRPr lang="en-US" sz="1600" dirty="0"/>
          </a:p>
        </p:txBody>
      </p:sp>
      <p:sp>
        <p:nvSpPr>
          <p:cNvPr id="9" name="Rounded Rectangle 8"/>
          <p:cNvSpPr/>
          <p:nvPr/>
        </p:nvSpPr>
        <p:spPr>
          <a:xfrm>
            <a:off x="581191" y="4234207"/>
            <a:ext cx="11111187" cy="4807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After Site Selection</a:t>
            </a:r>
            <a:endParaRPr lang="en-US" dirty="0"/>
          </a:p>
        </p:txBody>
      </p:sp>
      <p:sp>
        <p:nvSpPr>
          <p:cNvPr id="10" name="Rounded Rectangle 9"/>
          <p:cNvSpPr/>
          <p:nvPr/>
        </p:nvSpPr>
        <p:spPr>
          <a:xfrm>
            <a:off x="499620" y="4857948"/>
            <a:ext cx="3601039" cy="15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Site Marking</a:t>
            </a:r>
          </a:p>
          <a:p>
            <a:pPr marL="285750" indent="-285750">
              <a:buFont typeface="Arial" panose="020B0604020202020204" pitchFamily="34" charset="0"/>
              <a:buChar char="•"/>
            </a:pPr>
            <a:r>
              <a:rPr lang="en-US" sz="1600" dirty="0" smtClean="0"/>
              <a:t>Not externally marked as a Data Center to prevent unwarranted attention.</a:t>
            </a:r>
            <a:endParaRPr lang="en-US" sz="1600" dirty="0"/>
          </a:p>
        </p:txBody>
      </p:sp>
      <p:sp>
        <p:nvSpPr>
          <p:cNvPr id="11" name="Rounded Rectangle 10"/>
          <p:cNvSpPr/>
          <p:nvPr/>
        </p:nvSpPr>
        <p:spPr>
          <a:xfrm>
            <a:off x="4254694" y="4857948"/>
            <a:ext cx="3601039" cy="15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Shared tenancy / Adjacency</a:t>
            </a:r>
          </a:p>
          <a:p>
            <a:pPr marL="285750" indent="-285750">
              <a:buFont typeface="Arial" panose="020B0604020202020204" pitchFamily="34" charset="0"/>
              <a:buChar char="•"/>
            </a:pPr>
            <a:r>
              <a:rPr lang="en-US" sz="1600" dirty="0" smtClean="0"/>
              <a:t>Other tenants poor security may lead to intruders in building.</a:t>
            </a:r>
          </a:p>
          <a:p>
            <a:pPr marL="285750" indent="-285750">
              <a:buFont typeface="Arial" panose="020B0604020202020204" pitchFamily="34" charset="0"/>
              <a:buChar char="•"/>
            </a:pPr>
            <a:r>
              <a:rPr lang="en-US" sz="1600" dirty="0" smtClean="0"/>
              <a:t>Preventive controls for movement of visitors.</a:t>
            </a:r>
            <a:endParaRPr lang="en-US" sz="1600" dirty="0"/>
          </a:p>
        </p:txBody>
      </p:sp>
      <p:sp>
        <p:nvSpPr>
          <p:cNvPr id="12" name="Rounded Rectangle 11"/>
          <p:cNvSpPr/>
          <p:nvPr/>
        </p:nvSpPr>
        <p:spPr>
          <a:xfrm>
            <a:off x="8009769" y="4857948"/>
            <a:ext cx="3601039" cy="2000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Shared Demark</a:t>
            </a:r>
          </a:p>
          <a:p>
            <a:pPr marL="285750" indent="-285750">
              <a:buFont typeface="Arial" panose="020B0604020202020204" pitchFamily="34" charset="0"/>
              <a:buChar char="•"/>
            </a:pPr>
            <a:r>
              <a:rPr lang="en-US" sz="1600" dirty="0" smtClean="0"/>
              <a:t>ISPs have a single external circuits Telecom Demarcation point for shared tenants.</a:t>
            </a:r>
          </a:p>
          <a:p>
            <a:pPr marL="285750" indent="-285750">
              <a:buFont typeface="Arial" panose="020B0604020202020204" pitchFamily="34" charset="0"/>
              <a:buChar char="•"/>
            </a:pPr>
            <a:r>
              <a:rPr lang="en-US" sz="1600" dirty="0" smtClean="0"/>
              <a:t>Tenants wire from here to resp. floors.</a:t>
            </a:r>
          </a:p>
          <a:p>
            <a:pPr marL="285750" indent="-285750">
              <a:buFont typeface="Arial" panose="020B0604020202020204" pitchFamily="34" charset="0"/>
              <a:buChar char="•"/>
            </a:pPr>
            <a:r>
              <a:rPr lang="en-US" sz="1600" dirty="0" smtClean="0"/>
              <a:t>Intruder can mess with Shared </a:t>
            </a:r>
            <a:r>
              <a:rPr lang="en-US" sz="1600" dirty="0" err="1" smtClean="0"/>
              <a:t>Demarc</a:t>
            </a:r>
            <a:r>
              <a:rPr lang="en-US" sz="1600" dirty="0" smtClean="0"/>
              <a:t> to bring outage.</a:t>
            </a:r>
            <a:endParaRPr lang="en-US" sz="1600" dirty="0"/>
          </a:p>
        </p:txBody>
      </p:sp>
    </p:spTree>
    <p:extLst>
      <p:ext uri="{BB962C8B-B14F-4D97-AF65-F5344CB8AC3E}">
        <p14:creationId xmlns:p14="http://schemas.microsoft.com/office/powerpoint/2010/main" val="7470265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security – perimeter defenses</a:t>
            </a:r>
            <a:endParaRPr lang="en-US" dirty="0"/>
          </a:p>
        </p:txBody>
      </p:sp>
      <p:sp>
        <p:nvSpPr>
          <p:cNvPr id="4" name="Rounded Rectangle 3"/>
          <p:cNvSpPr/>
          <p:nvPr/>
        </p:nvSpPr>
        <p:spPr>
          <a:xfrm>
            <a:off x="71879" y="1920319"/>
            <a:ext cx="3252248" cy="1885360"/>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Fences</a:t>
            </a:r>
          </a:p>
          <a:p>
            <a:pPr marL="285750" indent="-285750">
              <a:buFont typeface="Arial" panose="020B0604020202020204" pitchFamily="34" charset="0"/>
              <a:buChar char="•"/>
            </a:pPr>
            <a:r>
              <a:rPr lang="en-US" sz="1600" dirty="0" smtClean="0"/>
              <a:t>3 feet – Deterrent</a:t>
            </a:r>
          </a:p>
          <a:p>
            <a:pPr marL="285750" indent="-285750">
              <a:buFont typeface="Arial" panose="020B0604020202020204" pitchFamily="34" charset="0"/>
              <a:buChar char="•"/>
            </a:pPr>
            <a:r>
              <a:rPr lang="en-US" sz="1600" dirty="0" smtClean="0"/>
              <a:t>6 feet – Deter most intruders. </a:t>
            </a:r>
          </a:p>
          <a:p>
            <a:pPr marL="285750" indent="-285750">
              <a:buFont typeface="Arial" panose="020B0604020202020204" pitchFamily="34" charset="0"/>
              <a:buChar char="•"/>
            </a:pPr>
            <a:r>
              <a:rPr lang="en-US" sz="1600" dirty="0" smtClean="0"/>
              <a:t>8 feet with barbed wire – Preventive – deter most determined.</a:t>
            </a:r>
            <a:endParaRPr lang="en-US" sz="1600" dirty="0"/>
          </a:p>
        </p:txBody>
      </p:sp>
      <p:sp>
        <p:nvSpPr>
          <p:cNvPr id="5" name="Rounded Rectangle 4"/>
          <p:cNvSpPr/>
          <p:nvPr/>
        </p:nvSpPr>
        <p:spPr>
          <a:xfrm>
            <a:off x="3418591" y="1920319"/>
            <a:ext cx="3252248" cy="1885360"/>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Gates</a:t>
            </a:r>
          </a:p>
          <a:p>
            <a:pPr marL="285750" indent="-285750">
              <a:buFont typeface="Arial" panose="020B0604020202020204" pitchFamily="34" charset="0"/>
              <a:buChar char="•"/>
            </a:pPr>
            <a:r>
              <a:rPr lang="en-US" sz="1600" dirty="0" smtClean="0"/>
              <a:t>Class 1 – Residential</a:t>
            </a:r>
          </a:p>
          <a:p>
            <a:pPr marL="285750" indent="-285750">
              <a:buFont typeface="Arial" panose="020B0604020202020204" pitchFamily="34" charset="0"/>
              <a:buChar char="•"/>
            </a:pPr>
            <a:r>
              <a:rPr lang="en-US" sz="1600" dirty="0" smtClean="0"/>
              <a:t>Class II – Commercial (parking)</a:t>
            </a:r>
          </a:p>
          <a:p>
            <a:pPr marL="285750" indent="-285750">
              <a:buFont typeface="Arial" panose="020B0604020202020204" pitchFamily="34" charset="0"/>
              <a:buChar char="•"/>
            </a:pPr>
            <a:r>
              <a:rPr lang="en-US" sz="1600" dirty="0" smtClean="0"/>
              <a:t>Class III – Industrial (loading dock)</a:t>
            </a:r>
          </a:p>
          <a:p>
            <a:pPr marL="285750" indent="-285750">
              <a:buFont typeface="Arial" panose="020B0604020202020204" pitchFamily="34" charset="0"/>
              <a:buChar char="•"/>
            </a:pPr>
            <a:r>
              <a:rPr lang="en-US" sz="1600" dirty="0" smtClean="0"/>
              <a:t>Class IV – Restricted Access (Airport / Prison)</a:t>
            </a:r>
            <a:endParaRPr lang="en-US" sz="1600" dirty="0"/>
          </a:p>
        </p:txBody>
      </p:sp>
      <p:sp>
        <p:nvSpPr>
          <p:cNvPr id="6" name="Rounded Rectangle 5"/>
          <p:cNvSpPr/>
          <p:nvPr/>
        </p:nvSpPr>
        <p:spPr>
          <a:xfrm>
            <a:off x="6782978" y="1920319"/>
            <a:ext cx="3252248" cy="1885360"/>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Lighting</a:t>
            </a:r>
          </a:p>
          <a:p>
            <a:pPr marL="285750" indent="-285750">
              <a:buFont typeface="Arial" panose="020B0604020202020204" pitchFamily="34" charset="0"/>
              <a:buChar char="•"/>
            </a:pPr>
            <a:r>
              <a:rPr lang="en-US" sz="1600" dirty="0" smtClean="0"/>
              <a:t>Detective and deterrent control.</a:t>
            </a:r>
          </a:p>
          <a:p>
            <a:pPr marL="285750" indent="-285750">
              <a:buFont typeface="Arial" panose="020B0604020202020204" pitchFamily="34" charset="0"/>
              <a:buChar char="•"/>
            </a:pPr>
            <a:r>
              <a:rPr lang="en-US" sz="1600" dirty="0" smtClean="0"/>
              <a:t>Fresnel lights aim at a specific direction.</a:t>
            </a:r>
          </a:p>
          <a:p>
            <a:pPr marL="285750" indent="-285750">
              <a:buFont typeface="Arial" panose="020B0604020202020204" pitchFamily="34" charset="0"/>
              <a:buChar char="•"/>
            </a:pPr>
            <a:r>
              <a:rPr lang="en-US" sz="1600" dirty="0" smtClean="0"/>
              <a:t>Lumen (foot candles)</a:t>
            </a:r>
          </a:p>
          <a:p>
            <a:pPr marL="285750" indent="-285750">
              <a:buFont typeface="Arial" panose="020B0604020202020204" pitchFamily="34" charset="0"/>
              <a:buChar char="•"/>
            </a:pPr>
            <a:r>
              <a:rPr lang="en-US" sz="1600" dirty="0" smtClean="0"/>
              <a:t>Lux – metric system.</a:t>
            </a:r>
            <a:endParaRPr lang="en-US" sz="1600" dirty="0"/>
          </a:p>
        </p:txBody>
      </p:sp>
      <p:sp>
        <p:nvSpPr>
          <p:cNvPr id="7" name="Rounded Rectangle 6"/>
          <p:cNvSpPr/>
          <p:nvPr/>
        </p:nvSpPr>
        <p:spPr>
          <a:xfrm>
            <a:off x="71879" y="4014641"/>
            <a:ext cx="3252248" cy="1885360"/>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CCTV</a:t>
            </a:r>
          </a:p>
          <a:p>
            <a:pPr marL="285750" indent="-285750">
              <a:buFont typeface="Arial" panose="020B0604020202020204" pitchFamily="34" charset="0"/>
              <a:buChar char="•"/>
            </a:pPr>
            <a:r>
              <a:rPr lang="en-US" sz="1500" dirty="0" smtClean="0"/>
              <a:t>Detective and Deterrent Controls.</a:t>
            </a:r>
          </a:p>
          <a:p>
            <a:pPr marL="285750" indent="-285750">
              <a:buFont typeface="Arial" panose="020B0604020202020204" pitchFamily="34" charset="0"/>
              <a:buChar char="•"/>
            </a:pPr>
            <a:r>
              <a:rPr lang="en-US" sz="1500" dirty="0" smtClean="0"/>
              <a:t>Aid security guards in detecting presence of intruders.</a:t>
            </a:r>
          </a:p>
          <a:p>
            <a:pPr marL="285750" indent="-285750">
              <a:buFont typeface="Arial" panose="020B0604020202020204" pitchFamily="34" charset="0"/>
              <a:buChar char="•"/>
            </a:pPr>
            <a:r>
              <a:rPr lang="en-US" sz="1500" b="1" i="1" dirty="0" smtClean="0"/>
              <a:t>Depth of field </a:t>
            </a:r>
            <a:r>
              <a:rPr lang="en-US" sz="1500" dirty="0" smtClean="0"/>
              <a:t>– area in focus</a:t>
            </a:r>
          </a:p>
          <a:p>
            <a:pPr marL="285750" indent="-285750">
              <a:buFont typeface="Arial" panose="020B0604020202020204" pitchFamily="34" charset="0"/>
              <a:buChar char="•"/>
            </a:pPr>
            <a:r>
              <a:rPr lang="en-US" sz="1500" b="1" i="1" dirty="0" smtClean="0"/>
              <a:t>Field of view </a:t>
            </a:r>
            <a:r>
              <a:rPr lang="en-US" sz="1500" dirty="0" smtClean="0"/>
              <a:t>– area view covered by camera.</a:t>
            </a:r>
            <a:endParaRPr lang="en-US" sz="1500" dirty="0"/>
          </a:p>
        </p:txBody>
      </p:sp>
      <p:sp>
        <p:nvSpPr>
          <p:cNvPr id="8" name="Rounded Rectangle 7"/>
          <p:cNvSpPr/>
          <p:nvPr/>
        </p:nvSpPr>
        <p:spPr>
          <a:xfrm>
            <a:off x="3418591" y="4014641"/>
            <a:ext cx="3252248" cy="1885360"/>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Locks</a:t>
            </a:r>
          </a:p>
          <a:p>
            <a:pPr marL="285750" indent="-285750">
              <a:buFont typeface="Arial" panose="020B0604020202020204" pitchFamily="34" charset="0"/>
              <a:buChar char="•"/>
            </a:pPr>
            <a:r>
              <a:rPr lang="en-US" sz="1500" dirty="0" smtClean="0"/>
              <a:t>Key locks – physical key, can be shared or duplicated.</a:t>
            </a:r>
          </a:p>
          <a:p>
            <a:pPr marL="285750" indent="-285750">
              <a:buFont typeface="Arial" panose="020B0604020202020204" pitchFamily="34" charset="0"/>
              <a:buChar char="•"/>
            </a:pPr>
            <a:r>
              <a:rPr lang="en-US" sz="1500" dirty="0" smtClean="0"/>
              <a:t>Combination locks – button or keypad or dial based key combination. Sharing of keys.</a:t>
            </a:r>
            <a:endParaRPr lang="en-US" sz="1500" dirty="0"/>
          </a:p>
        </p:txBody>
      </p:sp>
      <p:sp>
        <p:nvSpPr>
          <p:cNvPr id="9" name="Rounded Rectangle 8"/>
          <p:cNvSpPr/>
          <p:nvPr/>
        </p:nvSpPr>
        <p:spPr>
          <a:xfrm>
            <a:off x="6782978" y="4014641"/>
            <a:ext cx="3252248" cy="1885360"/>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t>SmartCards</a:t>
            </a:r>
            <a:endParaRPr lang="en-US" b="1" dirty="0" smtClean="0"/>
          </a:p>
          <a:p>
            <a:pPr marL="285750" indent="-285750">
              <a:buFont typeface="Arial" panose="020B0604020202020204" pitchFamily="34" charset="0"/>
              <a:buChar char="•"/>
            </a:pPr>
            <a:r>
              <a:rPr lang="en-US" sz="1500" dirty="0" smtClean="0"/>
              <a:t>Contact based – Smart card reader.</a:t>
            </a:r>
          </a:p>
          <a:p>
            <a:pPr marL="285750" indent="-285750">
              <a:buFont typeface="Arial" panose="020B0604020202020204" pitchFamily="34" charset="0"/>
              <a:buChar char="•"/>
            </a:pPr>
            <a:r>
              <a:rPr lang="en-US" sz="1500" dirty="0" smtClean="0"/>
              <a:t>Contact-less – </a:t>
            </a:r>
            <a:r>
              <a:rPr lang="en-US" sz="1500" dirty="0" err="1" smtClean="0"/>
              <a:t>RFiD</a:t>
            </a:r>
            <a:r>
              <a:rPr lang="en-US" sz="1500" dirty="0" smtClean="0"/>
              <a:t> / Wireless.</a:t>
            </a:r>
          </a:p>
          <a:p>
            <a:pPr marL="285750" indent="-285750">
              <a:buFont typeface="Arial" panose="020B0604020202020204" pitchFamily="34" charset="0"/>
              <a:buChar char="•"/>
            </a:pPr>
            <a:r>
              <a:rPr lang="en-US" sz="1500" dirty="0" smtClean="0"/>
              <a:t>Magnetic stripe – Swipe cards</a:t>
            </a:r>
            <a:endParaRPr lang="en-US" sz="1500" dirty="0"/>
          </a:p>
        </p:txBody>
      </p:sp>
      <p:sp>
        <p:nvSpPr>
          <p:cNvPr id="10" name="Rounded Rectangle 9"/>
          <p:cNvSpPr/>
          <p:nvPr/>
        </p:nvSpPr>
        <p:spPr>
          <a:xfrm>
            <a:off x="10147365" y="1920319"/>
            <a:ext cx="1989547" cy="3533775"/>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smtClean="0"/>
              <a:t>Bollards</a:t>
            </a:r>
          </a:p>
          <a:p>
            <a:pPr marL="285750" indent="-285750">
              <a:buFont typeface="Arial" panose="020B0604020202020204" pitchFamily="34" charset="0"/>
              <a:buChar char="•"/>
            </a:pPr>
            <a:r>
              <a:rPr lang="en-US" sz="1500" dirty="0" smtClean="0"/>
              <a:t>Designed to stop cars and vehicles.</a:t>
            </a:r>
          </a:p>
          <a:p>
            <a:pPr marL="285750" indent="-285750">
              <a:buFont typeface="Arial" panose="020B0604020202020204" pitchFamily="34" charset="0"/>
              <a:buChar char="•"/>
            </a:pPr>
            <a:r>
              <a:rPr lang="en-US" sz="1500" dirty="0" smtClean="0"/>
              <a:t>Preventive control</a:t>
            </a:r>
          </a:p>
          <a:p>
            <a:pPr marL="285750" indent="-285750">
              <a:buFont typeface="Arial" panose="020B0604020202020204" pitchFamily="34" charset="0"/>
              <a:buChar char="•"/>
            </a:pPr>
            <a:endParaRPr lang="en-US" sz="1500" dirty="0"/>
          </a:p>
          <a:p>
            <a:r>
              <a:rPr lang="en-US" sz="1500" dirty="0" smtClean="0"/>
              <a:t>.</a:t>
            </a:r>
            <a:endParaRPr lang="en-US" sz="1500" dirty="0"/>
          </a:p>
        </p:txBody>
      </p:sp>
      <p:pic>
        <p:nvPicPr>
          <p:cNvPr id="1028" name="Picture 4" descr="Image result for boll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8863" y="2175760"/>
            <a:ext cx="1606550" cy="1606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1879" y="6000750"/>
            <a:ext cx="3252248" cy="752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Walls </a:t>
            </a:r>
          </a:p>
          <a:p>
            <a:pPr marL="285750" indent="-285750">
              <a:buFont typeface="Arial" panose="020B0604020202020204" pitchFamily="34" charset="0"/>
              <a:buChar char="•"/>
            </a:pPr>
            <a:r>
              <a:rPr lang="en-US" sz="1600" dirty="0" smtClean="0"/>
              <a:t>Should withstand </a:t>
            </a:r>
            <a:r>
              <a:rPr lang="en-US" sz="1600" dirty="0" err="1" smtClean="0"/>
              <a:t>upto</a:t>
            </a:r>
            <a:r>
              <a:rPr lang="en-US" sz="1600" dirty="0" smtClean="0"/>
              <a:t> 1 hour of fire damage.</a:t>
            </a:r>
            <a:endParaRPr lang="en-US" sz="1600" dirty="0"/>
          </a:p>
        </p:txBody>
      </p:sp>
    </p:spTree>
    <p:extLst>
      <p:ext uri="{BB962C8B-B14F-4D97-AF65-F5344CB8AC3E}">
        <p14:creationId xmlns:p14="http://schemas.microsoft.com/office/powerpoint/2010/main" val="23851804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security – </a:t>
            </a:r>
            <a:r>
              <a:rPr lang="en-US" dirty="0" smtClean="0"/>
              <a:t>access defenses</a:t>
            </a:r>
            <a:endParaRPr lang="en-US" dirty="0"/>
          </a:p>
        </p:txBody>
      </p:sp>
      <p:sp>
        <p:nvSpPr>
          <p:cNvPr id="4" name="Rounded Rectangle 3"/>
          <p:cNvSpPr/>
          <p:nvPr/>
        </p:nvSpPr>
        <p:spPr>
          <a:xfrm>
            <a:off x="1278776" y="1875934"/>
            <a:ext cx="9477208" cy="72586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Tailgating / Piggybacking</a:t>
            </a:r>
          </a:p>
          <a:p>
            <a:pPr algn="ctr"/>
            <a:r>
              <a:rPr lang="en-US" i="1" dirty="0" smtClean="0"/>
              <a:t>When an unauthorized person, follows an authorized person without authentication.</a:t>
            </a:r>
            <a:endParaRPr lang="en-US" i="1" dirty="0"/>
          </a:p>
        </p:txBody>
      </p:sp>
      <p:sp>
        <p:nvSpPr>
          <p:cNvPr id="5" name="Rounded Rectangle 4"/>
          <p:cNvSpPr/>
          <p:nvPr/>
        </p:nvSpPr>
        <p:spPr>
          <a:xfrm>
            <a:off x="732934" y="4581427"/>
            <a:ext cx="3016577" cy="2007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Mantrap</a:t>
            </a:r>
          </a:p>
          <a:p>
            <a:pPr algn="ctr"/>
            <a:r>
              <a:rPr lang="en-US" i="1" dirty="0" smtClean="0"/>
              <a:t>One door must close, before second opens. Two different authentication forms. Security guard’s may also verify authenticity for second door.</a:t>
            </a:r>
            <a:endParaRPr lang="en-US" i="1" dirty="0"/>
          </a:p>
        </p:txBody>
      </p:sp>
      <p:sp>
        <p:nvSpPr>
          <p:cNvPr id="6" name="Rounded Rectangle 5"/>
          <p:cNvSpPr/>
          <p:nvPr/>
        </p:nvSpPr>
        <p:spPr>
          <a:xfrm>
            <a:off x="3979682" y="4581427"/>
            <a:ext cx="3016577" cy="2007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t>TurnStile</a:t>
            </a:r>
            <a:endParaRPr lang="en-US" b="1" dirty="0" smtClean="0"/>
          </a:p>
          <a:p>
            <a:pPr algn="ctr"/>
            <a:r>
              <a:rPr lang="en-US" i="1" dirty="0" smtClean="0"/>
              <a:t>One person per access. Revolving door concept. Authenticated via Smartcard or Security Guard</a:t>
            </a:r>
            <a:endParaRPr lang="en-US" i="1" dirty="0"/>
          </a:p>
        </p:txBody>
      </p:sp>
      <p:pic>
        <p:nvPicPr>
          <p:cNvPr id="1026" name="Picture 2" descr="Image result for mantrap"/>
          <p:cNvPicPr>
            <a:picLocks noChangeAspect="1" noChangeArrowheads="1"/>
          </p:cNvPicPr>
          <p:nvPr/>
        </p:nvPicPr>
        <p:blipFill rotWithShape="1">
          <a:blip r:embed="rId3">
            <a:extLst>
              <a:ext uri="{28A0092B-C50C-407E-A947-70E740481C1C}">
                <a14:useLocalDpi xmlns:a14="http://schemas.microsoft.com/office/drawing/2010/main" val="0"/>
              </a:ext>
            </a:extLst>
          </a:blip>
          <a:srcRect l="22087" r="22712"/>
          <a:stretch/>
        </p:blipFill>
        <p:spPr bwMode="auto">
          <a:xfrm>
            <a:off x="973427" y="2786670"/>
            <a:ext cx="2335382" cy="16790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urnst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2820" y="2952405"/>
            <a:ext cx="1486359" cy="14863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urnst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8440" y="2869234"/>
            <a:ext cx="1569530" cy="15695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ag scanner air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6421" y="2761777"/>
            <a:ext cx="2334263" cy="1593408"/>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158086" y="4581427"/>
            <a:ext cx="3016577" cy="2007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Contraband Checks</a:t>
            </a:r>
          </a:p>
          <a:p>
            <a:pPr algn="ctr"/>
            <a:r>
              <a:rPr lang="en-US" b="1" i="1" dirty="0" smtClean="0"/>
              <a:t>Detective and Deterrent</a:t>
            </a:r>
            <a:r>
              <a:rPr lang="en-US" i="1" dirty="0" smtClean="0"/>
              <a:t>.</a:t>
            </a:r>
          </a:p>
          <a:p>
            <a:pPr algn="ctr"/>
            <a:r>
              <a:rPr lang="en-US" i="1" dirty="0" smtClean="0"/>
              <a:t>Detect weapons, explosives, banned items such as USB, Mass storage etc.</a:t>
            </a:r>
            <a:endParaRPr lang="en-US" i="1" dirty="0"/>
          </a:p>
        </p:txBody>
      </p:sp>
    </p:spTree>
    <p:extLst>
      <p:ext uri="{BB962C8B-B14F-4D97-AF65-F5344CB8AC3E}">
        <p14:creationId xmlns:p14="http://schemas.microsoft.com/office/powerpoint/2010/main" val="4008954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SECURITY – building Defence</a:t>
            </a:r>
            <a:endParaRPr lang="en-US" dirty="0"/>
          </a:p>
        </p:txBody>
      </p:sp>
      <p:sp>
        <p:nvSpPr>
          <p:cNvPr id="4" name="Rounded Rectangle 3"/>
          <p:cNvSpPr/>
          <p:nvPr/>
        </p:nvSpPr>
        <p:spPr>
          <a:xfrm>
            <a:off x="581192" y="1875934"/>
            <a:ext cx="3321505" cy="5000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Motion Detectors</a:t>
            </a:r>
          </a:p>
          <a:p>
            <a:pPr marL="285750" indent="-285750">
              <a:buFont typeface="Arial" panose="020B0604020202020204" pitchFamily="34" charset="0"/>
              <a:buChar char="•"/>
            </a:pPr>
            <a:r>
              <a:rPr lang="en-US" sz="1600" b="1" dirty="0" smtClean="0"/>
              <a:t>Wave Pattern (Ultrasonic) </a:t>
            </a:r>
            <a:r>
              <a:rPr lang="en-US" sz="1600" dirty="0" smtClean="0"/>
              <a:t>– Active sensor. Energy wave transmitted and listened for echo.</a:t>
            </a:r>
          </a:p>
          <a:p>
            <a:pPr marL="285750" indent="-285750">
              <a:buFont typeface="Arial" panose="020B0604020202020204" pitchFamily="34" charset="0"/>
              <a:buChar char="•"/>
            </a:pPr>
            <a:r>
              <a:rPr lang="en-US" sz="1600" b="1" dirty="0" smtClean="0"/>
              <a:t>Photoelectric </a:t>
            </a:r>
            <a:r>
              <a:rPr lang="en-US" sz="1600" dirty="0" smtClean="0"/>
              <a:t>– sends a beam of light to another sensor. Alerts when beam is broken.</a:t>
            </a:r>
          </a:p>
          <a:p>
            <a:pPr marL="285750" indent="-285750">
              <a:buFont typeface="Arial" panose="020B0604020202020204" pitchFamily="34" charset="0"/>
              <a:buChar char="•"/>
            </a:pPr>
            <a:r>
              <a:rPr lang="en-US" sz="1600" b="1" dirty="0" smtClean="0"/>
              <a:t>Infrared</a:t>
            </a:r>
            <a:r>
              <a:rPr lang="en-US" sz="1600" dirty="0" smtClean="0"/>
              <a:t> – changes in infrared lighting pattern.</a:t>
            </a:r>
          </a:p>
          <a:p>
            <a:pPr marL="285750" indent="-285750">
              <a:buFont typeface="Arial" panose="020B0604020202020204" pitchFamily="34" charset="0"/>
              <a:buChar char="•"/>
            </a:pPr>
            <a:r>
              <a:rPr lang="en-US" sz="1600" b="1" dirty="0" smtClean="0"/>
              <a:t>Heat based </a:t>
            </a:r>
            <a:r>
              <a:rPr lang="en-US" sz="1600" dirty="0" smtClean="0"/>
              <a:t>– heat level changes.</a:t>
            </a:r>
          </a:p>
          <a:p>
            <a:pPr marL="285750" indent="-285750">
              <a:buFont typeface="Arial" panose="020B0604020202020204" pitchFamily="34" charset="0"/>
              <a:buChar char="•"/>
            </a:pPr>
            <a:r>
              <a:rPr lang="en-US" sz="1600" b="1" dirty="0" smtClean="0"/>
              <a:t>Capacitance</a:t>
            </a:r>
            <a:r>
              <a:rPr lang="en-US" sz="1600" dirty="0" smtClean="0"/>
              <a:t> – electric or magnetic field changes.</a:t>
            </a:r>
          </a:p>
          <a:p>
            <a:pPr marL="285750" indent="-285750">
              <a:buFont typeface="Arial" panose="020B0604020202020204" pitchFamily="34" charset="0"/>
              <a:buChar char="•"/>
            </a:pPr>
            <a:r>
              <a:rPr lang="en-US" sz="1600" b="1" dirty="0" smtClean="0"/>
              <a:t>Passive audio </a:t>
            </a:r>
            <a:r>
              <a:rPr lang="en-US" sz="1600" dirty="0" smtClean="0"/>
              <a:t>– noise changes.</a:t>
            </a:r>
          </a:p>
          <a:p>
            <a:pPr marL="285750" indent="-285750">
              <a:buFont typeface="Arial" panose="020B0604020202020204" pitchFamily="34" charset="0"/>
              <a:buChar char="•"/>
            </a:pPr>
            <a:endParaRPr lang="en-US" dirty="0"/>
          </a:p>
        </p:txBody>
      </p:sp>
      <p:sp>
        <p:nvSpPr>
          <p:cNvPr id="6" name="Rounded Rectangle 5"/>
          <p:cNvSpPr/>
          <p:nvPr/>
        </p:nvSpPr>
        <p:spPr>
          <a:xfrm>
            <a:off x="4146095" y="1875934"/>
            <a:ext cx="3321505" cy="5000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Alarms</a:t>
            </a:r>
          </a:p>
          <a:p>
            <a:pPr marL="285750" indent="-285750">
              <a:buFont typeface="Arial" panose="020B0604020202020204" pitchFamily="34" charset="0"/>
              <a:buChar char="•"/>
            </a:pPr>
            <a:r>
              <a:rPr lang="en-US" sz="1600" b="1" dirty="0" smtClean="0"/>
              <a:t>Deterrent Alarms </a:t>
            </a:r>
            <a:r>
              <a:rPr lang="en-US" sz="1600" dirty="0" smtClean="0"/>
              <a:t>– engage mechanisms to make further intrusion difficult.</a:t>
            </a:r>
          </a:p>
          <a:p>
            <a:pPr marL="285750" indent="-285750">
              <a:buFont typeface="Arial" panose="020B0604020202020204" pitchFamily="34" charset="0"/>
              <a:buChar char="•"/>
            </a:pPr>
            <a:r>
              <a:rPr lang="en-US" sz="1600" b="1" dirty="0" smtClean="0"/>
              <a:t>Repellant Alarms </a:t>
            </a:r>
            <a:r>
              <a:rPr lang="en-US" sz="1600" dirty="0" smtClean="0"/>
              <a:t>– siren or sound based to deter attackers from advancing</a:t>
            </a:r>
          </a:p>
          <a:p>
            <a:pPr marL="285750" indent="-285750">
              <a:buFont typeface="Arial" panose="020B0604020202020204" pitchFamily="34" charset="0"/>
              <a:buChar char="•"/>
            </a:pPr>
            <a:r>
              <a:rPr lang="en-US" sz="1600" b="1" dirty="0" smtClean="0"/>
              <a:t>Notification</a:t>
            </a:r>
            <a:r>
              <a:rPr lang="en-US" sz="1600" dirty="0" smtClean="0"/>
              <a:t>– silent. Notify the security or law enforcement.</a:t>
            </a:r>
          </a:p>
          <a:p>
            <a:pPr marL="285750" indent="-285750">
              <a:buFont typeface="Arial" panose="020B0604020202020204" pitchFamily="34" charset="0"/>
              <a:buChar char="•"/>
            </a:pPr>
            <a:r>
              <a:rPr lang="en-US" sz="1600" b="1" dirty="0" smtClean="0"/>
              <a:t>Local Alarm system – </a:t>
            </a:r>
            <a:r>
              <a:rPr lang="en-US" sz="1600" dirty="0" smtClean="0"/>
              <a:t>broadcast 120db to be easily heard 400 feed away.</a:t>
            </a:r>
          </a:p>
          <a:p>
            <a:pPr marL="285750" indent="-285750">
              <a:buFont typeface="Arial" panose="020B0604020202020204" pitchFamily="34" charset="0"/>
              <a:buChar char="•"/>
            </a:pPr>
            <a:r>
              <a:rPr lang="en-US" sz="1600" b="1" dirty="0" smtClean="0"/>
              <a:t>Central Station – </a:t>
            </a:r>
            <a:r>
              <a:rPr lang="en-US" sz="1600" dirty="0" smtClean="0"/>
              <a:t>silent locally, broadcast at central monitoring.</a:t>
            </a:r>
          </a:p>
          <a:p>
            <a:pPr marL="285750" indent="-285750">
              <a:buFont typeface="Arial" panose="020B0604020202020204" pitchFamily="34" charset="0"/>
              <a:buChar char="•"/>
            </a:pPr>
            <a:r>
              <a:rPr lang="en-US" sz="1600" b="1" dirty="0" smtClean="0"/>
              <a:t>Auxiliary</a:t>
            </a:r>
            <a:r>
              <a:rPr lang="en-US" sz="1600" dirty="0" smtClean="0"/>
              <a:t> – notify emergency services. Added to local or Central.</a:t>
            </a:r>
          </a:p>
          <a:p>
            <a:pPr marL="285750" indent="-285750">
              <a:buFont typeface="Arial" panose="020B0604020202020204" pitchFamily="34" charset="0"/>
              <a:buChar char="•"/>
            </a:pPr>
            <a:endParaRPr lang="en-US" dirty="0"/>
          </a:p>
        </p:txBody>
      </p:sp>
      <p:sp>
        <p:nvSpPr>
          <p:cNvPr id="7" name="Rounded Rectangle 6"/>
          <p:cNvSpPr/>
          <p:nvPr/>
        </p:nvSpPr>
        <p:spPr>
          <a:xfrm>
            <a:off x="7710998" y="1875934"/>
            <a:ext cx="3321505"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Guards</a:t>
            </a:r>
          </a:p>
          <a:p>
            <a:pPr marL="285750" indent="-285750">
              <a:buFont typeface="Arial" panose="020B0604020202020204" pitchFamily="34" charset="0"/>
              <a:buChar char="•"/>
            </a:pPr>
            <a:r>
              <a:rPr lang="en-US" sz="1600" b="1" dirty="0" smtClean="0"/>
              <a:t>Add dynamic control: </a:t>
            </a:r>
            <a:r>
              <a:rPr lang="en-US" sz="1600" dirty="0" smtClean="0"/>
              <a:t>can inspect credentials, respond to incidents, monitor CCTVs and act as Deterrents.</a:t>
            </a:r>
          </a:p>
          <a:p>
            <a:pPr marL="285750" indent="-285750">
              <a:buFont typeface="Arial" panose="020B0604020202020204" pitchFamily="34" charset="0"/>
              <a:buChar char="•"/>
            </a:pPr>
            <a:r>
              <a:rPr lang="en-US" sz="1600" dirty="0" smtClean="0"/>
              <a:t>Background verification needed.</a:t>
            </a:r>
          </a:p>
          <a:p>
            <a:pPr marL="285750" indent="-285750">
              <a:buFont typeface="Arial" panose="020B0604020202020204" pitchFamily="34" charset="0"/>
              <a:buChar char="•"/>
            </a:pPr>
            <a:r>
              <a:rPr lang="en-US" sz="1600" dirty="0" smtClean="0"/>
              <a:t>Can be affected by general illness, mental / health issues.</a:t>
            </a:r>
          </a:p>
          <a:p>
            <a:pPr marL="285750" indent="-285750">
              <a:buFont typeface="Arial" panose="020B0604020202020204" pitchFamily="34" charset="0"/>
              <a:buChar char="•"/>
            </a:pPr>
            <a:r>
              <a:rPr lang="en-US" sz="1600" dirty="0" smtClean="0"/>
              <a:t>Rotation recommended.</a:t>
            </a:r>
          </a:p>
          <a:p>
            <a:pPr marL="285750" indent="-285750">
              <a:buFont typeface="Arial" panose="020B0604020202020204" pitchFamily="34" charset="0"/>
              <a:buChar char="•"/>
            </a:pPr>
            <a:endParaRPr lang="en-US" dirty="0"/>
          </a:p>
        </p:txBody>
      </p:sp>
      <p:sp>
        <p:nvSpPr>
          <p:cNvPr id="8" name="Rounded Rectangle 7"/>
          <p:cNvSpPr/>
          <p:nvPr/>
        </p:nvSpPr>
        <p:spPr>
          <a:xfrm>
            <a:off x="7742421" y="4779112"/>
            <a:ext cx="3321505" cy="2078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Dogs</a:t>
            </a:r>
          </a:p>
          <a:p>
            <a:pPr marL="285750" indent="-285750">
              <a:buFont typeface="Arial" panose="020B0604020202020204" pitchFamily="34" charset="0"/>
              <a:buChar char="•"/>
            </a:pPr>
            <a:r>
              <a:rPr lang="en-US" dirty="0" smtClean="0"/>
              <a:t>Perimeter Defence.</a:t>
            </a:r>
          </a:p>
          <a:p>
            <a:pPr marL="285750" indent="-285750">
              <a:buFont typeface="Arial" panose="020B0604020202020204" pitchFamily="34" charset="0"/>
              <a:buChar char="•"/>
            </a:pPr>
            <a:r>
              <a:rPr lang="en-US" dirty="0" smtClean="0"/>
              <a:t>Deterrent Controls.</a:t>
            </a:r>
          </a:p>
          <a:p>
            <a:pPr marL="285750" indent="-285750">
              <a:buFont typeface="Arial" panose="020B0604020202020204" pitchFamily="34" charset="0"/>
              <a:buChar char="•"/>
            </a:pPr>
            <a:r>
              <a:rPr lang="en-US" dirty="0" smtClean="0"/>
              <a:t>Legal liability.</a:t>
            </a:r>
          </a:p>
        </p:txBody>
      </p:sp>
    </p:spTree>
    <p:extLst>
      <p:ext uri="{BB962C8B-B14F-4D97-AF65-F5344CB8AC3E}">
        <p14:creationId xmlns:p14="http://schemas.microsoft.com/office/powerpoint/2010/main" val="74273995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Environmental controls</a:t>
            </a:r>
            <a:endParaRPr lang="en-US" dirty="0"/>
          </a:p>
        </p:txBody>
      </p:sp>
      <p:sp>
        <p:nvSpPr>
          <p:cNvPr id="4" name="Rounded Rectangle 3"/>
          <p:cNvSpPr/>
          <p:nvPr/>
        </p:nvSpPr>
        <p:spPr>
          <a:xfrm>
            <a:off x="581192" y="1866508"/>
            <a:ext cx="3170676" cy="3073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Electricity</a:t>
            </a:r>
          </a:p>
          <a:p>
            <a:pPr marL="285750" indent="-285750">
              <a:buFont typeface="Arial" panose="020B0604020202020204" pitchFamily="34" charset="0"/>
              <a:buChar char="•"/>
            </a:pPr>
            <a:r>
              <a:rPr lang="en-US" sz="1600" b="1" dirty="0" smtClean="0"/>
              <a:t>Fault</a:t>
            </a:r>
            <a:r>
              <a:rPr lang="en-US" sz="1600" dirty="0" smtClean="0"/>
              <a:t> – </a:t>
            </a:r>
            <a:r>
              <a:rPr lang="en-US" sz="1600" i="1" dirty="0" smtClean="0"/>
              <a:t>temporary loss of power.</a:t>
            </a:r>
          </a:p>
          <a:p>
            <a:pPr marL="285750" indent="-285750">
              <a:buFont typeface="Arial" panose="020B0604020202020204" pitchFamily="34" charset="0"/>
              <a:buChar char="•"/>
            </a:pPr>
            <a:r>
              <a:rPr lang="en-US" sz="1600" b="1" dirty="0" smtClean="0"/>
              <a:t>Brownout</a:t>
            </a:r>
            <a:r>
              <a:rPr lang="en-US" sz="1600" dirty="0" smtClean="0"/>
              <a:t> – </a:t>
            </a:r>
            <a:r>
              <a:rPr lang="en-US" sz="1600" i="1" dirty="0" smtClean="0"/>
              <a:t>prolonged low voltage.</a:t>
            </a:r>
          </a:p>
          <a:p>
            <a:pPr marL="285750" indent="-285750">
              <a:buFont typeface="Arial" panose="020B0604020202020204" pitchFamily="34" charset="0"/>
              <a:buChar char="•"/>
            </a:pPr>
            <a:r>
              <a:rPr lang="en-US" sz="1600" b="1" dirty="0" smtClean="0"/>
              <a:t>Blackout</a:t>
            </a:r>
            <a:r>
              <a:rPr lang="en-US" sz="1600" dirty="0" smtClean="0"/>
              <a:t> – </a:t>
            </a:r>
            <a:r>
              <a:rPr lang="en-US" sz="1600" i="1" dirty="0" smtClean="0"/>
              <a:t>prolonged loss of power.</a:t>
            </a:r>
          </a:p>
          <a:p>
            <a:pPr marL="285750" indent="-285750">
              <a:buFont typeface="Arial" panose="020B0604020202020204" pitchFamily="34" charset="0"/>
              <a:buChar char="•"/>
            </a:pPr>
            <a:r>
              <a:rPr lang="en-US" sz="1600" b="1" dirty="0" smtClean="0"/>
              <a:t>Surge</a:t>
            </a:r>
            <a:r>
              <a:rPr lang="en-US" sz="1600" dirty="0" smtClean="0"/>
              <a:t> – </a:t>
            </a:r>
            <a:r>
              <a:rPr lang="en-US" sz="1600" i="1" dirty="0" smtClean="0"/>
              <a:t>prolonged high voltage</a:t>
            </a:r>
          </a:p>
          <a:p>
            <a:pPr marL="285750" indent="-285750">
              <a:buFont typeface="Arial" panose="020B0604020202020204" pitchFamily="34" charset="0"/>
              <a:buChar char="•"/>
            </a:pPr>
            <a:r>
              <a:rPr lang="en-US" sz="1600" b="1" dirty="0" smtClean="0"/>
              <a:t>Spike</a:t>
            </a:r>
            <a:r>
              <a:rPr lang="en-US" sz="1600" dirty="0" smtClean="0"/>
              <a:t> – </a:t>
            </a:r>
            <a:r>
              <a:rPr lang="en-US" sz="1600" i="1" dirty="0" smtClean="0"/>
              <a:t>temporary high voltage.</a:t>
            </a:r>
          </a:p>
          <a:p>
            <a:pPr marL="285750" indent="-285750">
              <a:buFont typeface="Arial" panose="020B0604020202020204" pitchFamily="34" charset="0"/>
              <a:buChar char="•"/>
            </a:pPr>
            <a:r>
              <a:rPr lang="en-US" sz="1600" b="1" dirty="0" smtClean="0"/>
              <a:t>Sag</a:t>
            </a:r>
            <a:r>
              <a:rPr lang="en-US" sz="1600" dirty="0" smtClean="0"/>
              <a:t> – </a:t>
            </a:r>
            <a:r>
              <a:rPr lang="en-US" sz="1600" i="1" dirty="0" smtClean="0"/>
              <a:t>temporary low voltage.</a:t>
            </a:r>
            <a:endParaRPr lang="en-US" sz="1600" i="1" dirty="0"/>
          </a:p>
        </p:txBody>
      </p:sp>
      <p:sp>
        <p:nvSpPr>
          <p:cNvPr id="5" name="Rectangle 4"/>
          <p:cNvSpPr/>
          <p:nvPr/>
        </p:nvSpPr>
        <p:spPr>
          <a:xfrm>
            <a:off x="509047" y="5062194"/>
            <a:ext cx="3318235" cy="16591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marL="285750" indent="-285750">
              <a:buFont typeface="Arial" panose="020B0604020202020204" pitchFamily="34" charset="0"/>
              <a:buChar char="•"/>
            </a:pPr>
            <a:r>
              <a:rPr lang="en-US" sz="1600" b="1" dirty="0" smtClean="0"/>
              <a:t>Surge protectors </a:t>
            </a:r>
            <a:r>
              <a:rPr lang="en-US" sz="1600" dirty="0" smtClean="0"/>
              <a:t>– tripped during Surge or spike. Short or regulate level.</a:t>
            </a:r>
          </a:p>
          <a:p>
            <a:pPr marL="285750" indent="-285750">
              <a:buFont typeface="Arial" panose="020B0604020202020204" pitchFamily="34" charset="0"/>
              <a:buChar char="•"/>
            </a:pPr>
            <a:r>
              <a:rPr lang="en-US" sz="1600" b="1" dirty="0" smtClean="0"/>
              <a:t>UPS </a:t>
            </a:r>
            <a:r>
              <a:rPr lang="en-US" sz="1600" dirty="0" smtClean="0"/>
              <a:t>– clean backup power.</a:t>
            </a:r>
          </a:p>
          <a:p>
            <a:pPr marL="285750" indent="-285750">
              <a:buFont typeface="Arial" panose="020B0604020202020204" pitchFamily="34" charset="0"/>
              <a:buChar char="•"/>
            </a:pPr>
            <a:r>
              <a:rPr lang="en-US" sz="1600" b="1" dirty="0" smtClean="0"/>
              <a:t>Generators</a:t>
            </a:r>
            <a:r>
              <a:rPr lang="en-US" sz="1600" dirty="0" smtClean="0"/>
              <a:t> – longer backup power, needs refueling.</a:t>
            </a:r>
            <a:endParaRPr lang="en-US" sz="1600" dirty="0"/>
          </a:p>
        </p:txBody>
      </p:sp>
      <p:sp>
        <p:nvSpPr>
          <p:cNvPr id="6" name="Rounded Rectangle 5"/>
          <p:cNvSpPr/>
          <p:nvPr/>
        </p:nvSpPr>
        <p:spPr>
          <a:xfrm>
            <a:off x="4117815" y="1852506"/>
            <a:ext cx="3170676" cy="3073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EMI</a:t>
            </a:r>
          </a:p>
          <a:p>
            <a:pPr marL="285750" indent="-285750">
              <a:buFont typeface="Arial" panose="020B0604020202020204" pitchFamily="34" charset="0"/>
              <a:buChar char="•"/>
            </a:pPr>
            <a:r>
              <a:rPr lang="en-US" sz="1600" b="1" dirty="0" smtClean="0"/>
              <a:t>Electromagnetic interference or Crosstalk – </a:t>
            </a:r>
            <a:r>
              <a:rPr lang="en-US" sz="1600" i="1" dirty="0" smtClean="0"/>
              <a:t>Poorly shielded cables or routes.</a:t>
            </a:r>
          </a:p>
          <a:p>
            <a:pPr marL="285750" indent="-285750">
              <a:buFont typeface="Arial" panose="020B0604020202020204" pitchFamily="34" charset="0"/>
              <a:buChar char="•"/>
            </a:pPr>
            <a:r>
              <a:rPr lang="en-US" sz="1600" i="1" dirty="0" smtClean="0"/>
              <a:t>Don’t route Network and Power cables together.</a:t>
            </a:r>
          </a:p>
          <a:p>
            <a:pPr marL="285750" indent="-285750">
              <a:buFont typeface="Arial" panose="020B0604020202020204" pitchFamily="34" charset="0"/>
              <a:buChar char="•"/>
            </a:pPr>
            <a:r>
              <a:rPr lang="en-US" sz="1600" i="1" dirty="0" smtClean="0"/>
              <a:t>Proper cable management.</a:t>
            </a:r>
          </a:p>
          <a:p>
            <a:pPr marL="285750" indent="-285750">
              <a:buFont typeface="Arial" panose="020B0604020202020204" pitchFamily="34" charset="0"/>
              <a:buChar char="•"/>
            </a:pPr>
            <a:r>
              <a:rPr lang="en-US" sz="1600" i="1" dirty="0" smtClean="0"/>
              <a:t>Shielded UTP or Coaxial less susceptible to crosstalk.</a:t>
            </a:r>
          </a:p>
          <a:p>
            <a:pPr marL="285750" indent="-285750">
              <a:buFont typeface="Arial" panose="020B0604020202020204" pitchFamily="34" charset="0"/>
              <a:buChar char="•"/>
            </a:pPr>
            <a:r>
              <a:rPr lang="en-US" sz="1600" i="1" dirty="0" smtClean="0"/>
              <a:t>Fiber Optics has no crosstalk.</a:t>
            </a:r>
            <a:endParaRPr lang="en-US" sz="1600" i="1" dirty="0"/>
          </a:p>
        </p:txBody>
      </p:sp>
      <p:sp>
        <p:nvSpPr>
          <p:cNvPr id="7" name="Rounded Rectangle 6"/>
          <p:cNvSpPr/>
          <p:nvPr/>
        </p:nvSpPr>
        <p:spPr>
          <a:xfrm>
            <a:off x="7871255" y="1866508"/>
            <a:ext cx="3170676" cy="30731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t>Heat, Ventilation Cooling</a:t>
            </a:r>
          </a:p>
          <a:p>
            <a:pPr marL="285750" indent="-285750">
              <a:buFont typeface="Arial" panose="020B0604020202020204" pitchFamily="34" charset="0"/>
              <a:buChar char="•"/>
            </a:pPr>
            <a:r>
              <a:rPr lang="en-US" sz="1600" b="1" dirty="0" smtClean="0"/>
              <a:t>HVAC</a:t>
            </a:r>
          </a:p>
          <a:p>
            <a:pPr marL="285750" indent="-285750">
              <a:buFont typeface="Arial" panose="020B0604020202020204" pitchFamily="34" charset="0"/>
              <a:buChar char="•"/>
            </a:pPr>
            <a:r>
              <a:rPr lang="en-US" sz="1600" b="1" i="1" dirty="0" smtClean="0"/>
              <a:t>Humidity – 40-60%</a:t>
            </a:r>
          </a:p>
          <a:p>
            <a:pPr marL="285750" indent="-285750">
              <a:buFont typeface="Arial" panose="020B0604020202020204" pitchFamily="34" charset="0"/>
              <a:buChar char="•"/>
            </a:pPr>
            <a:r>
              <a:rPr lang="en-US" sz="1600" b="1" i="1" dirty="0" smtClean="0"/>
              <a:t>Temperature – 60-75F (15-23 C degrees)</a:t>
            </a:r>
          </a:p>
          <a:p>
            <a:pPr marL="285750" indent="-285750">
              <a:buFont typeface="Arial" panose="020B0604020202020204" pitchFamily="34" charset="0"/>
              <a:buChar char="•"/>
            </a:pPr>
            <a:r>
              <a:rPr lang="en-US" sz="1600" b="1" i="1" dirty="0" smtClean="0">
                <a:solidFill>
                  <a:srgbClr val="FF0000"/>
                </a:solidFill>
              </a:rPr>
              <a:t>High Humidity – leads to corrosion</a:t>
            </a:r>
          </a:p>
          <a:p>
            <a:pPr marL="285750" indent="-285750">
              <a:buFont typeface="Arial" panose="020B0604020202020204" pitchFamily="34" charset="0"/>
              <a:buChar char="•"/>
            </a:pPr>
            <a:r>
              <a:rPr lang="en-US" sz="1600" b="1" i="1" dirty="0" smtClean="0">
                <a:solidFill>
                  <a:srgbClr val="FF0000"/>
                </a:solidFill>
              </a:rPr>
              <a:t>Low Humidity – leads to Static Electricity</a:t>
            </a:r>
            <a:r>
              <a:rPr lang="en-US" sz="1600" b="1" i="1" dirty="0" smtClean="0"/>
              <a:t>.</a:t>
            </a:r>
          </a:p>
          <a:p>
            <a:pPr marL="285750" indent="-285750">
              <a:buFont typeface="Arial" panose="020B0604020202020204" pitchFamily="34" charset="0"/>
              <a:buChar char="•"/>
            </a:pPr>
            <a:r>
              <a:rPr lang="en-US" sz="1600" dirty="0" smtClean="0"/>
              <a:t>Prevent condensation with a positive drain system.</a:t>
            </a:r>
          </a:p>
        </p:txBody>
      </p:sp>
      <p:sp>
        <p:nvSpPr>
          <p:cNvPr id="8" name="Rounded Rectangle 7"/>
          <p:cNvSpPr/>
          <p:nvPr/>
        </p:nvSpPr>
        <p:spPr>
          <a:xfrm>
            <a:off x="7956159" y="5122682"/>
            <a:ext cx="3170676" cy="15381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t>Static &amp; Corrosion</a:t>
            </a:r>
          </a:p>
          <a:p>
            <a:pPr marL="285750" indent="-285750">
              <a:buFont typeface="Arial" panose="020B0604020202020204" pitchFamily="34" charset="0"/>
              <a:buChar char="•"/>
            </a:pPr>
            <a:r>
              <a:rPr lang="en-US" sz="1600" dirty="0" smtClean="0"/>
              <a:t>Proper grounding.</a:t>
            </a:r>
          </a:p>
          <a:p>
            <a:pPr marL="285750" indent="-285750">
              <a:buFont typeface="Arial" panose="020B0604020202020204" pitchFamily="34" charset="0"/>
              <a:buChar char="•"/>
            </a:pPr>
            <a:r>
              <a:rPr lang="en-US" sz="1600" i="1" dirty="0" smtClean="0"/>
              <a:t>Anti-static Straps.</a:t>
            </a:r>
          </a:p>
          <a:p>
            <a:pPr marL="285750" indent="-285750">
              <a:buFont typeface="Arial" panose="020B0604020202020204" pitchFamily="34" charset="0"/>
              <a:buChar char="•"/>
            </a:pPr>
            <a:r>
              <a:rPr lang="en-US" sz="1600" i="1" dirty="0" smtClean="0"/>
              <a:t>Proper humidity levels – 40-60%</a:t>
            </a:r>
          </a:p>
        </p:txBody>
      </p:sp>
    </p:spTree>
    <p:extLst>
      <p:ext uri="{BB962C8B-B14F-4D97-AF65-F5344CB8AC3E}">
        <p14:creationId xmlns:p14="http://schemas.microsoft.com/office/powerpoint/2010/main" val="29364741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 Defence</a:t>
            </a:r>
            <a:endParaRPr lang="en-US" dirty="0"/>
          </a:p>
        </p:txBody>
      </p:sp>
      <p:sp>
        <p:nvSpPr>
          <p:cNvPr id="4" name="Rounded Rectangle 3"/>
          <p:cNvSpPr/>
          <p:nvPr/>
        </p:nvSpPr>
        <p:spPr>
          <a:xfrm>
            <a:off x="147976" y="1923067"/>
            <a:ext cx="3487918" cy="41760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Sprinkler Systems:</a:t>
            </a:r>
          </a:p>
          <a:p>
            <a:pPr marL="285750" indent="-285750">
              <a:buFont typeface="Arial" panose="020B0604020202020204" pitchFamily="34" charset="0"/>
              <a:buChar char="•"/>
            </a:pPr>
            <a:r>
              <a:rPr lang="en-US" sz="1600" b="1" dirty="0" smtClean="0"/>
              <a:t>Wet Pipes</a:t>
            </a:r>
            <a:r>
              <a:rPr lang="en-US" sz="1600" dirty="0" smtClean="0"/>
              <a:t> – </a:t>
            </a:r>
            <a:r>
              <a:rPr lang="en-US" sz="1600" dirty="0" smtClean="0">
                <a:solidFill>
                  <a:srgbClr val="FF0000"/>
                </a:solidFill>
              </a:rPr>
              <a:t>water right up to sprinkler head. </a:t>
            </a:r>
            <a:r>
              <a:rPr lang="en-US" sz="1600" dirty="0" smtClean="0"/>
              <a:t>Glass bulb melts / breaks at specific temperature. Each head independent.</a:t>
            </a:r>
          </a:p>
          <a:p>
            <a:pPr marL="285750" indent="-285750">
              <a:buFont typeface="Arial" panose="020B0604020202020204" pitchFamily="34" charset="0"/>
              <a:buChar char="•"/>
            </a:pPr>
            <a:r>
              <a:rPr lang="en-US" sz="1600" b="1" dirty="0" smtClean="0"/>
              <a:t>Dry Pipes</a:t>
            </a:r>
            <a:r>
              <a:rPr lang="en-US" sz="1600" dirty="0" smtClean="0"/>
              <a:t> – </a:t>
            </a:r>
            <a:r>
              <a:rPr lang="en-US" sz="1600" dirty="0" smtClean="0">
                <a:solidFill>
                  <a:srgbClr val="FF0000"/>
                </a:solidFill>
              </a:rPr>
              <a:t>Water held back </a:t>
            </a:r>
            <a:r>
              <a:rPr lang="en-US" sz="1600" dirty="0" smtClean="0"/>
              <a:t>by valve, compressed air in pipe. As head opens, pressure drops and water released.</a:t>
            </a:r>
          </a:p>
          <a:p>
            <a:pPr marL="285750" indent="-285750">
              <a:buFont typeface="Arial" panose="020B0604020202020204" pitchFamily="34" charset="0"/>
              <a:buChar char="•"/>
            </a:pPr>
            <a:r>
              <a:rPr lang="en-US" sz="1600" b="1" dirty="0" smtClean="0"/>
              <a:t>Deluge</a:t>
            </a:r>
            <a:r>
              <a:rPr lang="en-US" sz="1600" dirty="0" smtClean="0"/>
              <a:t> – Sprinkler heads are </a:t>
            </a:r>
            <a:r>
              <a:rPr lang="en-US" sz="1600" dirty="0" smtClean="0">
                <a:solidFill>
                  <a:srgbClr val="FF0000"/>
                </a:solidFill>
              </a:rPr>
              <a:t>always open </a:t>
            </a:r>
            <a:r>
              <a:rPr lang="en-US" sz="1600" dirty="0" smtClean="0"/>
              <a:t>and larger than dry pipers. Valve opens water flow via manual or fire alarm.</a:t>
            </a:r>
          </a:p>
          <a:p>
            <a:pPr marL="285750" indent="-285750">
              <a:buFont typeface="Arial" panose="020B0604020202020204" pitchFamily="34" charset="0"/>
              <a:buChar char="•"/>
            </a:pPr>
            <a:r>
              <a:rPr lang="en-US" sz="1600" b="1" dirty="0" err="1" smtClean="0"/>
              <a:t>Preaction</a:t>
            </a:r>
            <a:r>
              <a:rPr lang="en-US" sz="1600" dirty="0" smtClean="0"/>
              <a:t> – </a:t>
            </a:r>
            <a:r>
              <a:rPr lang="en-US" sz="1600" dirty="0" smtClean="0">
                <a:solidFill>
                  <a:srgbClr val="FF0000"/>
                </a:solidFill>
              </a:rPr>
              <a:t>combination of two</a:t>
            </a:r>
            <a:r>
              <a:rPr lang="en-US" sz="1600" dirty="0" smtClean="0"/>
              <a:t>, opens via two separate triggers.</a:t>
            </a:r>
            <a:endParaRPr lang="en-US" sz="1600" dirty="0"/>
          </a:p>
        </p:txBody>
      </p:sp>
      <p:graphicFrame>
        <p:nvGraphicFramePr>
          <p:cNvPr id="5" name="Table 4"/>
          <p:cNvGraphicFramePr>
            <a:graphicFrameLocks noGrp="1"/>
          </p:cNvGraphicFramePr>
          <p:nvPr>
            <p:extLst>
              <p:ext uri="{D42A27DB-BD31-4B8C-83A1-F6EECF244321}">
                <p14:modId xmlns:p14="http://schemas.microsoft.com/office/powerpoint/2010/main" val="472579455"/>
              </p:ext>
            </p:extLst>
          </p:nvPr>
        </p:nvGraphicFramePr>
        <p:xfrm>
          <a:off x="6359238" y="1831436"/>
          <a:ext cx="5719640" cy="2834640"/>
        </p:xfrm>
        <a:graphic>
          <a:graphicData uri="http://schemas.openxmlformats.org/drawingml/2006/table">
            <a:tbl>
              <a:tblPr firstRow="1" bandRow="1">
                <a:tableStyleId>{5C22544A-7EE6-4342-B048-85BDC9FD1C3A}</a:tableStyleId>
              </a:tblPr>
              <a:tblGrid>
                <a:gridCol w="658577"/>
                <a:gridCol w="721591"/>
                <a:gridCol w="2309567"/>
                <a:gridCol w="2029905"/>
              </a:tblGrid>
              <a:tr h="335213">
                <a:tc>
                  <a:txBody>
                    <a:bodyPr/>
                    <a:lstStyle/>
                    <a:p>
                      <a:r>
                        <a:rPr lang="en-US" sz="1600" b="0" dirty="0" err="1" smtClean="0"/>
                        <a:t>Sr.No</a:t>
                      </a:r>
                      <a:endParaRPr lang="en-US" sz="1600" b="0" dirty="0"/>
                    </a:p>
                  </a:txBody>
                  <a:tcPr/>
                </a:tc>
                <a:tc>
                  <a:txBody>
                    <a:bodyPr/>
                    <a:lstStyle/>
                    <a:p>
                      <a:r>
                        <a:rPr lang="en-US" sz="1600" dirty="0" smtClean="0"/>
                        <a:t>Class</a:t>
                      </a:r>
                      <a:endParaRPr lang="en-US" sz="1600" dirty="0"/>
                    </a:p>
                  </a:txBody>
                  <a:tcPr/>
                </a:tc>
                <a:tc>
                  <a:txBody>
                    <a:bodyPr/>
                    <a:lstStyle/>
                    <a:p>
                      <a:r>
                        <a:rPr lang="en-US" sz="1600" dirty="0" smtClean="0"/>
                        <a:t>Materials</a:t>
                      </a:r>
                      <a:endParaRPr lang="en-US" sz="1600" dirty="0"/>
                    </a:p>
                  </a:txBody>
                  <a:tcPr/>
                </a:tc>
                <a:tc>
                  <a:txBody>
                    <a:bodyPr/>
                    <a:lstStyle/>
                    <a:p>
                      <a:r>
                        <a:rPr lang="en-US" sz="1600" dirty="0" smtClean="0"/>
                        <a:t>Suppression</a:t>
                      </a:r>
                      <a:endParaRPr lang="en-US" sz="1600" dirty="0"/>
                    </a:p>
                  </a:txBody>
                  <a:tcPr/>
                </a:tc>
              </a:tr>
              <a:tr h="335213">
                <a:tc>
                  <a:txBody>
                    <a:bodyPr/>
                    <a:lstStyle/>
                    <a:p>
                      <a:r>
                        <a:rPr lang="en-US" sz="1600" dirty="0" smtClean="0"/>
                        <a:t>1</a:t>
                      </a:r>
                      <a:endParaRPr lang="en-US" sz="1600" dirty="0"/>
                    </a:p>
                  </a:txBody>
                  <a:tcPr/>
                </a:tc>
                <a:tc>
                  <a:txBody>
                    <a:bodyPr/>
                    <a:lstStyle/>
                    <a:p>
                      <a:r>
                        <a:rPr lang="en-US" sz="1600" dirty="0" smtClean="0"/>
                        <a:t>A</a:t>
                      </a:r>
                      <a:endParaRPr lang="en-US" sz="1600" dirty="0"/>
                    </a:p>
                  </a:txBody>
                  <a:tcPr/>
                </a:tc>
                <a:tc>
                  <a:txBody>
                    <a:bodyPr/>
                    <a:lstStyle/>
                    <a:p>
                      <a:r>
                        <a:rPr lang="en-US" sz="1600" dirty="0" smtClean="0"/>
                        <a:t>Ordinary</a:t>
                      </a:r>
                      <a:r>
                        <a:rPr lang="en-US" sz="1600" baseline="0" dirty="0" smtClean="0"/>
                        <a:t> – wood, paper</a:t>
                      </a:r>
                      <a:endParaRPr lang="en-US" sz="1600" dirty="0"/>
                    </a:p>
                  </a:txBody>
                  <a:tcPr/>
                </a:tc>
                <a:tc>
                  <a:txBody>
                    <a:bodyPr/>
                    <a:lstStyle/>
                    <a:p>
                      <a:r>
                        <a:rPr lang="en-US" sz="1600" dirty="0" smtClean="0"/>
                        <a:t>Water or Soda Acid</a:t>
                      </a:r>
                      <a:endParaRPr lang="en-US" sz="1600" dirty="0"/>
                    </a:p>
                  </a:txBody>
                  <a:tcPr/>
                </a:tc>
              </a:tr>
              <a:tr h="335213">
                <a:tc>
                  <a:txBody>
                    <a:bodyPr/>
                    <a:lstStyle/>
                    <a:p>
                      <a:r>
                        <a:rPr lang="en-US" sz="1600" dirty="0" smtClean="0"/>
                        <a:t>2</a:t>
                      </a:r>
                      <a:endParaRPr lang="en-US" sz="1600" dirty="0"/>
                    </a:p>
                  </a:txBody>
                  <a:tcPr/>
                </a:tc>
                <a:tc>
                  <a:txBody>
                    <a:bodyPr/>
                    <a:lstStyle/>
                    <a:p>
                      <a:r>
                        <a:rPr lang="en-US" sz="1600" dirty="0" smtClean="0"/>
                        <a:t>B</a:t>
                      </a:r>
                      <a:endParaRPr lang="en-US" sz="1600" dirty="0"/>
                    </a:p>
                  </a:txBody>
                  <a:tcPr/>
                </a:tc>
                <a:tc>
                  <a:txBody>
                    <a:bodyPr/>
                    <a:lstStyle/>
                    <a:p>
                      <a:r>
                        <a:rPr lang="en-US" sz="1600" dirty="0" smtClean="0"/>
                        <a:t>Liquid – petrol</a:t>
                      </a:r>
                      <a:r>
                        <a:rPr lang="en-US" sz="1600" baseline="0" dirty="0" smtClean="0"/>
                        <a:t> etc.</a:t>
                      </a:r>
                      <a:endParaRPr lang="en-US" sz="1600" dirty="0"/>
                    </a:p>
                  </a:txBody>
                  <a:tcPr/>
                </a:tc>
                <a:tc>
                  <a:txBody>
                    <a:bodyPr/>
                    <a:lstStyle/>
                    <a:p>
                      <a:r>
                        <a:rPr lang="en-US" sz="1600" dirty="0" smtClean="0"/>
                        <a:t>Halon, FM200, Soda Acid,CO2</a:t>
                      </a:r>
                      <a:endParaRPr lang="en-US" sz="1600" dirty="0"/>
                    </a:p>
                  </a:txBody>
                  <a:tcPr/>
                </a:tc>
              </a:tr>
              <a:tr h="335213">
                <a:tc>
                  <a:txBody>
                    <a:bodyPr/>
                    <a:lstStyle/>
                    <a:p>
                      <a:r>
                        <a:rPr lang="en-US" sz="1600" dirty="0" smtClean="0"/>
                        <a:t>3</a:t>
                      </a:r>
                      <a:endParaRPr lang="en-US" sz="1600" dirty="0"/>
                    </a:p>
                  </a:txBody>
                  <a:tcPr/>
                </a:tc>
                <a:tc>
                  <a:txBody>
                    <a:bodyPr/>
                    <a:lstStyle/>
                    <a:p>
                      <a:r>
                        <a:rPr lang="en-US" sz="1600" dirty="0" smtClean="0"/>
                        <a:t>B</a:t>
                      </a:r>
                      <a:endParaRPr lang="en-US" sz="1600" dirty="0"/>
                    </a:p>
                  </a:txBody>
                  <a:tcPr/>
                </a:tc>
                <a:tc>
                  <a:txBody>
                    <a:bodyPr/>
                    <a:lstStyle/>
                    <a:p>
                      <a:r>
                        <a:rPr lang="en-US" sz="1600" dirty="0" smtClean="0"/>
                        <a:t>Flammable Gases - </a:t>
                      </a:r>
                      <a:r>
                        <a:rPr lang="en-US" sz="1600" dirty="0" err="1" smtClean="0"/>
                        <a:t>cng</a:t>
                      </a:r>
                      <a:endParaRPr lang="en-US" sz="1600" dirty="0"/>
                    </a:p>
                  </a:txBody>
                  <a:tcPr/>
                </a:tc>
                <a:tc>
                  <a:txBody>
                    <a:bodyPr/>
                    <a:lstStyle/>
                    <a:p>
                      <a:r>
                        <a:rPr lang="en-US" sz="1600" dirty="0" smtClean="0"/>
                        <a:t>Halon, FM200, Soda Acid,</a:t>
                      </a:r>
                      <a:r>
                        <a:rPr lang="en-US" sz="1600" baseline="0" dirty="0" smtClean="0"/>
                        <a:t>CO2</a:t>
                      </a:r>
                      <a:endParaRPr lang="en-US" sz="1600" dirty="0"/>
                    </a:p>
                  </a:txBody>
                  <a:tcPr/>
                </a:tc>
              </a:tr>
              <a:tr h="335213">
                <a:tc>
                  <a:txBody>
                    <a:bodyPr/>
                    <a:lstStyle/>
                    <a:p>
                      <a:r>
                        <a:rPr lang="en-US" sz="1600" dirty="0" smtClean="0"/>
                        <a:t>4</a:t>
                      </a:r>
                      <a:endParaRPr lang="en-US" sz="1600" dirty="0"/>
                    </a:p>
                  </a:txBody>
                  <a:tcPr/>
                </a:tc>
                <a:tc>
                  <a:txBody>
                    <a:bodyPr/>
                    <a:lstStyle/>
                    <a:p>
                      <a:r>
                        <a:rPr lang="en-US" sz="1600" dirty="0" smtClean="0">
                          <a:solidFill>
                            <a:srgbClr val="FF0000"/>
                          </a:solidFill>
                        </a:rPr>
                        <a:t>C</a:t>
                      </a:r>
                      <a:endParaRPr lang="en-US" sz="1600" dirty="0">
                        <a:solidFill>
                          <a:srgbClr val="FF0000"/>
                        </a:solidFill>
                      </a:endParaRPr>
                    </a:p>
                  </a:txBody>
                  <a:tcPr/>
                </a:tc>
                <a:tc>
                  <a:txBody>
                    <a:bodyPr/>
                    <a:lstStyle/>
                    <a:p>
                      <a:r>
                        <a:rPr lang="en-US" sz="1600" dirty="0" smtClean="0">
                          <a:solidFill>
                            <a:srgbClr val="FF0000"/>
                          </a:solidFill>
                        </a:rPr>
                        <a:t>Electrical</a:t>
                      </a:r>
                      <a:r>
                        <a:rPr lang="en-US" sz="1600" baseline="0" dirty="0" smtClean="0">
                          <a:solidFill>
                            <a:srgbClr val="FF0000"/>
                          </a:solidFill>
                        </a:rPr>
                        <a:t> Equipment</a:t>
                      </a:r>
                      <a:endParaRPr lang="en-US" sz="1600" dirty="0">
                        <a:solidFill>
                          <a:srgbClr val="FF0000"/>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rPr>
                        <a:t>Halon, FM200, CO2</a:t>
                      </a:r>
                    </a:p>
                  </a:txBody>
                  <a:tcPr/>
                </a:tc>
              </a:tr>
              <a:tr h="335213">
                <a:tc>
                  <a:txBody>
                    <a:bodyPr/>
                    <a:lstStyle/>
                    <a:p>
                      <a:r>
                        <a:rPr lang="en-US" sz="1600" dirty="0" smtClean="0"/>
                        <a:t>5</a:t>
                      </a:r>
                      <a:endParaRPr lang="en-US" sz="1600" dirty="0"/>
                    </a:p>
                  </a:txBody>
                  <a:tcPr/>
                </a:tc>
                <a:tc>
                  <a:txBody>
                    <a:bodyPr/>
                    <a:lstStyle/>
                    <a:p>
                      <a:r>
                        <a:rPr lang="en-US" sz="1600" dirty="0" smtClean="0"/>
                        <a:t>D</a:t>
                      </a:r>
                      <a:endParaRPr lang="en-US" sz="1600" dirty="0"/>
                    </a:p>
                  </a:txBody>
                  <a:tcPr/>
                </a:tc>
                <a:tc>
                  <a:txBody>
                    <a:bodyPr/>
                    <a:lstStyle/>
                    <a:p>
                      <a:r>
                        <a:rPr lang="en-US" sz="1600" dirty="0" smtClean="0"/>
                        <a:t>Combustible</a:t>
                      </a:r>
                      <a:r>
                        <a:rPr lang="en-US" sz="1600" baseline="0" dirty="0" smtClean="0"/>
                        <a:t> Metals</a:t>
                      </a:r>
                      <a:endParaRPr lang="en-US" sz="1600" dirty="0"/>
                    </a:p>
                  </a:txBody>
                  <a:tcPr/>
                </a:tc>
                <a:tc>
                  <a:txBody>
                    <a:bodyPr/>
                    <a:lstStyle/>
                    <a:p>
                      <a:r>
                        <a:rPr lang="en-US" sz="1600" dirty="0" smtClean="0"/>
                        <a:t>Dry Powder</a:t>
                      </a:r>
                      <a:endParaRPr lang="en-US" sz="1600" dirty="0"/>
                    </a:p>
                  </a:txBody>
                  <a:tcPr/>
                </a:tc>
              </a:tr>
              <a:tr h="335213">
                <a:tc>
                  <a:txBody>
                    <a:bodyPr/>
                    <a:lstStyle/>
                    <a:p>
                      <a:r>
                        <a:rPr lang="en-US" sz="1600" dirty="0" smtClean="0"/>
                        <a:t>6</a:t>
                      </a:r>
                      <a:endParaRPr lang="en-US" sz="1600" dirty="0"/>
                    </a:p>
                  </a:txBody>
                  <a:tcPr/>
                </a:tc>
                <a:tc>
                  <a:txBody>
                    <a:bodyPr/>
                    <a:lstStyle/>
                    <a:p>
                      <a:r>
                        <a:rPr lang="en-US" sz="1600" dirty="0" smtClean="0"/>
                        <a:t>K</a:t>
                      </a:r>
                      <a:endParaRPr lang="en-US" sz="1600" dirty="0"/>
                    </a:p>
                  </a:txBody>
                  <a:tcPr/>
                </a:tc>
                <a:tc>
                  <a:txBody>
                    <a:bodyPr/>
                    <a:lstStyle/>
                    <a:p>
                      <a:r>
                        <a:rPr lang="en-US" sz="1600" dirty="0" smtClean="0"/>
                        <a:t>Kitchen Oil fires</a:t>
                      </a:r>
                      <a:endParaRPr lang="en-US" sz="1600" dirty="0"/>
                    </a:p>
                  </a:txBody>
                  <a:tcPr/>
                </a:tc>
                <a:tc>
                  <a:txBody>
                    <a:bodyPr/>
                    <a:lstStyle/>
                    <a:p>
                      <a:r>
                        <a:rPr lang="en-US" sz="1600" dirty="0" smtClean="0"/>
                        <a:t>Wet Chemicals</a:t>
                      </a:r>
                      <a:endParaRPr lang="en-US" sz="1600" dirty="0"/>
                    </a:p>
                  </a:txBody>
                  <a:tcPr/>
                </a:tc>
              </a:tr>
            </a:tbl>
          </a:graphicData>
        </a:graphic>
      </p:graphicFrame>
      <p:sp>
        <p:nvSpPr>
          <p:cNvPr id="7" name="Isosceles Triangle 6"/>
          <p:cNvSpPr/>
          <p:nvPr/>
        </p:nvSpPr>
        <p:spPr>
          <a:xfrm>
            <a:off x="9049732" y="4817097"/>
            <a:ext cx="2337848" cy="1687398"/>
          </a:xfrm>
          <a:prstGeom prst="triangle">
            <a:avLst/>
          </a:prstGeom>
          <a:solidFill>
            <a:srgbClr val="DC8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Fire Triangle</a:t>
            </a:r>
            <a:endParaRPr lang="en-US" dirty="0"/>
          </a:p>
        </p:txBody>
      </p:sp>
      <p:sp>
        <p:nvSpPr>
          <p:cNvPr id="8" name="TextBox 7"/>
          <p:cNvSpPr txBox="1"/>
          <p:nvPr/>
        </p:nvSpPr>
        <p:spPr>
          <a:xfrm rot="18354623">
            <a:off x="8814061" y="5402060"/>
            <a:ext cx="1376313" cy="369332"/>
          </a:xfrm>
          <a:prstGeom prst="rect">
            <a:avLst/>
          </a:prstGeom>
          <a:noFill/>
        </p:spPr>
        <p:txBody>
          <a:bodyPr wrap="square" rtlCol="0">
            <a:spAutoFit/>
          </a:bodyPr>
          <a:lstStyle/>
          <a:p>
            <a:pPr algn="ctr"/>
            <a:r>
              <a:rPr lang="en-US" dirty="0" smtClean="0"/>
              <a:t>Fuel</a:t>
            </a:r>
            <a:endParaRPr lang="en-US" dirty="0"/>
          </a:p>
        </p:txBody>
      </p:sp>
      <p:sp>
        <p:nvSpPr>
          <p:cNvPr id="9" name="TextBox 8"/>
          <p:cNvSpPr txBox="1"/>
          <p:nvPr/>
        </p:nvSpPr>
        <p:spPr>
          <a:xfrm rot="3409452">
            <a:off x="10181472" y="5342058"/>
            <a:ext cx="1376313" cy="369332"/>
          </a:xfrm>
          <a:prstGeom prst="rect">
            <a:avLst/>
          </a:prstGeom>
          <a:noFill/>
        </p:spPr>
        <p:txBody>
          <a:bodyPr wrap="square" rtlCol="0">
            <a:spAutoFit/>
          </a:bodyPr>
          <a:lstStyle/>
          <a:p>
            <a:pPr algn="ctr"/>
            <a:r>
              <a:rPr lang="en-US" dirty="0" smtClean="0"/>
              <a:t>Oxygen</a:t>
            </a:r>
            <a:endParaRPr lang="en-US" dirty="0"/>
          </a:p>
        </p:txBody>
      </p:sp>
      <p:sp>
        <p:nvSpPr>
          <p:cNvPr id="10" name="TextBox 9"/>
          <p:cNvSpPr txBox="1"/>
          <p:nvPr/>
        </p:nvSpPr>
        <p:spPr>
          <a:xfrm>
            <a:off x="9530499" y="6460486"/>
            <a:ext cx="1376313" cy="369332"/>
          </a:xfrm>
          <a:prstGeom prst="rect">
            <a:avLst/>
          </a:prstGeom>
          <a:noFill/>
        </p:spPr>
        <p:txBody>
          <a:bodyPr wrap="square" rtlCol="0">
            <a:spAutoFit/>
          </a:bodyPr>
          <a:lstStyle/>
          <a:p>
            <a:pPr algn="ctr"/>
            <a:r>
              <a:rPr lang="en-US" dirty="0" smtClean="0"/>
              <a:t>Heat</a:t>
            </a:r>
            <a:endParaRPr lang="en-US" dirty="0"/>
          </a:p>
        </p:txBody>
      </p:sp>
      <p:sp>
        <p:nvSpPr>
          <p:cNvPr id="11" name="TextBox 10"/>
          <p:cNvSpPr txBox="1"/>
          <p:nvPr/>
        </p:nvSpPr>
        <p:spPr>
          <a:xfrm>
            <a:off x="3915847" y="4621813"/>
            <a:ext cx="2977826" cy="147732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b="1" dirty="0" smtClean="0"/>
              <a:t>Fire Hazards:</a:t>
            </a:r>
          </a:p>
          <a:p>
            <a:pPr marL="285750" indent="-285750">
              <a:buFont typeface="Arial" panose="020B0604020202020204" pitchFamily="34" charset="0"/>
              <a:buChar char="•"/>
            </a:pPr>
            <a:r>
              <a:rPr lang="en-US" dirty="0" smtClean="0"/>
              <a:t>Smoke</a:t>
            </a:r>
          </a:p>
          <a:p>
            <a:pPr marL="285750" indent="-285750">
              <a:buFont typeface="Arial" panose="020B0604020202020204" pitchFamily="34" charset="0"/>
              <a:buChar char="•"/>
            </a:pPr>
            <a:r>
              <a:rPr lang="en-US" dirty="0" smtClean="0"/>
              <a:t>Toxic Vapors and materials</a:t>
            </a:r>
          </a:p>
          <a:p>
            <a:pPr marL="285750" indent="-285750">
              <a:buFont typeface="Arial" panose="020B0604020202020204" pitchFamily="34" charset="0"/>
              <a:buChar char="•"/>
            </a:pPr>
            <a:r>
              <a:rPr lang="en-US" dirty="0" smtClean="0"/>
              <a:t>Water Damage</a:t>
            </a:r>
          </a:p>
          <a:p>
            <a:pPr marL="285750" indent="-285750">
              <a:buFont typeface="Arial" panose="020B0604020202020204" pitchFamily="34" charset="0"/>
              <a:buChar char="•"/>
            </a:pPr>
            <a:r>
              <a:rPr lang="en-US" dirty="0" smtClean="0"/>
              <a:t>Building collapse.</a:t>
            </a:r>
            <a:endParaRPr lang="en-US" dirty="0"/>
          </a:p>
        </p:txBody>
      </p:sp>
      <p:sp>
        <p:nvSpPr>
          <p:cNvPr id="12" name="TextBox 11"/>
          <p:cNvSpPr txBox="1"/>
          <p:nvPr/>
        </p:nvSpPr>
        <p:spPr>
          <a:xfrm>
            <a:off x="7349765" y="4765097"/>
            <a:ext cx="1558419" cy="2031325"/>
          </a:xfrm>
          <a:prstGeom prst="rect">
            <a:avLst/>
          </a:prstGeom>
          <a:solidFill>
            <a:srgbClr val="FF0000"/>
          </a:solidFill>
          <a:ln w="38100">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smtClean="0">
                <a:solidFill>
                  <a:schemeClr val="bg1"/>
                </a:solidFill>
              </a:rPr>
              <a:t>Fight fire by removing one of the 3 elements to break up the chemical reaction.</a:t>
            </a:r>
            <a:endParaRPr lang="en-US" dirty="0">
              <a:solidFill>
                <a:schemeClr val="bg1"/>
              </a:solidFill>
            </a:endParaRPr>
          </a:p>
        </p:txBody>
      </p:sp>
      <p:sp>
        <p:nvSpPr>
          <p:cNvPr id="13" name="Rounded Rectangle 12"/>
          <p:cNvSpPr/>
          <p:nvPr/>
        </p:nvSpPr>
        <p:spPr>
          <a:xfrm>
            <a:off x="3836709" y="1923067"/>
            <a:ext cx="2422689" cy="2630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smtClean="0"/>
              <a:t>Detection Systems</a:t>
            </a:r>
            <a:r>
              <a:rPr lang="en-US" dirty="0" smtClean="0"/>
              <a:t>:</a:t>
            </a:r>
          </a:p>
          <a:p>
            <a:pPr marL="285750" indent="-285750">
              <a:buFont typeface="Arial" panose="020B0604020202020204" pitchFamily="34" charset="0"/>
              <a:buChar char="•"/>
            </a:pPr>
            <a:r>
              <a:rPr lang="en-US" sz="1600" dirty="0" smtClean="0"/>
              <a:t>Fixed temperature</a:t>
            </a:r>
          </a:p>
          <a:p>
            <a:pPr marL="285750" indent="-285750">
              <a:buFont typeface="Arial" panose="020B0604020202020204" pitchFamily="34" charset="0"/>
              <a:buChar char="•"/>
            </a:pPr>
            <a:r>
              <a:rPr lang="en-US" sz="1600" dirty="0" smtClean="0"/>
              <a:t>Rate of rise – </a:t>
            </a:r>
            <a:r>
              <a:rPr lang="en-US" sz="1600" i="1" dirty="0" smtClean="0"/>
              <a:t>speed of temp changes.</a:t>
            </a:r>
          </a:p>
          <a:p>
            <a:pPr marL="285750" indent="-285750">
              <a:buFont typeface="Arial" panose="020B0604020202020204" pitchFamily="34" charset="0"/>
              <a:buChar char="•"/>
            </a:pPr>
            <a:r>
              <a:rPr lang="en-US" sz="1600" dirty="0" smtClean="0"/>
              <a:t>Flame actuated – </a:t>
            </a:r>
            <a:r>
              <a:rPr lang="en-US" sz="1600" i="1" dirty="0" smtClean="0"/>
              <a:t>infrared energy of flames</a:t>
            </a:r>
            <a:r>
              <a:rPr lang="en-US" sz="1600" dirty="0" smtClean="0"/>
              <a:t>.</a:t>
            </a:r>
          </a:p>
          <a:p>
            <a:pPr marL="285750" indent="-285750">
              <a:buFont typeface="Arial" panose="020B0604020202020204" pitchFamily="34" charset="0"/>
              <a:buChar char="•"/>
            </a:pPr>
            <a:r>
              <a:rPr lang="en-US" sz="1600" dirty="0" smtClean="0"/>
              <a:t>Smoke Actuated – </a:t>
            </a:r>
            <a:r>
              <a:rPr lang="en-US" sz="1600" i="1" dirty="0" smtClean="0"/>
              <a:t>photoelectric or radioactive</a:t>
            </a:r>
            <a:endParaRPr lang="en-US" sz="1600" i="1" dirty="0"/>
          </a:p>
        </p:txBody>
      </p:sp>
      <p:sp>
        <p:nvSpPr>
          <p:cNvPr id="14" name="Rounded Rectangle 13"/>
          <p:cNvSpPr/>
          <p:nvPr/>
        </p:nvSpPr>
        <p:spPr>
          <a:xfrm>
            <a:off x="147976" y="6203759"/>
            <a:ext cx="6745697" cy="60263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smtClean="0"/>
              <a:t>Fire Drills / Evacuation Routes </a:t>
            </a:r>
            <a:r>
              <a:rPr lang="en-US" dirty="0" smtClean="0"/>
              <a:t>– training for a fire event.</a:t>
            </a:r>
            <a:endParaRPr lang="en-US" dirty="0"/>
          </a:p>
        </p:txBody>
      </p:sp>
    </p:spTree>
    <p:extLst>
      <p:ext uri="{BB962C8B-B14F-4D97-AF65-F5344CB8AC3E}">
        <p14:creationId xmlns:p14="http://schemas.microsoft.com/office/powerpoint/2010/main" val="41759375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DOMAIN IV: Communication &amp; Network security</a:t>
            </a:r>
            <a:endParaRPr lang="en-US" dirty="0"/>
          </a:p>
        </p:txBody>
      </p:sp>
      <p:sp>
        <p:nvSpPr>
          <p:cNvPr id="5" name="Text Placeholder 4"/>
          <p:cNvSpPr>
            <a:spLocks noGrp="1"/>
          </p:cNvSpPr>
          <p:nvPr>
            <p:ph type="body" idx="1"/>
          </p:nvPr>
        </p:nvSpPr>
        <p:spPr/>
        <p:txBody>
          <a:bodyPr/>
          <a:lstStyle/>
          <a:p>
            <a:endParaRPr lang="en-US"/>
          </a:p>
        </p:txBody>
      </p:sp>
      <p:grpSp>
        <p:nvGrpSpPr>
          <p:cNvPr id="6" name="Group 5"/>
          <p:cNvGrpSpPr/>
          <p:nvPr/>
        </p:nvGrpSpPr>
        <p:grpSpPr>
          <a:xfrm>
            <a:off x="10539167" y="753777"/>
            <a:ext cx="1462685" cy="905462"/>
            <a:chOff x="10539167" y="753777"/>
            <a:chExt cx="1462685" cy="905462"/>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9167" y="753777"/>
              <a:ext cx="1035573" cy="905462"/>
            </a:xfrm>
            <a:prstGeom prst="rect">
              <a:avLst/>
            </a:prstGeom>
          </p:spPr>
        </p:pic>
        <p:sp>
          <p:nvSpPr>
            <p:cNvPr id="8" name="TextBox 7"/>
            <p:cNvSpPr txBox="1"/>
            <p:nvPr/>
          </p:nvSpPr>
          <p:spPr>
            <a:xfrm>
              <a:off x="11428983" y="1098786"/>
              <a:ext cx="572869" cy="215444"/>
            </a:xfrm>
            <a:prstGeom prst="rect">
              <a:avLst/>
            </a:prstGeom>
            <a:noFill/>
          </p:spPr>
          <p:txBody>
            <a:bodyPr wrap="square" rtlCol="0">
              <a:spAutoFit/>
            </a:bodyPr>
            <a:lstStyle/>
            <a:p>
              <a:r>
                <a:rPr lang="en-US" sz="800" dirty="0" smtClean="0"/>
                <a:t>TM</a:t>
              </a:r>
              <a:endParaRPr lang="en-US" sz="800" dirty="0"/>
            </a:p>
          </p:txBody>
        </p:sp>
      </p:grpSp>
    </p:spTree>
    <p:extLst>
      <p:ext uri="{BB962C8B-B14F-4D97-AF65-F5344CB8AC3E}">
        <p14:creationId xmlns:p14="http://schemas.microsoft.com/office/powerpoint/2010/main" val="18311133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Left-Right Arrow 22"/>
          <p:cNvSpPr/>
          <p:nvPr/>
        </p:nvSpPr>
        <p:spPr>
          <a:xfrm>
            <a:off x="5136692" y="5765913"/>
            <a:ext cx="1826816" cy="519815"/>
          </a:xfrm>
          <a:prstGeom prst="leftRightArrow">
            <a:avLst>
              <a:gd name="adj1" fmla="val 76214"/>
              <a:gd name="adj2" fmla="val 500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21" name="Left-Right Arrow 20"/>
          <p:cNvSpPr/>
          <p:nvPr/>
        </p:nvSpPr>
        <p:spPr>
          <a:xfrm>
            <a:off x="5136692" y="4592057"/>
            <a:ext cx="1826816" cy="511379"/>
          </a:xfrm>
          <a:prstGeom prst="leftRightArrow">
            <a:avLst>
              <a:gd name="adj1" fmla="val 76214"/>
              <a:gd name="adj2" fmla="val 500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22" name="Left-Right Arrow 21"/>
          <p:cNvSpPr/>
          <p:nvPr/>
        </p:nvSpPr>
        <p:spPr>
          <a:xfrm>
            <a:off x="5138676" y="5203361"/>
            <a:ext cx="1826816" cy="519815"/>
          </a:xfrm>
          <a:prstGeom prst="leftRightArrow">
            <a:avLst>
              <a:gd name="adj1" fmla="val 76214"/>
              <a:gd name="adj2" fmla="val 500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20" name="Left-Right Arrow 19"/>
          <p:cNvSpPr/>
          <p:nvPr/>
        </p:nvSpPr>
        <p:spPr>
          <a:xfrm>
            <a:off x="5136692" y="3913918"/>
            <a:ext cx="1826816" cy="662477"/>
          </a:xfrm>
          <a:prstGeom prst="leftRightArrow">
            <a:avLst>
              <a:gd name="adj1" fmla="val 76214"/>
              <a:gd name="adj2" fmla="val 500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11" name="Left-Right Arrow 10"/>
          <p:cNvSpPr/>
          <p:nvPr/>
        </p:nvSpPr>
        <p:spPr>
          <a:xfrm>
            <a:off x="4825193" y="2526971"/>
            <a:ext cx="2592474" cy="1073317"/>
          </a:xfrm>
          <a:prstGeom prst="leftRightArrow">
            <a:avLst>
              <a:gd name="adj1" fmla="val 76214"/>
              <a:gd name="adj2" fmla="val 500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OSI Model / TCP-IP DOD Model</a:t>
            </a:r>
            <a:endParaRPr lang="en-US" dirty="0"/>
          </a:p>
        </p:txBody>
      </p:sp>
      <p:sp>
        <p:nvSpPr>
          <p:cNvPr id="4" name="Rectangle 3"/>
          <p:cNvSpPr/>
          <p:nvPr/>
        </p:nvSpPr>
        <p:spPr>
          <a:xfrm>
            <a:off x="2366715" y="2147398"/>
            <a:ext cx="1729408" cy="4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a:t>
            </a:r>
            <a:endParaRPr lang="en-US" dirty="0"/>
          </a:p>
        </p:txBody>
      </p:sp>
      <p:sp>
        <p:nvSpPr>
          <p:cNvPr id="5" name="Rectangle 4"/>
          <p:cNvSpPr/>
          <p:nvPr/>
        </p:nvSpPr>
        <p:spPr>
          <a:xfrm>
            <a:off x="2366715" y="2767138"/>
            <a:ext cx="1729408" cy="4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Presentation</a:t>
            </a:r>
            <a:endParaRPr lang="en-US" dirty="0"/>
          </a:p>
        </p:txBody>
      </p:sp>
      <p:sp>
        <p:nvSpPr>
          <p:cNvPr id="6" name="Rectangle 5"/>
          <p:cNvSpPr/>
          <p:nvPr/>
        </p:nvSpPr>
        <p:spPr>
          <a:xfrm>
            <a:off x="2366715" y="3386878"/>
            <a:ext cx="1729408" cy="4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Session</a:t>
            </a:r>
            <a:endParaRPr lang="en-US" dirty="0"/>
          </a:p>
        </p:txBody>
      </p:sp>
      <p:sp>
        <p:nvSpPr>
          <p:cNvPr id="7" name="Rectangle 6"/>
          <p:cNvSpPr/>
          <p:nvPr/>
        </p:nvSpPr>
        <p:spPr>
          <a:xfrm>
            <a:off x="2366715" y="4006618"/>
            <a:ext cx="1729408" cy="4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Transport</a:t>
            </a:r>
            <a:endParaRPr lang="en-US" dirty="0"/>
          </a:p>
        </p:txBody>
      </p:sp>
      <p:sp>
        <p:nvSpPr>
          <p:cNvPr id="8" name="Rectangle 7"/>
          <p:cNvSpPr/>
          <p:nvPr/>
        </p:nvSpPr>
        <p:spPr>
          <a:xfrm>
            <a:off x="2366715" y="4626358"/>
            <a:ext cx="1729408" cy="4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a:t>
            </a:r>
            <a:endParaRPr lang="en-US" dirty="0"/>
          </a:p>
        </p:txBody>
      </p:sp>
      <p:sp>
        <p:nvSpPr>
          <p:cNvPr id="9" name="Rectangle 8"/>
          <p:cNvSpPr/>
          <p:nvPr/>
        </p:nvSpPr>
        <p:spPr>
          <a:xfrm>
            <a:off x="2366715" y="5246098"/>
            <a:ext cx="1729408" cy="4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Link</a:t>
            </a:r>
            <a:endParaRPr lang="en-US" dirty="0"/>
          </a:p>
        </p:txBody>
      </p:sp>
      <p:sp>
        <p:nvSpPr>
          <p:cNvPr id="10" name="Rectangle 9"/>
          <p:cNvSpPr/>
          <p:nvPr/>
        </p:nvSpPr>
        <p:spPr>
          <a:xfrm>
            <a:off x="2366715" y="5865838"/>
            <a:ext cx="1729408" cy="4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Physical</a:t>
            </a:r>
            <a:endParaRPr lang="en-US" dirty="0"/>
          </a:p>
        </p:txBody>
      </p:sp>
      <p:sp>
        <p:nvSpPr>
          <p:cNvPr id="12" name="Rectangle 11"/>
          <p:cNvSpPr/>
          <p:nvPr/>
        </p:nvSpPr>
        <p:spPr>
          <a:xfrm>
            <a:off x="8146738" y="2147398"/>
            <a:ext cx="1729408" cy="1716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a:t>
            </a:r>
            <a:endParaRPr lang="en-US" dirty="0"/>
          </a:p>
        </p:txBody>
      </p:sp>
      <p:sp>
        <p:nvSpPr>
          <p:cNvPr id="13" name="Rectangle 12"/>
          <p:cNvSpPr/>
          <p:nvPr/>
        </p:nvSpPr>
        <p:spPr>
          <a:xfrm>
            <a:off x="8146738" y="4046977"/>
            <a:ext cx="1729408" cy="4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Host-to-Host</a:t>
            </a:r>
            <a:endParaRPr lang="en-US" dirty="0"/>
          </a:p>
        </p:txBody>
      </p:sp>
      <p:sp>
        <p:nvSpPr>
          <p:cNvPr id="14" name="Rectangle 13"/>
          <p:cNvSpPr/>
          <p:nvPr/>
        </p:nvSpPr>
        <p:spPr>
          <a:xfrm>
            <a:off x="8146738" y="4626358"/>
            <a:ext cx="1729408" cy="4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Internet</a:t>
            </a:r>
            <a:endParaRPr lang="en-US" dirty="0"/>
          </a:p>
        </p:txBody>
      </p:sp>
      <p:sp>
        <p:nvSpPr>
          <p:cNvPr id="15" name="Rectangle 14"/>
          <p:cNvSpPr/>
          <p:nvPr/>
        </p:nvSpPr>
        <p:spPr>
          <a:xfrm>
            <a:off x="8146738" y="5246098"/>
            <a:ext cx="1729408" cy="1096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Access</a:t>
            </a:r>
            <a:endParaRPr lang="en-US" dirty="0"/>
          </a:p>
        </p:txBody>
      </p:sp>
      <p:sp>
        <p:nvSpPr>
          <p:cNvPr id="3" name="TextBox 2"/>
          <p:cNvSpPr txBox="1"/>
          <p:nvPr/>
        </p:nvSpPr>
        <p:spPr>
          <a:xfrm>
            <a:off x="5617029" y="4046977"/>
            <a:ext cx="1245996" cy="369332"/>
          </a:xfrm>
          <a:prstGeom prst="rect">
            <a:avLst/>
          </a:prstGeom>
          <a:noFill/>
        </p:spPr>
        <p:txBody>
          <a:bodyPr wrap="square" rtlCol="0">
            <a:spAutoFit/>
          </a:bodyPr>
          <a:lstStyle/>
          <a:p>
            <a:r>
              <a:rPr lang="en-US" dirty="0" smtClean="0"/>
              <a:t>Segments</a:t>
            </a:r>
            <a:endParaRPr lang="en-US" dirty="0"/>
          </a:p>
        </p:txBody>
      </p:sp>
      <p:sp>
        <p:nvSpPr>
          <p:cNvPr id="16" name="TextBox 15"/>
          <p:cNvSpPr txBox="1"/>
          <p:nvPr/>
        </p:nvSpPr>
        <p:spPr>
          <a:xfrm>
            <a:off x="5617029" y="4680231"/>
            <a:ext cx="1245996" cy="369332"/>
          </a:xfrm>
          <a:prstGeom prst="rect">
            <a:avLst/>
          </a:prstGeom>
          <a:noFill/>
        </p:spPr>
        <p:txBody>
          <a:bodyPr wrap="square" rtlCol="0">
            <a:spAutoFit/>
          </a:bodyPr>
          <a:lstStyle/>
          <a:p>
            <a:r>
              <a:rPr lang="en-US" dirty="0" smtClean="0"/>
              <a:t>Packets</a:t>
            </a:r>
            <a:endParaRPr lang="en-US" dirty="0"/>
          </a:p>
        </p:txBody>
      </p:sp>
      <p:sp>
        <p:nvSpPr>
          <p:cNvPr id="17" name="TextBox 16"/>
          <p:cNvSpPr txBox="1"/>
          <p:nvPr/>
        </p:nvSpPr>
        <p:spPr>
          <a:xfrm>
            <a:off x="5617029" y="5246098"/>
            <a:ext cx="1245996" cy="369332"/>
          </a:xfrm>
          <a:prstGeom prst="rect">
            <a:avLst/>
          </a:prstGeom>
          <a:noFill/>
        </p:spPr>
        <p:txBody>
          <a:bodyPr wrap="square" rtlCol="0">
            <a:spAutoFit/>
          </a:bodyPr>
          <a:lstStyle/>
          <a:p>
            <a:r>
              <a:rPr lang="en-US" dirty="0" smtClean="0"/>
              <a:t>Frames</a:t>
            </a:r>
            <a:endParaRPr lang="en-US" dirty="0"/>
          </a:p>
        </p:txBody>
      </p:sp>
      <p:sp>
        <p:nvSpPr>
          <p:cNvPr id="18" name="TextBox 17"/>
          <p:cNvSpPr txBox="1"/>
          <p:nvPr/>
        </p:nvSpPr>
        <p:spPr>
          <a:xfrm>
            <a:off x="5617029" y="5818622"/>
            <a:ext cx="1245996" cy="369332"/>
          </a:xfrm>
          <a:prstGeom prst="rect">
            <a:avLst/>
          </a:prstGeom>
          <a:noFill/>
        </p:spPr>
        <p:txBody>
          <a:bodyPr wrap="square" rtlCol="0">
            <a:spAutoFit/>
          </a:bodyPr>
          <a:lstStyle/>
          <a:p>
            <a:r>
              <a:rPr lang="en-US" dirty="0" smtClean="0"/>
              <a:t>Bits</a:t>
            </a:r>
            <a:endParaRPr lang="en-US" dirty="0"/>
          </a:p>
        </p:txBody>
      </p:sp>
      <p:sp>
        <p:nvSpPr>
          <p:cNvPr id="19" name="TextBox 18"/>
          <p:cNvSpPr txBox="1"/>
          <p:nvPr/>
        </p:nvSpPr>
        <p:spPr>
          <a:xfrm>
            <a:off x="5617029" y="2821011"/>
            <a:ext cx="1245996" cy="369332"/>
          </a:xfrm>
          <a:prstGeom prst="rect">
            <a:avLst/>
          </a:prstGeom>
          <a:noFill/>
        </p:spPr>
        <p:txBody>
          <a:bodyPr wrap="square" rtlCol="0">
            <a:spAutoFit/>
          </a:bodyPr>
          <a:lstStyle/>
          <a:p>
            <a:r>
              <a:rPr lang="en-US" dirty="0" smtClean="0"/>
              <a:t>Payload</a:t>
            </a:r>
            <a:endParaRPr lang="en-US" dirty="0"/>
          </a:p>
        </p:txBody>
      </p:sp>
      <p:sp>
        <p:nvSpPr>
          <p:cNvPr id="24" name="TextBox 23"/>
          <p:cNvSpPr txBox="1"/>
          <p:nvPr/>
        </p:nvSpPr>
        <p:spPr>
          <a:xfrm>
            <a:off x="291402" y="2767138"/>
            <a:ext cx="1889090" cy="461665"/>
          </a:xfrm>
          <a:prstGeom prst="rect">
            <a:avLst/>
          </a:prstGeom>
          <a:noFill/>
        </p:spPr>
        <p:txBody>
          <a:bodyPr wrap="square" rtlCol="0">
            <a:spAutoFit/>
          </a:bodyPr>
          <a:lstStyle/>
          <a:p>
            <a:r>
              <a:rPr lang="en-US" sz="1200" i="1" dirty="0" smtClean="0"/>
              <a:t>Conversion between human &amp; machine language</a:t>
            </a:r>
            <a:endParaRPr lang="en-US" sz="1200" i="1" dirty="0"/>
          </a:p>
        </p:txBody>
      </p:sp>
      <p:sp>
        <p:nvSpPr>
          <p:cNvPr id="25" name="TextBox 24"/>
          <p:cNvSpPr txBox="1"/>
          <p:nvPr/>
        </p:nvSpPr>
        <p:spPr>
          <a:xfrm>
            <a:off x="291402" y="2147398"/>
            <a:ext cx="1889090" cy="461665"/>
          </a:xfrm>
          <a:prstGeom prst="rect">
            <a:avLst/>
          </a:prstGeom>
          <a:noFill/>
        </p:spPr>
        <p:txBody>
          <a:bodyPr wrap="square" rtlCol="0">
            <a:spAutoFit/>
          </a:bodyPr>
          <a:lstStyle/>
          <a:p>
            <a:r>
              <a:rPr lang="en-US" sz="1200" i="1" dirty="0" smtClean="0"/>
              <a:t>Protocols that interface with Apps: HTTP, SMTP, FTP etc.</a:t>
            </a:r>
            <a:endParaRPr lang="en-US" sz="1200" i="1" dirty="0"/>
          </a:p>
        </p:txBody>
      </p:sp>
      <p:sp>
        <p:nvSpPr>
          <p:cNvPr id="26" name="TextBox 25"/>
          <p:cNvSpPr txBox="1"/>
          <p:nvPr/>
        </p:nvSpPr>
        <p:spPr>
          <a:xfrm>
            <a:off x="291402" y="3329231"/>
            <a:ext cx="1889090" cy="461665"/>
          </a:xfrm>
          <a:prstGeom prst="rect">
            <a:avLst/>
          </a:prstGeom>
          <a:noFill/>
        </p:spPr>
        <p:txBody>
          <a:bodyPr wrap="square" rtlCol="0">
            <a:spAutoFit/>
          </a:bodyPr>
          <a:lstStyle/>
          <a:p>
            <a:r>
              <a:rPr lang="en-US" sz="1200" i="1" dirty="0" smtClean="0"/>
              <a:t>Session Setup and Maintenance, SSL</a:t>
            </a:r>
            <a:endParaRPr lang="en-US" sz="1200" i="1" dirty="0"/>
          </a:p>
        </p:txBody>
      </p:sp>
      <p:sp>
        <p:nvSpPr>
          <p:cNvPr id="27" name="TextBox 26"/>
          <p:cNvSpPr txBox="1"/>
          <p:nvPr/>
        </p:nvSpPr>
        <p:spPr>
          <a:xfrm>
            <a:off x="291401" y="3913918"/>
            <a:ext cx="2075313" cy="646331"/>
          </a:xfrm>
          <a:prstGeom prst="rect">
            <a:avLst/>
          </a:prstGeom>
          <a:noFill/>
        </p:spPr>
        <p:txBody>
          <a:bodyPr wrap="square" rtlCol="0">
            <a:spAutoFit/>
          </a:bodyPr>
          <a:lstStyle/>
          <a:p>
            <a:r>
              <a:rPr lang="en-US" sz="1200" i="1" dirty="0" smtClean="0"/>
              <a:t>Actual Session setup, TCP/UDP, segmentation, ports, Error </a:t>
            </a:r>
            <a:r>
              <a:rPr lang="en-US" sz="1200" i="1" dirty="0" err="1" smtClean="0"/>
              <a:t>detection+correction</a:t>
            </a:r>
            <a:r>
              <a:rPr lang="en-US" sz="1200" i="1" dirty="0" smtClean="0"/>
              <a:t> </a:t>
            </a:r>
            <a:endParaRPr lang="en-US" sz="1200" i="1" dirty="0"/>
          </a:p>
        </p:txBody>
      </p:sp>
      <p:sp>
        <p:nvSpPr>
          <p:cNvPr id="28" name="TextBox 27"/>
          <p:cNvSpPr txBox="1"/>
          <p:nvPr/>
        </p:nvSpPr>
        <p:spPr>
          <a:xfrm>
            <a:off x="291401" y="4607168"/>
            <a:ext cx="1889090" cy="276999"/>
          </a:xfrm>
          <a:prstGeom prst="rect">
            <a:avLst/>
          </a:prstGeom>
          <a:noFill/>
        </p:spPr>
        <p:txBody>
          <a:bodyPr wrap="square" rtlCol="0">
            <a:spAutoFit/>
          </a:bodyPr>
          <a:lstStyle/>
          <a:p>
            <a:r>
              <a:rPr lang="en-US" sz="1200" i="1" dirty="0" smtClean="0"/>
              <a:t>Routing, Packets, ICMP, IP</a:t>
            </a:r>
            <a:endParaRPr lang="en-US" sz="1200" i="1" dirty="0"/>
          </a:p>
        </p:txBody>
      </p:sp>
      <p:sp>
        <p:nvSpPr>
          <p:cNvPr id="29" name="TextBox 28"/>
          <p:cNvSpPr txBox="1"/>
          <p:nvPr/>
        </p:nvSpPr>
        <p:spPr>
          <a:xfrm>
            <a:off x="291401" y="5245364"/>
            <a:ext cx="1889090" cy="461665"/>
          </a:xfrm>
          <a:prstGeom prst="rect">
            <a:avLst/>
          </a:prstGeom>
          <a:noFill/>
        </p:spPr>
        <p:txBody>
          <a:bodyPr wrap="square" rtlCol="0">
            <a:spAutoFit/>
          </a:bodyPr>
          <a:lstStyle/>
          <a:p>
            <a:r>
              <a:rPr lang="en-US" sz="1200" i="1" dirty="0" smtClean="0"/>
              <a:t>Ethernet, MAC, Frames, Mac Addresses, RARP, ARP, CRC</a:t>
            </a:r>
            <a:endParaRPr lang="en-US" sz="1200" i="1" dirty="0"/>
          </a:p>
        </p:txBody>
      </p:sp>
      <p:sp>
        <p:nvSpPr>
          <p:cNvPr id="30" name="TextBox 29"/>
          <p:cNvSpPr txBox="1"/>
          <p:nvPr/>
        </p:nvSpPr>
        <p:spPr>
          <a:xfrm>
            <a:off x="314339" y="5818622"/>
            <a:ext cx="1889090" cy="461665"/>
          </a:xfrm>
          <a:prstGeom prst="rect">
            <a:avLst/>
          </a:prstGeom>
          <a:noFill/>
        </p:spPr>
        <p:txBody>
          <a:bodyPr wrap="square" rtlCol="0">
            <a:spAutoFit/>
          </a:bodyPr>
          <a:lstStyle/>
          <a:p>
            <a:r>
              <a:rPr lang="en-US" sz="1200" i="1" dirty="0" smtClean="0"/>
              <a:t>Bits, Media, Physical specs, LAN</a:t>
            </a:r>
            <a:endParaRPr lang="en-US" sz="1200" i="1" dirty="0"/>
          </a:p>
        </p:txBody>
      </p:sp>
      <p:sp>
        <p:nvSpPr>
          <p:cNvPr id="31" name="TextBox 30"/>
          <p:cNvSpPr txBox="1"/>
          <p:nvPr/>
        </p:nvSpPr>
        <p:spPr>
          <a:xfrm>
            <a:off x="9969095" y="2840198"/>
            <a:ext cx="1889090" cy="461665"/>
          </a:xfrm>
          <a:prstGeom prst="rect">
            <a:avLst/>
          </a:prstGeom>
          <a:noFill/>
        </p:spPr>
        <p:txBody>
          <a:bodyPr wrap="square" rtlCol="0">
            <a:spAutoFit/>
          </a:bodyPr>
          <a:lstStyle/>
          <a:p>
            <a:r>
              <a:rPr lang="en-US" sz="1200" i="1" dirty="0" smtClean="0"/>
              <a:t>Conversion between human &amp; machine language</a:t>
            </a:r>
            <a:endParaRPr lang="en-US" sz="1200" i="1" dirty="0"/>
          </a:p>
        </p:txBody>
      </p:sp>
      <p:sp>
        <p:nvSpPr>
          <p:cNvPr id="32" name="TextBox 31"/>
          <p:cNvSpPr txBox="1"/>
          <p:nvPr/>
        </p:nvSpPr>
        <p:spPr>
          <a:xfrm>
            <a:off x="9969095" y="2220458"/>
            <a:ext cx="1889090" cy="461665"/>
          </a:xfrm>
          <a:prstGeom prst="rect">
            <a:avLst/>
          </a:prstGeom>
          <a:noFill/>
        </p:spPr>
        <p:txBody>
          <a:bodyPr wrap="square" rtlCol="0">
            <a:spAutoFit/>
          </a:bodyPr>
          <a:lstStyle/>
          <a:p>
            <a:r>
              <a:rPr lang="en-US" sz="1200" i="1" dirty="0" smtClean="0"/>
              <a:t>Protocols that interface with Apps: HTTP, SMTP, FTP etc.</a:t>
            </a:r>
            <a:endParaRPr lang="en-US" sz="1200" i="1" dirty="0"/>
          </a:p>
        </p:txBody>
      </p:sp>
      <p:sp>
        <p:nvSpPr>
          <p:cNvPr id="33" name="TextBox 32"/>
          <p:cNvSpPr txBox="1"/>
          <p:nvPr/>
        </p:nvSpPr>
        <p:spPr>
          <a:xfrm>
            <a:off x="9969095" y="3402291"/>
            <a:ext cx="1889090" cy="461665"/>
          </a:xfrm>
          <a:prstGeom prst="rect">
            <a:avLst/>
          </a:prstGeom>
          <a:noFill/>
        </p:spPr>
        <p:txBody>
          <a:bodyPr wrap="square" rtlCol="0">
            <a:spAutoFit/>
          </a:bodyPr>
          <a:lstStyle/>
          <a:p>
            <a:r>
              <a:rPr lang="en-US" sz="1200" i="1" dirty="0" smtClean="0"/>
              <a:t>Session Setup and Maintenance, SSL</a:t>
            </a:r>
            <a:endParaRPr lang="en-US" sz="1200" i="1" dirty="0"/>
          </a:p>
        </p:txBody>
      </p:sp>
      <p:sp>
        <p:nvSpPr>
          <p:cNvPr id="34" name="TextBox 33"/>
          <p:cNvSpPr txBox="1"/>
          <p:nvPr/>
        </p:nvSpPr>
        <p:spPr>
          <a:xfrm>
            <a:off x="9959370" y="3960837"/>
            <a:ext cx="2075313" cy="646331"/>
          </a:xfrm>
          <a:prstGeom prst="rect">
            <a:avLst/>
          </a:prstGeom>
          <a:noFill/>
        </p:spPr>
        <p:txBody>
          <a:bodyPr wrap="square" rtlCol="0">
            <a:spAutoFit/>
          </a:bodyPr>
          <a:lstStyle/>
          <a:p>
            <a:r>
              <a:rPr lang="en-US" sz="1200" i="1" dirty="0" smtClean="0"/>
              <a:t>Actual Session setup, TCP/UDP, segmentation, ports, Error </a:t>
            </a:r>
            <a:r>
              <a:rPr lang="en-US" sz="1200" i="1" dirty="0" err="1" smtClean="0"/>
              <a:t>detection+correction</a:t>
            </a:r>
            <a:r>
              <a:rPr lang="en-US" sz="1200" i="1" dirty="0" smtClean="0"/>
              <a:t> </a:t>
            </a:r>
            <a:endParaRPr lang="en-US" sz="1200" i="1" dirty="0"/>
          </a:p>
        </p:txBody>
      </p:sp>
      <p:sp>
        <p:nvSpPr>
          <p:cNvPr id="35" name="TextBox 34"/>
          <p:cNvSpPr txBox="1"/>
          <p:nvPr/>
        </p:nvSpPr>
        <p:spPr>
          <a:xfrm>
            <a:off x="9969095" y="4632261"/>
            <a:ext cx="1889090" cy="276999"/>
          </a:xfrm>
          <a:prstGeom prst="rect">
            <a:avLst/>
          </a:prstGeom>
          <a:noFill/>
        </p:spPr>
        <p:txBody>
          <a:bodyPr wrap="square" rtlCol="0">
            <a:spAutoFit/>
          </a:bodyPr>
          <a:lstStyle/>
          <a:p>
            <a:r>
              <a:rPr lang="en-US" sz="1200" i="1" dirty="0" smtClean="0"/>
              <a:t>Routing, Packets, ICMP, IP</a:t>
            </a:r>
            <a:endParaRPr lang="en-US" sz="1200" i="1" dirty="0"/>
          </a:p>
        </p:txBody>
      </p:sp>
      <p:sp>
        <p:nvSpPr>
          <p:cNvPr id="36" name="TextBox 35"/>
          <p:cNvSpPr txBox="1"/>
          <p:nvPr/>
        </p:nvSpPr>
        <p:spPr>
          <a:xfrm>
            <a:off x="9956862" y="5208258"/>
            <a:ext cx="1889090" cy="461665"/>
          </a:xfrm>
          <a:prstGeom prst="rect">
            <a:avLst/>
          </a:prstGeom>
          <a:noFill/>
        </p:spPr>
        <p:txBody>
          <a:bodyPr wrap="square" rtlCol="0">
            <a:spAutoFit/>
          </a:bodyPr>
          <a:lstStyle/>
          <a:p>
            <a:r>
              <a:rPr lang="en-US" sz="1200" i="1" dirty="0" smtClean="0"/>
              <a:t>Ethernet, MAC, Frames, Mac Addresses, RARP, ARP, CRC</a:t>
            </a:r>
            <a:endParaRPr lang="en-US" sz="1200" i="1" dirty="0"/>
          </a:p>
        </p:txBody>
      </p:sp>
      <p:sp>
        <p:nvSpPr>
          <p:cNvPr id="37" name="TextBox 36"/>
          <p:cNvSpPr txBox="1"/>
          <p:nvPr/>
        </p:nvSpPr>
        <p:spPr>
          <a:xfrm>
            <a:off x="9979800" y="5781516"/>
            <a:ext cx="1889090" cy="461665"/>
          </a:xfrm>
          <a:prstGeom prst="rect">
            <a:avLst/>
          </a:prstGeom>
          <a:noFill/>
        </p:spPr>
        <p:txBody>
          <a:bodyPr wrap="square" rtlCol="0">
            <a:spAutoFit/>
          </a:bodyPr>
          <a:lstStyle/>
          <a:p>
            <a:r>
              <a:rPr lang="en-US" sz="1200" i="1" dirty="0" smtClean="0"/>
              <a:t>Bits, Media, Physical specs, LAN</a:t>
            </a:r>
            <a:endParaRPr lang="en-US" sz="1200" i="1" dirty="0"/>
          </a:p>
        </p:txBody>
      </p:sp>
      <p:sp>
        <p:nvSpPr>
          <p:cNvPr id="38" name="TextBox 37"/>
          <p:cNvSpPr txBox="1"/>
          <p:nvPr/>
        </p:nvSpPr>
        <p:spPr>
          <a:xfrm>
            <a:off x="855784" y="6451435"/>
            <a:ext cx="10480431"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i="1" dirty="0" smtClean="0"/>
              <a:t>Payload is Encapsulated as it travels down from the Transport layer into Segments, Packets, Frames and Bits.</a:t>
            </a:r>
            <a:endParaRPr lang="en-US" i="1" dirty="0"/>
          </a:p>
        </p:txBody>
      </p:sp>
    </p:spTree>
    <p:extLst>
      <p:ext uri="{BB962C8B-B14F-4D97-AF65-F5344CB8AC3E}">
        <p14:creationId xmlns:p14="http://schemas.microsoft.com/office/powerpoint/2010/main" val="108777426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Topologies</a:t>
            </a:r>
            <a:endParaRPr lang="en-US" dirty="0"/>
          </a:p>
        </p:txBody>
      </p:sp>
      <p:sp>
        <p:nvSpPr>
          <p:cNvPr id="5" name="Content Placeholder 4"/>
          <p:cNvSpPr>
            <a:spLocks noGrp="1"/>
          </p:cNvSpPr>
          <p:nvPr>
            <p:ph idx="1"/>
          </p:nvPr>
        </p:nvSpPr>
        <p:spPr>
          <a:xfrm>
            <a:off x="210785" y="4486836"/>
            <a:ext cx="2602753" cy="1813480"/>
          </a:xfrm>
        </p:spPr>
        <p:txBody>
          <a:bodyPr>
            <a:normAutofit/>
          </a:bodyPr>
          <a:lstStyle/>
          <a:p>
            <a:pPr marL="0" indent="0" algn="ctr">
              <a:buNone/>
            </a:pPr>
            <a:r>
              <a:rPr lang="en-US" b="1" dirty="0" smtClean="0"/>
              <a:t>Star</a:t>
            </a:r>
          </a:p>
          <a:p>
            <a:r>
              <a:rPr lang="en-US" dirty="0" smtClean="0"/>
              <a:t>A switch interconnects all hosts</a:t>
            </a:r>
          </a:p>
          <a:p>
            <a:r>
              <a:rPr lang="en-US" dirty="0" smtClean="0"/>
              <a:t>Star is how Ethernet is implemented today.</a:t>
            </a:r>
            <a:endParaRPr lang="en-US" dirty="0"/>
          </a:p>
        </p:txBody>
      </p:sp>
      <p:pic>
        <p:nvPicPr>
          <p:cNvPr id="2" name="Picture 1"/>
          <p:cNvPicPr>
            <a:picLocks noChangeAspect="1"/>
          </p:cNvPicPr>
          <p:nvPr/>
        </p:nvPicPr>
        <p:blipFill>
          <a:blip r:embed="rId3"/>
          <a:stretch>
            <a:fillRect/>
          </a:stretch>
        </p:blipFill>
        <p:spPr>
          <a:xfrm>
            <a:off x="543248" y="1998573"/>
            <a:ext cx="2387003" cy="2053246"/>
          </a:xfrm>
          <a:prstGeom prst="rect">
            <a:avLst/>
          </a:prstGeom>
        </p:spPr>
      </p:pic>
      <p:pic>
        <p:nvPicPr>
          <p:cNvPr id="3" name="Picture 2"/>
          <p:cNvPicPr>
            <a:picLocks noChangeAspect="1"/>
          </p:cNvPicPr>
          <p:nvPr/>
        </p:nvPicPr>
        <p:blipFill>
          <a:blip r:embed="rId4"/>
          <a:stretch>
            <a:fillRect/>
          </a:stretch>
        </p:blipFill>
        <p:spPr>
          <a:xfrm>
            <a:off x="3370701" y="1995569"/>
            <a:ext cx="2644063" cy="2036743"/>
          </a:xfrm>
          <a:prstGeom prst="rect">
            <a:avLst/>
          </a:prstGeom>
        </p:spPr>
      </p:pic>
      <p:pic>
        <p:nvPicPr>
          <p:cNvPr id="6" name="Picture 5"/>
          <p:cNvPicPr>
            <a:picLocks noChangeAspect="1"/>
          </p:cNvPicPr>
          <p:nvPr/>
        </p:nvPicPr>
        <p:blipFill>
          <a:blip r:embed="rId5"/>
          <a:stretch>
            <a:fillRect/>
          </a:stretch>
        </p:blipFill>
        <p:spPr>
          <a:xfrm>
            <a:off x="6455214" y="2013796"/>
            <a:ext cx="2620401" cy="2018516"/>
          </a:xfrm>
          <a:prstGeom prst="rect">
            <a:avLst/>
          </a:prstGeom>
        </p:spPr>
      </p:pic>
      <p:pic>
        <p:nvPicPr>
          <p:cNvPr id="7" name="Picture 6"/>
          <p:cNvPicPr>
            <a:picLocks noChangeAspect="1"/>
          </p:cNvPicPr>
          <p:nvPr/>
        </p:nvPicPr>
        <p:blipFill>
          <a:blip r:embed="rId6"/>
          <a:stretch>
            <a:fillRect/>
          </a:stretch>
        </p:blipFill>
        <p:spPr>
          <a:xfrm>
            <a:off x="9381522" y="1995568"/>
            <a:ext cx="2686548" cy="2069469"/>
          </a:xfrm>
          <a:prstGeom prst="rect">
            <a:avLst/>
          </a:prstGeom>
        </p:spPr>
      </p:pic>
      <p:sp>
        <p:nvSpPr>
          <p:cNvPr id="8" name="Content Placeholder 4"/>
          <p:cNvSpPr txBox="1">
            <a:spLocks/>
          </p:cNvSpPr>
          <p:nvPr/>
        </p:nvSpPr>
        <p:spPr>
          <a:xfrm>
            <a:off x="6391286" y="4486836"/>
            <a:ext cx="2602753" cy="2237186"/>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Bus</a:t>
            </a:r>
          </a:p>
          <a:p>
            <a:r>
              <a:rPr lang="en-US" dirty="0" smtClean="0"/>
              <a:t>Single cable interconnects all hosts.</a:t>
            </a:r>
          </a:p>
          <a:p>
            <a:r>
              <a:rPr lang="en-US" dirty="0" smtClean="0"/>
              <a:t>One failure affects all.</a:t>
            </a:r>
          </a:p>
          <a:p>
            <a:r>
              <a:rPr lang="en-US" dirty="0" smtClean="0"/>
              <a:t>Ethernet is essentially a Bus technology.</a:t>
            </a:r>
            <a:endParaRPr lang="en-US" dirty="0"/>
          </a:p>
        </p:txBody>
      </p:sp>
      <p:sp>
        <p:nvSpPr>
          <p:cNvPr id="9" name="Content Placeholder 4"/>
          <p:cNvSpPr txBox="1">
            <a:spLocks/>
          </p:cNvSpPr>
          <p:nvPr/>
        </p:nvSpPr>
        <p:spPr>
          <a:xfrm>
            <a:off x="3394150" y="4486836"/>
            <a:ext cx="2602753" cy="2237186"/>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Mesh</a:t>
            </a:r>
          </a:p>
          <a:p>
            <a:r>
              <a:rPr lang="en-US" dirty="0" smtClean="0"/>
              <a:t>All hosts interconnected to each other.</a:t>
            </a:r>
          </a:p>
          <a:p>
            <a:r>
              <a:rPr lang="en-US" dirty="0" smtClean="0"/>
              <a:t>Today used in DC switching to connect Leaf and Spine.</a:t>
            </a:r>
            <a:endParaRPr lang="en-US" dirty="0"/>
          </a:p>
        </p:txBody>
      </p:sp>
      <p:sp>
        <p:nvSpPr>
          <p:cNvPr id="10" name="Content Placeholder 4"/>
          <p:cNvSpPr txBox="1">
            <a:spLocks/>
          </p:cNvSpPr>
          <p:nvPr/>
        </p:nvSpPr>
        <p:spPr>
          <a:xfrm>
            <a:off x="9216547" y="4486836"/>
            <a:ext cx="2602753" cy="2237186"/>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Ring</a:t>
            </a:r>
          </a:p>
          <a:p>
            <a:r>
              <a:rPr lang="en-US" dirty="0" smtClean="0"/>
              <a:t>Interconnects all hosts in a ring.</a:t>
            </a:r>
          </a:p>
          <a:p>
            <a:r>
              <a:rPr lang="en-US" dirty="0" smtClean="0"/>
              <a:t>Uses a token method that circles around all hosts. Host with token can transmit data.</a:t>
            </a:r>
            <a:endParaRPr lang="en-US" dirty="0"/>
          </a:p>
        </p:txBody>
      </p:sp>
    </p:spTree>
    <p:extLst>
      <p:ext uri="{BB962C8B-B14F-4D97-AF65-F5344CB8AC3E}">
        <p14:creationId xmlns:p14="http://schemas.microsoft.com/office/powerpoint/2010/main" val="157137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Subjects and Objects</a:t>
            </a:r>
            <a:endParaRPr lang="en-US" dirty="0"/>
          </a:p>
        </p:txBody>
      </p:sp>
      <p:sp>
        <p:nvSpPr>
          <p:cNvPr id="3" name="Content Placeholder 2"/>
          <p:cNvSpPr>
            <a:spLocks noGrp="1"/>
          </p:cNvSpPr>
          <p:nvPr>
            <p:ph idx="1"/>
          </p:nvPr>
        </p:nvSpPr>
        <p:spPr/>
        <p:txBody>
          <a:bodyPr/>
          <a:lstStyle/>
          <a:p>
            <a:r>
              <a:rPr lang="en-US" b="1" dirty="0" smtClean="0"/>
              <a:t>Subjects</a:t>
            </a:r>
            <a:r>
              <a:rPr lang="en-US" dirty="0" smtClean="0"/>
              <a:t> – Subject is an Active entity in a data system.  A Subject manipulates objects in a data system. A </a:t>
            </a:r>
            <a:r>
              <a:rPr lang="en-US" b="1" dirty="0" smtClean="0"/>
              <a:t>user </a:t>
            </a:r>
            <a:r>
              <a:rPr lang="en-US" dirty="0" smtClean="0"/>
              <a:t>accessing files. The user is the subject. Subject can be a </a:t>
            </a:r>
            <a:r>
              <a:rPr lang="en-US" b="1" dirty="0" smtClean="0"/>
              <a:t>Application</a:t>
            </a:r>
            <a:r>
              <a:rPr lang="en-US" dirty="0" smtClean="0"/>
              <a:t> server modifying or updating a Database entry.</a:t>
            </a:r>
          </a:p>
          <a:p>
            <a:r>
              <a:rPr lang="en-US" b="1" dirty="0" smtClean="0"/>
              <a:t>Object</a:t>
            </a:r>
            <a:r>
              <a:rPr lang="en-US" dirty="0" smtClean="0"/>
              <a:t> – An Object is a Passive entity in a data system. Objects are passive, they do not manipulate anything. A Database or a physical document is an Object.</a:t>
            </a:r>
          </a:p>
          <a:p>
            <a:r>
              <a:rPr lang="en-US" b="1" dirty="0" smtClean="0"/>
              <a:t>Example</a:t>
            </a:r>
            <a:r>
              <a:rPr lang="en-US" dirty="0" smtClean="0"/>
              <a:t>: Rohan is in charge of Asset management into the corporate Asset management program. Rohan inputs asset details such as Asset tags, User information, Date of entry etc. into the Asset management program which stores the data in an Oracle database.</a:t>
            </a:r>
          </a:p>
          <a:p>
            <a:pPr lvl="1"/>
            <a:r>
              <a:rPr lang="en-US" b="1" dirty="0" smtClean="0"/>
              <a:t>Subjects</a:t>
            </a:r>
            <a:r>
              <a:rPr lang="en-US" dirty="0" smtClean="0"/>
              <a:t>: Rohan, Asset Management Program</a:t>
            </a:r>
          </a:p>
          <a:p>
            <a:pPr lvl="1"/>
            <a:r>
              <a:rPr lang="en-US" b="1" dirty="0" smtClean="0"/>
              <a:t>Object</a:t>
            </a:r>
            <a:r>
              <a:rPr lang="en-US" dirty="0" smtClean="0"/>
              <a:t>: Oracle Database</a:t>
            </a:r>
            <a:endParaRPr lang="en-US" dirty="0"/>
          </a:p>
        </p:txBody>
      </p:sp>
    </p:spTree>
    <p:extLst>
      <p:ext uri="{BB962C8B-B14F-4D97-AF65-F5344CB8AC3E}">
        <p14:creationId xmlns:p14="http://schemas.microsoft.com/office/powerpoint/2010/main" val="38375540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access protocols</a:t>
            </a:r>
            <a:endParaRPr lang="en-US" dirty="0"/>
          </a:p>
        </p:txBody>
      </p:sp>
      <p:sp>
        <p:nvSpPr>
          <p:cNvPr id="3" name="Content Placeholder 2"/>
          <p:cNvSpPr>
            <a:spLocks noGrp="1"/>
          </p:cNvSpPr>
          <p:nvPr>
            <p:ph idx="1"/>
          </p:nvPr>
        </p:nvSpPr>
        <p:spPr>
          <a:xfrm>
            <a:off x="160774" y="2180496"/>
            <a:ext cx="4180115" cy="4391126"/>
          </a:xfrm>
        </p:spPr>
        <p:txBody>
          <a:bodyPr>
            <a:normAutofit lnSpcReduction="10000"/>
          </a:bodyPr>
          <a:lstStyle/>
          <a:p>
            <a:pPr marL="0" indent="0" algn="ctr">
              <a:buNone/>
            </a:pPr>
            <a:r>
              <a:rPr lang="en-US" b="1" dirty="0" smtClean="0"/>
              <a:t>Ethernet</a:t>
            </a:r>
          </a:p>
          <a:p>
            <a:r>
              <a:rPr lang="en-US" dirty="0" smtClean="0"/>
              <a:t>Layer 2 Broadcast based technology, essentially a Bus technology, but typically implemented as a Star</a:t>
            </a:r>
          </a:p>
          <a:p>
            <a:r>
              <a:rPr lang="en-US" b="1" dirty="0" smtClean="0"/>
              <a:t>Collision Domains</a:t>
            </a:r>
            <a:r>
              <a:rPr lang="en-US" dirty="0" smtClean="0"/>
              <a:t>: Two devices send packets at the same time on a shared segment. </a:t>
            </a:r>
          </a:p>
          <a:p>
            <a:pPr lvl="1"/>
            <a:r>
              <a:rPr lang="en-US" dirty="0" smtClean="0"/>
              <a:t>A Hub is one collision domain, only one device can transmit at a time!</a:t>
            </a:r>
          </a:p>
          <a:p>
            <a:pPr lvl="1"/>
            <a:r>
              <a:rPr lang="en-US" dirty="0" smtClean="0"/>
              <a:t>A switch breaks collision domains. Every port on a switch is one collision domain.</a:t>
            </a:r>
          </a:p>
          <a:p>
            <a:r>
              <a:rPr lang="en-US" b="1" dirty="0" smtClean="0"/>
              <a:t>Broadcast Domains</a:t>
            </a:r>
            <a:r>
              <a:rPr lang="en-US" dirty="0" smtClean="0"/>
              <a:t>: The entire Layer 2 network. Routers break </a:t>
            </a:r>
            <a:r>
              <a:rPr lang="en-US" dirty="0" err="1" smtClean="0"/>
              <a:t>break</a:t>
            </a:r>
            <a:r>
              <a:rPr lang="en-US" dirty="0" smtClean="0"/>
              <a:t> broadcast domains, VLANs reduce broadcast domains.</a:t>
            </a:r>
          </a:p>
        </p:txBody>
      </p:sp>
      <p:sp>
        <p:nvSpPr>
          <p:cNvPr id="4" name="Content Placeholder 2"/>
          <p:cNvSpPr txBox="1">
            <a:spLocks/>
          </p:cNvSpPr>
          <p:nvPr/>
        </p:nvSpPr>
        <p:spPr>
          <a:xfrm>
            <a:off x="4340889" y="2180496"/>
            <a:ext cx="3838469" cy="439112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smtClean="0"/>
          </a:p>
          <a:p>
            <a:pPr marL="0" indent="0" algn="ctr">
              <a:buNone/>
            </a:pPr>
            <a:r>
              <a:rPr lang="en-US" b="1" dirty="0" smtClean="0"/>
              <a:t>Token Ring</a:t>
            </a:r>
          </a:p>
          <a:p>
            <a:r>
              <a:rPr lang="en-US" dirty="0" smtClean="0"/>
              <a:t>Developed by IBM, uses a Ring topology and a proprietary token passing technology for transmission.</a:t>
            </a:r>
          </a:p>
          <a:p>
            <a:r>
              <a:rPr lang="en-US" dirty="0" smtClean="0"/>
              <a:t>Whosoever has the token can transmit data.</a:t>
            </a:r>
          </a:p>
          <a:p>
            <a:r>
              <a:rPr lang="en-US" dirty="0" smtClean="0"/>
              <a:t>Other hosts have to wait until they receive the token to transmit. The token is passed along the ring.</a:t>
            </a:r>
          </a:p>
          <a:p>
            <a:r>
              <a:rPr lang="en-US" dirty="0" smtClean="0"/>
              <a:t>No collisions!</a:t>
            </a:r>
          </a:p>
          <a:p>
            <a:r>
              <a:rPr lang="en-US" dirty="0" smtClean="0"/>
              <a:t>16 Mbps</a:t>
            </a:r>
          </a:p>
          <a:p>
            <a:endParaRPr lang="en-US" dirty="0"/>
          </a:p>
          <a:p>
            <a:endParaRPr lang="en-US" dirty="0" smtClean="0"/>
          </a:p>
          <a:p>
            <a:endParaRPr lang="en-US" dirty="0"/>
          </a:p>
        </p:txBody>
      </p:sp>
      <p:sp>
        <p:nvSpPr>
          <p:cNvPr id="5" name="Content Placeholder 2"/>
          <p:cNvSpPr txBox="1">
            <a:spLocks/>
          </p:cNvSpPr>
          <p:nvPr/>
        </p:nvSpPr>
        <p:spPr>
          <a:xfrm>
            <a:off x="8179358" y="2180496"/>
            <a:ext cx="3838469" cy="439112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smtClean="0"/>
          </a:p>
          <a:p>
            <a:pPr marL="0" indent="0" algn="ctr">
              <a:buNone/>
            </a:pPr>
            <a:r>
              <a:rPr lang="en-US" b="1" dirty="0" smtClean="0"/>
              <a:t>FDDI</a:t>
            </a:r>
          </a:p>
          <a:p>
            <a:r>
              <a:rPr lang="en-US" dirty="0" smtClean="0"/>
              <a:t>Used for Fiber Optic data transmission.</a:t>
            </a:r>
          </a:p>
          <a:p>
            <a:r>
              <a:rPr lang="en-US" dirty="0" smtClean="0"/>
              <a:t>Uses a Dual Ring topology with rings in opposing directions to provide redundancy and dual bandwidth.</a:t>
            </a:r>
          </a:p>
          <a:p>
            <a:r>
              <a:rPr lang="en-US" dirty="0" smtClean="0"/>
              <a:t>Typically a Service Provider or MAN implementation. </a:t>
            </a:r>
          </a:p>
          <a:p>
            <a:endParaRPr lang="en-US" dirty="0"/>
          </a:p>
          <a:p>
            <a:endParaRPr lang="en-US" dirty="0" smtClean="0"/>
          </a:p>
          <a:p>
            <a:endParaRPr lang="en-US" dirty="0"/>
          </a:p>
          <a:p>
            <a:endParaRPr lang="en-US" dirty="0" smtClean="0"/>
          </a:p>
        </p:txBody>
      </p:sp>
      <p:pic>
        <p:nvPicPr>
          <p:cNvPr id="6" name="Picture 5"/>
          <p:cNvPicPr>
            <a:picLocks noChangeAspect="1"/>
          </p:cNvPicPr>
          <p:nvPr/>
        </p:nvPicPr>
        <p:blipFill>
          <a:blip r:embed="rId3"/>
          <a:stretch>
            <a:fillRect/>
          </a:stretch>
        </p:blipFill>
        <p:spPr>
          <a:xfrm>
            <a:off x="9192031" y="5199772"/>
            <a:ext cx="1813121" cy="1749908"/>
          </a:xfrm>
          <a:prstGeom prst="rect">
            <a:avLst/>
          </a:prstGeom>
        </p:spPr>
      </p:pic>
    </p:spTree>
    <p:extLst>
      <p:ext uri="{BB962C8B-B14F-4D97-AF65-F5344CB8AC3E}">
        <p14:creationId xmlns:p14="http://schemas.microsoft.com/office/powerpoint/2010/main" val="39625438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Ethernet – media and mac</a:t>
            </a:r>
            <a:endParaRPr lang="en-US" dirty="0"/>
          </a:p>
        </p:txBody>
      </p:sp>
      <p:sp>
        <p:nvSpPr>
          <p:cNvPr id="3" name="Content Placeholder 2"/>
          <p:cNvSpPr>
            <a:spLocks noGrp="1"/>
          </p:cNvSpPr>
          <p:nvPr>
            <p:ph idx="1"/>
          </p:nvPr>
        </p:nvSpPr>
        <p:spPr>
          <a:xfrm>
            <a:off x="89292" y="4678346"/>
            <a:ext cx="3413834" cy="2103454"/>
          </a:xfrm>
        </p:spPr>
        <p:style>
          <a:lnRef idx="1">
            <a:schemeClr val="dk1"/>
          </a:lnRef>
          <a:fillRef idx="2">
            <a:schemeClr val="dk1"/>
          </a:fillRef>
          <a:effectRef idx="1">
            <a:schemeClr val="dk1"/>
          </a:effectRef>
          <a:fontRef idx="minor">
            <a:schemeClr val="dk1"/>
          </a:fontRef>
        </p:style>
        <p:txBody>
          <a:bodyPr>
            <a:normAutofit/>
          </a:bodyPr>
          <a:lstStyle/>
          <a:p>
            <a:r>
              <a:rPr lang="en-US" b="1" dirty="0" smtClean="0"/>
              <a:t>UTP: </a:t>
            </a:r>
            <a:r>
              <a:rPr lang="en-US" dirty="0" smtClean="0"/>
              <a:t>Unshielded Twisted Pair, susceptible to EMI.</a:t>
            </a:r>
            <a:endParaRPr lang="en-US" i="1" dirty="0" smtClean="0"/>
          </a:p>
          <a:p>
            <a:r>
              <a:rPr lang="en-US" b="1" dirty="0" smtClean="0"/>
              <a:t>STP</a:t>
            </a:r>
            <a:r>
              <a:rPr lang="en-US" dirty="0" smtClean="0"/>
              <a:t>: Shielded Twisted Pair, less susceptible to EMI.</a:t>
            </a:r>
            <a:endParaRPr lang="en-US" i="1" dirty="0" smtClean="0"/>
          </a:p>
          <a:p>
            <a:r>
              <a:rPr lang="en-US" b="1" dirty="0" smtClean="0"/>
              <a:t>Fiber Optic: </a:t>
            </a:r>
            <a:r>
              <a:rPr lang="en-US" dirty="0" smtClean="0"/>
              <a:t>Data via light, not susceptible to EMI.</a:t>
            </a:r>
            <a:endParaRPr lang="en-US" dirty="0"/>
          </a:p>
        </p:txBody>
      </p:sp>
      <p:sp>
        <p:nvSpPr>
          <p:cNvPr id="4" name="Content Placeholder 2"/>
          <p:cNvSpPr txBox="1">
            <a:spLocks/>
          </p:cNvSpPr>
          <p:nvPr/>
        </p:nvSpPr>
        <p:spPr>
          <a:xfrm>
            <a:off x="7717134" y="1899138"/>
            <a:ext cx="4360985" cy="4958862"/>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smtClean="0"/>
              <a:t>MAC Addresses</a:t>
            </a:r>
          </a:p>
          <a:p>
            <a:r>
              <a:rPr lang="en-US" dirty="0" smtClean="0"/>
              <a:t>Mac Addresses are typically 48 bits and burned in from factory.</a:t>
            </a:r>
          </a:p>
          <a:p>
            <a:r>
              <a:rPr lang="en-US" dirty="0" smtClean="0">
                <a:solidFill>
                  <a:srgbClr val="FF0000"/>
                </a:solidFill>
              </a:rPr>
              <a:t>First 24 bits are called OUI – Organizational Unique Identifier and identify the manufacturer of the NIC card</a:t>
            </a:r>
            <a:r>
              <a:rPr lang="en-US" dirty="0" smtClean="0"/>
              <a:t> – such as Cisco, Juniper, Palo Alto etc.</a:t>
            </a:r>
          </a:p>
          <a:p>
            <a:r>
              <a:rPr lang="en-US" dirty="0" smtClean="0"/>
              <a:t>The last 24 bits are the serial number, and unique to each NIC.</a:t>
            </a:r>
          </a:p>
          <a:p>
            <a:r>
              <a:rPr lang="en-US" dirty="0" smtClean="0"/>
              <a:t>EUI-64 was created to increase the pool. The OUI is still 24 bits, but the serial number is now 40 bits.</a:t>
            </a:r>
          </a:p>
          <a:p>
            <a:r>
              <a:rPr lang="en-US" dirty="0" smtClean="0"/>
              <a:t>IPv6 </a:t>
            </a:r>
            <a:r>
              <a:rPr lang="en-US" dirty="0" err="1" smtClean="0"/>
              <a:t>autoconfiguration</a:t>
            </a:r>
            <a:r>
              <a:rPr lang="en-US" dirty="0" smtClean="0"/>
              <a:t> is compatible to both MAC Types.</a:t>
            </a:r>
          </a:p>
          <a:p>
            <a:r>
              <a:rPr lang="en-US" dirty="0" smtClean="0"/>
              <a:t>Modern OSes allow Mac Addresses to be changed via tools, thus allowing mac addresses to be spoofed. </a:t>
            </a:r>
          </a:p>
          <a:p>
            <a:r>
              <a:rPr lang="en-US" dirty="0" smtClean="0"/>
              <a:t>You can quickly look up the OUI of a MAC address for IP Spoofing. (Example: A rogue Cisco router has the same IP as your </a:t>
            </a:r>
            <a:r>
              <a:rPr lang="en-US" dirty="0" err="1" smtClean="0"/>
              <a:t>Sonicwall</a:t>
            </a:r>
            <a:r>
              <a:rPr lang="en-US" dirty="0" smtClean="0"/>
              <a:t> Firewall). An </a:t>
            </a:r>
            <a:r>
              <a:rPr lang="en-US" dirty="0" err="1" smtClean="0"/>
              <a:t>arp</a:t>
            </a:r>
            <a:r>
              <a:rPr lang="en-US" dirty="0" smtClean="0"/>
              <a:t> –a on a windows PC will give you clues!</a:t>
            </a:r>
            <a:endParaRPr lang="en-US" dirty="0"/>
          </a:p>
        </p:txBody>
      </p:sp>
      <p:sp>
        <p:nvSpPr>
          <p:cNvPr id="5" name="Content Placeholder 2"/>
          <p:cNvSpPr txBox="1">
            <a:spLocks/>
          </p:cNvSpPr>
          <p:nvPr/>
        </p:nvSpPr>
        <p:spPr>
          <a:xfrm>
            <a:off x="3518598" y="1899138"/>
            <a:ext cx="4198536" cy="4129873"/>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b="1" dirty="0" smtClean="0"/>
              <a:t>ETHERNET Media Types:</a:t>
            </a:r>
          </a:p>
          <a:p>
            <a:r>
              <a:rPr lang="en-US" dirty="0" smtClean="0"/>
              <a:t>10Base2 – </a:t>
            </a:r>
            <a:r>
              <a:rPr lang="en-US" dirty="0" err="1" smtClean="0"/>
              <a:t>Thinnet</a:t>
            </a:r>
            <a:r>
              <a:rPr lang="en-US" dirty="0" smtClean="0"/>
              <a:t> Coaxial, 2 Mbps</a:t>
            </a:r>
          </a:p>
          <a:p>
            <a:r>
              <a:rPr lang="en-US" dirty="0" smtClean="0"/>
              <a:t>10Base5 – </a:t>
            </a:r>
            <a:r>
              <a:rPr lang="en-US" dirty="0" err="1" smtClean="0"/>
              <a:t>Thicknet</a:t>
            </a:r>
            <a:r>
              <a:rPr lang="en-US" dirty="0" smtClean="0"/>
              <a:t> Coaxial, 5 Mbps</a:t>
            </a:r>
          </a:p>
          <a:p>
            <a:r>
              <a:rPr lang="en-US" dirty="0" smtClean="0"/>
              <a:t>10BaseT – UTP Cat 5, 10 Mbps, 100m</a:t>
            </a:r>
          </a:p>
          <a:p>
            <a:r>
              <a:rPr lang="en-US" dirty="0" smtClean="0"/>
              <a:t>100BaseT – UTP Cat 5, 100 Mbps, 100m</a:t>
            </a:r>
          </a:p>
          <a:p>
            <a:r>
              <a:rPr lang="en-US" dirty="0" smtClean="0"/>
              <a:t>100BaseFX – Fiber Optic</a:t>
            </a:r>
          </a:p>
          <a:p>
            <a:r>
              <a:rPr lang="en-US" dirty="0" smtClean="0"/>
              <a:t>1000BaseT – UTP Cat 5e/6, 1Gbps, 100m</a:t>
            </a:r>
          </a:p>
          <a:p>
            <a:r>
              <a:rPr lang="en-US" dirty="0" smtClean="0"/>
              <a:t>10GBaseT: Copper 10G on UTP, Cat 7</a:t>
            </a:r>
          </a:p>
          <a:p>
            <a:r>
              <a:rPr lang="en-US" dirty="0" smtClean="0"/>
              <a:t>10GBase-SR/LR/ER: 10G fiber-optic. S = Short Range, L = Long range, E = Extended range. </a:t>
            </a:r>
            <a:endParaRPr lang="en-US" dirty="0"/>
          </a:p>
        </p:txBody>
      </p:sp>
      <p:sp>
        <p:nvSpPr>
          <p:cNvPr id="6" name="Content Placeholder 2"/>
          <p:cNvSpPr txBox="1">
            <a:spLocks/>
          </p:cNvSpPr>
          <p:nvPr/>
        </p:nvSpPr>
        <p:spPr>
          <a:xfrm>
            <a:off x="152400" y="1941010"/>
            <a:ext cx="3475989" cy="1984547"/>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b="1" dirty="0" smtClean="0"/>
              <a:t>Simplex</a:t>
            </a:r>
            <a:r>
              <a:rPr lang="en-US" sz="1600" dirty="0" smtClean="0"/>
              <a:t>: Only one sided communication. </a:t>
            </a:r>
            <a:r>
              <a:rPr lang="en-US" sz="1600" b="1" dirty="0" smtClean="0"/>
              <a:t>Ex</a:t>
            </a:r>
            <a:r>
              <a:rPr lang="en-US" sz="1600" dirty="0" smtClean="0"/>
              <a:t>: </a:t>
            </a:r>
            <a:r>
              <a:rPr lang="en-US" sz="1600" i="1" dirty="0" smtClean="0"/>
              <a:t>A Letter, FM Radio</a:t>
            </a:r>
          </a:p>
          <a:p>
            <a:r>
              <a:rPr lang="en-US" sz="1600" b="1" dirty="0" smtClean="0"/>
              <a:t>Half Duplex</a:t>
            </a:r>
            <a:r>
              <a:rPr lang="en-US" sz="1600" dirty="0" smtClean="0"/>
              <a:t>: Only one side can transmit (speak) at a time. </a:t>
            </a:r>
            <a:r>
              <a:rPr lang="en-US" sz="1600" b="1" dirty="0" smtClean="0"/>
              <a:t>Ex</a:t>
            </a:r>
            <a:r>
              <a:rPr lang="en-US" sz="1600" dirty="0" smtClean="0"/>
              <a:t>: </a:t>
            </a:r>
            <a:r>
              <a:rPr lang="en-US" sz="1600" i="1" dirty="0" err="1" smtClean="0"/>
              <a:t>Walkie</a:t>
            </a:r>
            <a:r>
              <a:rPr lang="en-US" sz="1600" i="1" dirty="0" smtClean="0"/>
              <a:t> Talkie</a:t>
            </a:r>
          </a:p>
          <a:p>
            <a:r>
              <a:rPr lang="en-US" sz="1600" b="1" dirty="0" smtClean="0"/>
              <a:t>Full Duplex</a:t>
            </a:r>
            <a:r>
              <a:rPr lang="en-US" sz="1600" dirty="0" smtClean="0"/>
              <a:t>: Both sides can transmit at a time. </a:t>
            </a:r>
            <a:r>
              <a:rPr lang="en-US" sz="1600" b="1" dirty="0" smtClean="0"/>
              <a:t>Ex</a:t>
            </a:r>
            <a:r>
              <a:rPr lang="en-US" sz="1600" dirty="0" smtClean="0"/>
              <a:t>: Phone call</a:t>
            </a:r>
            <a:endParaRPr lang="en-US" sz="1600" dirty="0"/>
          </a:p>
        </p:txBody>
      </p:sp>
      <p:sp>
        <p:nvSpPr>
          <p:cNvPr id="7" name="Content Placeholder 2"/>
          <p:cNvSpPr txBox="1">
            <a:spLocks/>
          </p:cNvSpPr>
          <p:nvPr/>
        </p:nvSpPr>
        <p:spPr>
          <a:xfrm>
            <a:off x="3628389" y="5910943"/>
            <a:ext cx="4088746" cy="870857"/>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r>
              <a:rPr lang="en-US" b="1" dirty="0" smtClean="0"/>
              <a:t>Electromagnetic Interference (EMI) </a:t>
            </a:r>
            <a:r>
              <a:rPr lang="en-US" dirty="0" smtClean="0"/>
              <a:t>can introduce crosstalk, transmitting data between wires next to each other. </a:t>
            </a:r>
            <a:r>
              <a:rPr lang="en-US" i="1" dirty="0" smtClean="0">
                <a:solidFill>
                  <a:srgbClr val="FF0000"/>
                </a:solidFill>
              </a:rPr>
              <a:t>TEMPEST attacks can be used to harvest data via EMI.</a:t>
            </a:r>
          </a:p>
        </p:txBody>
      </p:sp>
      <p:sp>
        <p:nvSpPr>
          <p:cNvPr id="8" name="Content Placeholder 2"/>
          <p:cNvSpPr txBox="1">
            <a:spLocks/>
          </p:cNvSpPr>
          <p:nvPr/>
        </p:nvSpPr>
        <p:spPr>
          <a:xfrm>
            <a:off x="113603" y="3875317"/>
            <a:ext cx="3369427" cy="747344"/>
          </a:xfrm>
          <a:prstGeom prst="rect">
            <a:avLst/>
          </a:prstGeom>
        </p:spPr>
        <p:style>
          <a:lnRef idx="1">
            <a:schemeClr val="dk1"/>
          </a:lnRef>
          <a:fillRef idx="3">
            <a:schemeClr val="dk1"/>
          </a:fillRef>
          <a:effectRef idx="2">
            <a:schemeClr val="dk1"/>
          </a:effectRef>
          <a:fontRef idx="minor">
            <a:schemeClr val="lt1"/>
          </a:fontRef>
        </p:style>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r>
              <a:rPr lang="en-US" i="1" dirty="0" smtClean="0"/>
              <a:t>Attenuation is the loss of signal strength and integrity over a distance.</a:t>
            </a:r>
            <a:endParaRPr lang="en-US" dirty="0" smtClean="0"/>
          </a:p>
        </p:txBody>
      </p:sp>
    </p:spTree>
    <p:extLst>
      <p:ext uri="{BB962C8B-B14F-4D97-AF65-F5344CB8AC3E}">
        <p14:creationId xmlns:p14="http://schemas.microsoft.com/office/powerpoint/2010/main" val="15350934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2 security - VLANs</a:t>
            </a:r>
            <a:endParaRPr lang="en-US" dirty="0"/>
          </a:p>
        </p:txBody>
      </p:sp>
      <p:sp>
        <p:nvSpPr>
          <p:cNvPr id="3" name="Content Placeholder 2"/>
          <p:cNvSpPr>
            <a:spLocks noGrp="1"/>
          </p:cNvSpPr>
          <p:nvPr>
            <p:ph idx="1"/>
          </p:nvPr>
        </p:nvSpPr>
        <p:spPr>
          <a:xfrm>
            <a:off x="271307" y="1858944"/>
            <a:ext cx="6390750" cy="3856255"/>
          </a:xfrm>
        </p:spPr>
        <p:txBody>
          <a:bodyPr>
            <a:normAutofit fontScale="85000" lnSpcReduction="10000"/>
          </a:bodyPr>
          <a:lstStyle/>
          <a:p>
            <a:pPr marL="0" indent="0" algn="ctr">
              <a:buNone/>
            </a:pPr>
            <a:r>
              <a:rPr lang="en-US" b="1" dirty="0" smtClean="0"/>
              <a:t>VLANs</a:t>
            </a:r>
          </a:p>
          <a:p>
            <a:pPr algn="just"/>
            <a:r>
              <a:rPr lang="en-US" dirty="0" smtClean="0"/>
              <a:t>VLANs virtualize Local area networks and allow separation of a physical LAN into multiple smaller compartments, such as departments. A VLAN of the Sales department allows communication between only Sales PCs.</a:t>
            </a:r>
          </a:p>
          <a:p>
            <a:pPr algn="just"/>
            <a:r>
              <a:rPr lang="en-US" dirty="0" smtClean="0"/>
              <a:t>This creates smaller Broadcast domains, lowering broadcast traffic and reducing bandwidth congestion.</a:t>
            </a:r>
          </a:p>
          <a:p>
            <a:pPr algn="just"/>
            <a:r>
              <a:rPr lang="en-US" dirty="0" smtClean="0"/>
              <a:t>VLANs enforce separation, which is essential in security. Traffic between VLAN’s has to traverse through a Layer 3 device such as a router or an L3 Switch where Access Lists can be enforce control for inter-</a:t>
            </a:r>
            <a:r>
              <a:rPr lang="en-US" dirty="0" err="1" smtClean="0"/>
              <a:t>vlan</a:t>
            </a:r>
            <a:r>
              <a:rPr lang="en-US" dirty="0" smtClean="0"/>
              <a:t> traffic.</a:t>
            </a:r>
          </a:p>
          <a:p>
            <a:pPr algn="just"/>
            <a:r>
              <a:rPr lang="en-US" dirty="0" smtClean="0"/>
              <a:t>VLANs are Layer 2. A Layer 3 VLAN is a VLAN with an IP Address and interface, usually on a Layer 3 switch.</a:t>
            </a:r>
          </a:p>
          <a:p>
            <a:pPr algn="just"/>
            <a:r>
              <a:rPr lang="en-US" dirty="0" smtClean="0"/>
              <a:t>VLAN hopping can allow attackers to traverse VLANs by adding double VLAN tags to a frame. </a:t>
            </a:r>
            <a:r>
              <a:rPr lang="en-US" i="1" dirty="0" smtClean="0"/>
              <a:t>Disable </a:t>
            </a:r>
            <a:r>
              <a:rPr lang="en-US" i="1" dirty="0" err="1" smtClean="0"/>
              <a:t>trunking</a:t>
            </a:r>
            <a:r>
              <a:rPr lang="en-US" i="1" dirty="0" smtClean="0"/>
              <a:t> and use a native </a:t>
            </a:r>
            <a:r>
              <a:rPr lang="en-US" i="1" dirty="0" err="1" smtClean="0"/>
              <a:t>vlan</a:t>
            </a:r>
            <a:r>
              <a:rPr lang="en-US" i="1" dirty="0" smtClean="0"/>
              <a:t> with unassigned ports.</a:t>
            </a:r>
            <a:endParaRPr lang="en-US" i="1" dirty="0"/>
          </a:p>
        </p:txBody>
      </p:sp>
      <p:sp>
        <p:nvSpPr>
          <p:cNvPr id="6" name="Content Placeholder 2"/>
          <p:cNvSpPr txBox="1">
            <a:spLocks/>
          </p:cNvSpPr>
          <p:nvPr/>
        </p:nvSpPr>
        <p:spPr>
          <a:xfrm>
            <a:off x="6772652" y="1858945"/>
            <a:ext cx="5315515" cy="3856256"/>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smtClean="0"/>
              <a:t>PVLANs – Port Isolation</a:t>
            </a:r>
          </a:p>
          <a:p>
            <a:r>
              <a:rPr lang="en-US" dirty="0" smtClean="0"/>
              <a:t>Private VLANs enhance the concept of VLANs further by taking the compartment concept to individual port.</a:t>
            </a:r>
          </a:p>
          <a:p>
            <a:r>
              <a:rPr lang="en-US" dirty="0" smtClean="0"/>
              <a:t>Ports in a PVLAN, only talk to the uplink port and/or community port and not between themselves.</a:t>
            </a:r>
          </a:p>
          <a:p>
            <a:pPr lvl="1"/>
            <a:r>
              <a:rPr lang="en-US" b="1" dirty="0" smtClean="0"/>
              <a:t>Promiscuous (P) Port </a:t>
            </a:r>
            <a:r>
              <a:rPr lang="en-US" dirty="0" smtClean="0"/>
              <a:t>– Uplink to a router, firewall etc.</a:t>
            </a:r>
          </a:p>
          <a:p>
            <a:pPr lvl="1"/>
            <a:r>
              <a:rPr lang="en-US" b="1" dirty="0" smtClean="0"/>
              <a:t>Community (C) Port </a:t>
            </a:r>
            <a:r>
              <a:rPr lang="en-US" dirty="0" smtClean="0"/>
              <a:t>– Port that communicates with the P Port and other Ports on the PVLAN. (Ex: An Authentication server)</a:t>
            </a:r>
          </a:p>
          <a:p>
            <a:pPr lvl="1"/>
            <a:r>
              <a:rPr lang="en-US" b="1" dirty="0" smtClean="0"/>
              <a:t>Isolated (I) Port </a:t>
            </a:r>
            <a:r>
              <a:rPr lang="en-US" dirty="0" smtClean="0"/>
              <a:t>– A Host on the PVLAN. Can only talk to the P or C ports.</a:t>
            </a:r>
          </a:p>
          <a:p>
            <a:r>
              <a:rPr lang="en-US" dirty="0" smtClean="0"/>
              <a:t>PVLANs can be implemented for Secure Zones and prevent Lateral movement via Layer 2 such as Secured Hosting, a block of Application servers, or VDI.</a:t>
            </a:r>
            <a:endParaRPr lang="en-US" dirty="0"/>
          </a:p>
        </p:txBody>
      </p:sp>
      <p:sp>
        <p:nvSpPr>
          <p:cNvPr id="7" name="Rectangle 6"/>
          <p:cNvSpPr/>
          <p:nvPr/>
        </p:nvSpPr>
        <p:spPr>
          <a:xfrm>
            <a:off x="271307" y="5697416"/>
            <a:ext cx="6390750" cy="116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VXLANs</a:t>
            </a:r>
            <a:r>
              <a:rPr lang="en-US" dirty="0" smtClean="0"/>
              <a:t> </a:t>
            </a:r>
            <a:r>
              <a:rPr lang="en-US" i="1" dirty="0" smtClean="0"/>
              <a:t>provide virtual Layer 2 Overlay networks over Layer 3. A simple example is, extending the L2 subnet over two Data Centers on an underlying L3 infrastructure. VMs can then be moved within the DC’s without changing addresses!</a:t>
            </a:r>
            <a:endParaRPr lang="en-US" i="1" dirty="0"/>
          </a:p>
        </p:txBody>
      </p:sp>
      <p:sp>
        <p:nvSpPr>
          <p:cNvPr id="8" name="TextBox 7"/>
          <p:cNvSpPr txBox="1"/>
          <p:nvPr/>
        </p:nvSpPr>
        <p:spPr>
          <a:xfrm>
            <a:off x="6772652" y="5817994"/>
            <a:ext cx="5315515" cy="92333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i="1" dirty="0" smtClean="0"/>
              <a:t>SPAN or Mirror Ports provide duplicate streams of traffic from a source port/s. SPAN ports are used for </a:t>
            </a:r>
            <a:r>
              <a:rPr lang="en-US" i="1" dirty="0" err="1" smtClean="0"/>
              <a:t>IPSes</a:t>
            </a:r>
            <a:r>
              <a:rPr lang="en-US" i="1" dirty="0" smtClean="0"/>
              <a:t>, WAFs, DLP, Monitoring to get a copy of the traffic for analysis.</a:t>
            </a:r>
            <a:endParaRPr lang="en-US" i="1" dirty="0"/>
          </a:p>
        </p:txBody>
      </p:sp>
    </p:spTree>
    <p:extLst>
      <p:ext uri="{BB962C8B-B14F-4D97-AF65-F5344CB8AC3E}">
        <p14:creationId xmlns:p14="http://schemas.microsoft.com/office/powerpoint/2010/main" val="10177534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 types</a:t>
            </a:r>
            <a:endParaRPr lang="en-US" dirty="0"/>
          </a:p>
        </p:txBody>
      </p:sp>
      <p:sp>
        <p:nvSpPr>
          <p:cNvPr id="3" name="Content Placeholder 2"/>
          <p:cNvSpPr>
            <a:spLocks noGrp="1"/>
          </p:cNvSpPr>
          <p:nvPr>
            <p:ph idx="1"/>
          </p:nvPr>
        </p:nvSpPr>
        <p:spPr>
          <a:xfrm>
            <a:off x="6640349" y="2019720"/>
            <a:ext cx="5246851" cy="4838280"/>
          </a:xfrm>
        </p:spPr>
        <p:txBody>
          <a:bodyPr>
            <a:normAutofit fontScale="92500" lnSpcReduction="10000"/>
          </a:bodyPr>
          <a:lstStyle/>
          <a:p>
            <a:r>
              <a:rPr lang="en-US" b="1" dirty="0" smtClean="0"/>
              <a:t>ATM</a:t>
            </a:r>
            <a:r>
              <a:rPr lang="en-US" dirty="0" smtClean="0"/>
              <a:t> – Circuit switched network. Each site needs dedicated circuits for connection. </a:t>
            </a:r>
          </a:p>
          <a:p>
            <a:r>
              <a:rPr lang="en-US" b="1" dirty="0" smtClean="0"/>
              <a:t>Frame Relay </a:t>
            </a:r>
            <a:r>
              <a:rPr lang="en-US" dirty="0" smtClean="0"/>
              <a:t>– Packet switched network. Frame Relay supports Virtual Circuits – One single physical link can support multiple Private Virtual Circuits to connect to sites.</a:t>
            </a:r>
          </a:p>
          <a:p>
            <a:r>
              <a:rPr lang="en-US" b="1" dirty="0" smtClean="0"/>
              <a:t>MPLS</a:t>
            </a:r>
            <a:r>
              <a:rPr lang="en-US" dirty="0" smtClean="0"/>
              <a:t> – Fast, label-switching WAN, establishes pre-defined routes. Can route to multiple sites over single link without a PVC via routing protocols such as MP-BGP. Adds Label headers and can forward IP and Non-IP Packets.</a:t>
            </a:r>
          </a:p>
          <a:p>
            <a:r>
              <a:rPr lang="en-US" b="1" dirty="0" smtClean="0"/>
              <a:t>SD-WAN – </a:t>
            </a:r>
            <a:r>
              <a:rPr lang="en-US" dirty="0" smtClean="0"/>
              <a:t>The cost of dedicated WAN such as MPLS has driven SD-WAN. SDWAN enables an enterprise to create a WAN fabric across an underlying multi-wan network such as MPLS, Internet etc. SD-WAN enhances traffic delivery by adding auto-failover, congestion detection and application bandwidth optimization.</a:t>
            </a:r>
            <a:endParaRPr lang="en-US" b="1" dirty="0"/>
          </a:p>
        </p:txBody>
      </p:sp>
      <p:sp>
        <p:nvSpPr>
          <p:cNvPr id="4" name="Content Placeholder 2"/>
          <p:cNvSpPr txBox="1">
            <a:spLocks/>
          </p:cNvSpPr>
          <p:nvPr/>
        </p:nvSpPr>
        <p:spPr>
          <a:xfrm>
            <a:off x="581192" y="2120206"/>
            <a:ext cx="5246851" cy="449160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ISDN</a:t>
            </a:r>
            <a:r>
              <a:rPr lang="en-US" dirty="0" smtClean="0"/>
              <a:t>– Digital voice, video, data.</a:t>
            </a:r>
          </a:p>
          <a:p>
            <a:pPr lvl="1"/>
            <a:r>
              <a:rPr lang="en-US" dirty="0" smtClean="0"/>
              <a:t>BRI – Two data and one control channels – 144kbps.</a:t>
            </a:r>
          </a:p>
          <a:p>
            <a:pPr lvl="1"/>
            <a:r>
              <a:rPr lang="en-US" dirty="0" smtClean="0"/>
              <a:t>PRI: T1-  23 Data and one control channels – 1.544 Mbps</a:t>
            </a:r>
          </a:p>
          <a:p>
            <a:pPr lvl="1"/>
            <a:r>
              <a:rPr lang="en-US" dirty="0" smtClean="0"/>
              <a:t>E1 – 30 Data and one Control channel – 2.048 Mbps</a:t>
            </a:r>
          </a:p>
          <a:p>
            <a:pPr lvl="1"/>
            <a:r>
              <a:rPr lang="en-US" dirty="0" smtClean="0"/>
              <a:t>T3 – 28 bundled T1s – 45 Mbps</a:t>
            </a:r>
          </a:p>
          <a:p>
            <a:r>
              <a:rPr lang="en-US" b="1" dirty="0" smtClean="0"/>
              <a:t>SONET</a:t>
            </a:r>
            <a:r>
              <a:rPr lang="en-US" dirty="0" smtClean="0"/>
              <a:t>: Optical network that connects continents.</a:t>
            </a:r>
          </a:p>
          <a:p>
            <a:r>
              <a:rPr lang="en-US" b="1" dirty="0" smtClean="0"/>
              <a:t>DSL: </a:t>
            </a:r>
            <a:r>
              <a:rPr lang="en-US" dirty="0" smtClean="0"/>
              <a:t>Digital subscriber Line, symmetric, same upload/download speed.</a:t>
            </a:r>
          </a:p>
          <a:p>
            <a:pPr lvl="1"/>
            <a:r>
              <a:rPr lang="en-US" b="1" dirty="0" smtClean="0"/>
              <a:t>ADSL – </a:t>
            </a:r>
            <a:r>
              <a:rPr lang="en-US" dirty="0" smtClean="0"/>
              <a:t>Asynchronous DSL, varying Upload and Download speed.</a:t>
            </a:r>
          </a:p>
          <a:p>
            <a:pPr lvl="1"/>
            <a:r>
              <a:rPr lang="en-US" b="1" dirty="0" smtClean="0"/>
              <a:t>VDSL – </a:t>
            </a:r>
            <a:r>
              <a:rPr lang="en-US" dirty="0" smtClean="0"/>
              <a:t>High bandwidth DSL</a:t>
            </a:r>
            <a:endParaRPr lang="en-US" b="1" dirty="0"/>
          </a:p>
        </p:txBody>
      </p:sp>
    </p:spTree>
    <p:extLst>
      <p:ext uri="{BB962C8B-B14F-4D97-AF65-F5344CB8AC3E}">
        <p14:creationId xmlns:p14="http://schemas.microsoft.com/office/powerpoint/2010/main" val="11003692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protocol v4 and </a:t>
            </a:r>
            <a:r>
              <a:rPr lang="en-US" dirty="0" err="1" smtClean="0"/>
              <a:t>subnetting</a:t>
            </a:r>
            <a:endParaRPr lang="en-US" dirty="0"/>
          </a:p>
        </p:txBody>
      </p:sp>
      <p:sp>
        <p:nvSpPr>
          <p:cNvPr id="3" name="Content Placeholder 2"/>
          <p:cNvSpPr>
            <a:spLocks noGrp="1"/>
          </p:cNvSpPr>
          <p:nvPr>
            <p:ph idx="1"/>
          </p:nvPr>
        </p:nvSpPr>
        <p:spPr>
          <a:xfrm>
            <a:off x="6933362" y="1919237"/>
            <a:ext cx="5258637" cy="2833634"/>
          </a:xfrm>
        </p:spPr>
        <p:txBody>
          <a:bodyPr>
            <a:normAutofit fontScale="92500" lnSpcReduction="20000"/>
          </a:bodyPr>
          <a:lstStyle/>
          <a:p>
            <a:r>
              <a:rPr lang="en-US" b="1" dirty="0" smtClean="0"/>
              <a:t>RFC 1918 Addresses</a:t>
            </a:r>
            <a:r>
              <a:rPr lang="en-US" dirty="0" smtClean="0"/>
              <a:t>: Private address, non routable:</a:t>
            </a:r>
          </a:p>
          <a:p>
            <a:pPr lvl="1"/>
            <a:r>
              <a:rPr lang="en-US" dirty="0" smtClean="0"/>
              <a:t>Class A – 10.0.0.0-10.255.255.255</a:t>
            </a:r>
          </a:p>
          <a:p>
            <a:pPr lvl="1"/>
            <a:r>
              <a:rPr lang="en-US" dirty="0" smtClean="0"/>
              <a:t>Class B – 172.16.0.0-172.31.255.255</a:t>
            </a:r>
          </a:p>
          <a:p>
            <a:pPr lvl="1"/>
            <a:r>
              <a:rPr lang="en-US" dirty="0" smtClean="0"/>
              <a:t>Class C – 192.168.0.0-192.168.255.255</a:t>
            </a:r>
          </a:p>
          <a:p>
            <a:r>
              <a:rPr lang="en-US" b="1" dirty="0" smtClean="0"/>
              <a:t>Loopback Addresses: </a:t>
            </a:r>
            <a:r>
              <a:rPr lang="en-US" dirty="0" smtClean="0"/>
              <a:t>Test the local TCP/IP stack</a:t>
            </a:r>
            <a:endParaRPr lang="en-US" b="1" dirty="0" smtClean="0"/>
          </a:p>
          <a:p>
            <a:pPr lvl="1"/>
            <a:r>
              <a:rPr lang="en-US" dirty="0" smtClean="0"/>
              <a:t>127.0.0.1 ( although the whole 127.0.0.0/8 is reserved)</a:t>
            </a:r>
          </a:p>
          <a:p>
            <a:r>
              <a:rPr lang="en-US" b="1" dirty="0" smtClean="0"/>
              <a:t>APIPA Address: </a:t>
            </a:r>
            <a:r>
              <a:rPr lang="en-US" dirty="0" smtClean="0"/>
              <a:t>Used by Microsoft Windows, when DHCP IP is not received.</a:t>
            </a:r>
          </a:p>
          <a:p>
            <a:pPr lvl="1"/>
            <a:r>
              <a:rPr lang="en-US" dirty="0" smtClean="0"/>
              <a:t>169.254.x.x</a:t>
            </a:r>
            <a:endParaRPr lang="en-US" dirty="0"/>
          </a:p>
        </p:txBody>
      </p:sp>
      <p:sp>
        <p:nvSpPr>
          <p:cNvPr id="4" name="Content Placeholder 2"/>
          <p:cNvSpPr txBox="1">
            <a:spLocks/>
          </p:cNvSpPr>
          <p:nvPr/>
        </p:nvSpPr>
        <p:spPr>
          <a:xfrm>
            <a:off x="460612" y="1868995"/>
            <a:ext cx="6285245" cy="2421652"/>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IPv4 </a:t>
            </a:r>
            <a:r>
              <a:rPr lang="en-US" dirty="0" smtClean="0"/>
              <a:t>uses 32-bits for addressing and is divided into the below classes:</a:t>
            </a:r>
          </a:p>
          <a:p>
            <a:pPr lvl="1"/>
            <a:r>
              <a:rPr lang="en-US" dirty="0" smtClean="0"/>
              <a:t>Class A: 1-126.255.255.255 /8</a:t>
            </a:r>
          </a:p>
          <a:p>
            <a:pPr lvl="1"/>
            <a:r>
              <a:rPr lang="en-US" dirty="0" smtClean="0"/>
              <a:t>Class B: 128-191.255.255.255 /16</a:t>
            </a:r>
          </a:p>
          <a:p>
            <a:pPr lvl="1"/>
            <a:r>
              <a:rPr lang="en-US" dirty="0" smtClean="0"/>
              <a:t>Class C: 192-223.255.255.255 /24</a:t>
            </a:r>
          </a:p>
          <a:p>
            <a:pPr lvl="1"/>
            <a:r>
              <a:rPr lang="en-US" dirty="0" smtClean="0"/>
              <a:t>Class D: 224-239.255.255.255 – used for Multicast.</a:t>
            </a:r>
          </a:p>
          <a:p>
            <a:r>
              <a:rPr lang="en-US" dirty="0" smtClean="0"/>
              <a:t>VLSM allows using variable subnet masks to reduce subnet size, for example breaking a Class B address into a Class C for </a:t>
            </a:r>
            <a:r>
              <a:rPr lang="en-US" dirty="0" err="1" smtClean="0"/>
              <a:t>Vlans</a:t>
            </a:r>
            <a:r>
              <a:rPr lang="en-US" dirty="0" smtClean="0"/>
              <a:t>.</a:t>
            </a:r>
            <a:endParaRPr lang="en-US" dirty="0"/>
          </a:p>
        </p:txBody>
      </p:sp>
      <p:sp>
        <p:nvSpPr>
          <p:cNvPr id="9" name="Content Placeholder 2"/>
          <p:cNvSpPr txBox="1">
            <a:spLocks/>
          </p:cNvSpPr>
          <p:nvPr/>
        </p:nvSpPr>
        <p:spPr>
          <a:xfrm>
            <a:off x="460612" y="4290647"/>
            <a:ext cx="6285245" cy="242165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Version: </a:t>
            </a:r>
            <a:r>
              <a:rPr lang="en-US" dirty="0" smtClean="0"/>
              <a:t>IP version (4 for IPv4)</a:t>
            </a:r>
          </a:p>
          <a:p>
            <a:r>
              <a:rPr lang="en-US" dirty="0" smtClean="0"/>
              <a:t>IHL: Length of Header</a:t>
            </a:r>
          </a:p>
          <a:p>
            <a:r>
              <a:rPr lang="en-US" dirty="0" err="1" smtClean="0"/>
              <a:t>ToS</a:t>
            </a:r>
            <a:r>
              <a:rPr lang="en-US" dirty="0" smtClean="0"/>
              <a:t>: Used to specify </a:t>
            </a:r>
            <a:r>
              <a:rPr lang="en-US" dirty="0" err="1" smtClean="0"/>
              <a:t>DiffServ</a:t>
            </a:r>
            <a:r>
              <a:rPr lang="en-US" dirty="0" smtClean="0"/>
              <a:t> for </a:t>
            </a:r>
            <a:r>
              <a:rPr lang="en-US" dirty="0" err="1" smtClean="0"/>
              <a:t>QoS</a:t>
            </a:r>
            <a:endParaRPr lang="en-US" dirty="0" smtClean="0"/>
          </a:p>
          <a:p>
            <a:r>
              <a:rPr lang="en-US" dirty="0" smtClean="0"/>
              <a:t>Time to Live: End routing loops.</a:t>
            </a:r>
          </a:p>
          <a:p>
            <a:r>
              <a:rPr lang="en-US" dirty="0" smtClean="0"/>
              <a:t>Protocol: Encapsulated protocol – TCP, UDP, ICMP, etc.</a:t>
            </a:r>
          </a:p>
          <a:p>
            <a:r>
              <a:rPr lang="en-US" dirty="0" smtClean="0"/>
              <a:t>Source Destination IP Address</a:t>
            </a:r>
          </a:p>
          <a:p>
            <a:r>
              <a:rPr lang="en-US" dirty="0" smtClean="0"/>
              <a:t>Optional: Options &amp; Padding.</a:t>
            </a:r>
          </a:p>
          <a:p>
            <a:r>
              <a:rPr lang="en-US" dirty="0" smtClean="0"/>
              <a:t>MTU: Maximum Packet size transmission allowed. Max: 1500 bytes</a:t>
            </a:r>
          </a:p>
        </p:txBody>
      </p:sp>
      <p:sp>
        <p:nvSpPr>
          <p:cNvPr id="10" name="Rectangle 9"/>
          <p:cNvSpPr/>
          <p:nvPr/>
        </p:nvSpPr>
        <p:spPr>
          <a:xfrm>
            <a:off x="4401177" y="4315768"/>
            <a:ext cx="2230734" cy="77372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KEY FIELDS OF IP HEADER</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449359341"/>
              </p:ext>
            </p:extLst>
          </p:nvPr>
        </p:nvGraphicFramePr>
        <p:xfrm>
          <a:off x="6854586" y="4956152"/>
          <a:ext cx="2937964" cy="1828800"/>
        </p:xfrm>
        <a:graphic>
          <a:graphicData uri="http://schemas.openxmlformats.org/drawingml/2006/table">
            <a:tbl>
              <a:tblPr firstRow="1" bandRow="1">
                <a:tableStyleId>{5C22544A-7EE6-4342-B048-85BDC9FD1C3A}</a:tableStyleId>
              </a:tblPr>
              <a:tblGrid>
                <a:gridCol w="1468982"/>
                <a:gridCol w="1468982"/>
              </a:tblGrid>
              <a:tr h="264814">
                <a:tc>
                  <a:txBody>
                    <a:bodyPr/>
                    <a:lstStyle/>
                    <a:p>
                      <a:r>
                        <a:rPr lang="en-US" sz="1500" dirty="0" smtClean="0"/>
                        <a:t>Protocol</a:t>
                      </a:r>
                      <a:endParaRPr lang="en-US" sz="1500" dirty="0"/>
                    </a:p>
                  </a:txBody>
                  <a:tcPr/>
                </a:tc>
                <a:tc>
                  <a:txBody>
                    <a:bodyPr/>
                    <a:lstStyle/>
                    <a:p>
                      <a:r>
                        <a:rPr lang="en-US" sz="1500" dirty="0" smtClean="0"/>
                        <a:t>IP</a:t>
                      </a:r>
                      <a:r>
                        <a:rPr lang="en-US" sz="1500" baseline="0" dirty="0" smtClean="0"/>
                        <a:t> Protocol No</a:t>
                      </a:r>
                      <a:endParaRPr lang="en-US" sz="1500" dirty="0"/>
                    </a:p>
                  </a:txBody>
                  <a:tcPr/>
                </a:tc>
              </a:tr>
              <a:tr h="264814">
                <a:tc>
                  <a:txBody>
                    <a:bodyPr/>
                    <a:lstStyle/>
                    <a:p>
                      <a:r>
                        <a:rPr lang="en-US" sz="1500" dirty="0" smtClean="0"/>
                        <a:t>TCP</a:t>
                      </a:r>
                      <a:endParaRPr lang="en-US" sz="1500" dirty="0"/>
                    </a:p>
                  </a:txBody>
                  <a:tcPr/>
                </a:tc>
                <a:tc>
                  <a:txBody>
                    <a:bodyPr/>
                    <a:lstStyle/>
                    <a:p>
                      <a:r>
                        <a:rPr lang="en-US" sz="1500" dirty="0" smtClean="0"/>
                        <a:t>6</a:t>
                      </a:r>
                      <a:endParaRPr lang="en-US" sz="1500" dirty="0"/>
                    </a:p>
                  </a:txBody>
                  <a:tcPr/>
                </a:tc>
              </a:tr>
              <a:tr h="264814">
                <a:tc>
                  <a:txBody>
                    <a:bodyPr/>
                    <a:lstStyle/>
                    <a:p>
                      <a:r>
                        <a:rPr lang="en-US" sz="1500" dirty="0" smtClean="0"/>
                        <a:t>UDP</a:t>
                      </a:r>
                      <a:endParaRPr lang="en-US" sz="1500" dirty="0"/>
                    </a:p>
                  </a:txBody>
                  <a:tcPr/>
                </a:tc>
                <a:tc>
                  <a:txBody>
                    <a:bodyPr/>
                    <a:lstStyle/>
                    <a:p>
                      <a:r>
                        <a:rPr lang="en-US" sz="1500" dirty="0" smtClean="0"/>
                        <a:t>17</a:t>
                      </a:r>
                      <a:endParaRPr lang="en-US" sz="1500" dirty="0"/>
                    </a:p>
                  </a:txBody>
                  <a:tcPr/>
                </a:tc>
              </a:tr>
              <a:tr h="264814">
                <a:tc>
                  <a:txBody>
                    <a:bodyPr/>
                    <a:lstStyle/>
                    <a:p>
                      <a:r>
                        <a:rPr lang="en-US" sz="1500" dirty="0" smtClean="0"/>
                        <a:t>ICMP</a:t>
                      </a:r>
                      <a:endParaRPr lang="en-US" sz="1500" dirty="0"/>
                    </a:p>
                  </a:txBody>
                  <a:tcPr/>
                </a:tc>
                <a:tc>
                  <a:txBody>
                    <a:bodyPr/>
                    <a:lstStyle/>
                    <a:p>
                      <a:r>
                        <a:rPr lang="en-US" sz="1500" dirty="0" smtClean="0"/>
                        <a:t>1</a:t>
                      </a:r>
                      <a:endParaRPr lang="en-US" sz="1500" dirty="0"/>
                    </a:p>
                  </a:txBody>
                  <a:tcPr/>
                </a:tc>
              </a:tr>
              <a:tr h="264814">
                <a:tc>
                  <a:txBody>
                    <a:bodyPr/>
                    <a:lstStyle/>
                    <a:p>
                      <a:r>
                        <a:rPr lang="en-US" sz="1500" dirty="0" smtClean="0"/>
                        <a:t>GRE</a:t>
                      </a:r>
                      <a:endParaRPr lang="en-US" sz="1500" dirty="0"/>
                    </a:p>
                  </a:txBody>
                  <a:tcPr/>
                </a:tc>
                <a:tc>
                  <a:txBody>
                    <a:bodyPr/>
                    <a:lstStyle/>
                    <a:p>
                      <a:r>
                        <a:rPr lang="en-US" sz="1500" dirty="0" smtClean="0"/>
                        <a:t>47</a:t>
                      </a:r>
                      <a:endParaRPr lang="en-US" sz="1500" dirty="0"/>
                    </a:p>
                  </a:txBody>
                  <a:tcPr/>
                </a:tc>
              </a:tr>
            </a:tbl>
          </a:graphicData>
        </a:graphic>
      </p:graphicFrame>
      <p:sp>
        <p:nvSpPr>
          <p:cNvPr id="12" name="TextBox 11"/>
          <p:cNvSpPr txBox="1"/>
          <p:nvPr/>
        </p:nvSpPr>
        <p:spPr>
          <a:xfrm>
            <a:off x="6869659" y="4586820"/>
            <a:ext cx="2986595" cy="369332"/>
          </a:xfrm>
          <a:prstGeom prst="rect">
            <a:avLst/>
          </a:prstGeom>
          <a:noFill/>
        </p:spPr>
        <p:txBody>
          <a:bodyPr wrap="square" rtlCol="0">
            <a:spAutoFit/>
          </a:bodyPr>
          <a:lstStyle/>
          <a:p>
            <a:r>
              <a:rPr lang="en-US" b="1" i="1" dirty="0" smtClean="0"/>
              <a:t>Key IP Protocol numbers</a:t>
            </a:r>
            <a:endParaRPr lang="en-US" b="1" i="1" dirty="0"/>
          </a:p>
        </p:txBody>
      </p:sp>
      <p:sp>
        <p:nvSpPr>
          <p:cNvPr id="13" name="Rounded Rectangle 12"/>
          <p:cNvSpPr/>
          <p:nvPr/>
        </p:nvSpPr>
        <p:spPr>
          <a:xfrm>
            <a:off x="9856254" y="4586820"/>
            <a:ext cx="2262058" cy="2198132"/>
          </a:xfrm>
          <a:prstGeom prst="roundRect">
            <a:avLst>
              <a:gd name="adj" fmla="val 26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b="1" dirty="0" smtClean="0"/>
              <a:t>ARP</a:t>
            </a:r>
            <a:r>
              <a:rPr lang="en-US" dirty="0" smtClean="0"/>
              <a:t>:  Resolve IP to MAC</a:t>
            </a:r>
          </a:p>
          <a:p>
            <a:pPr marL="285750" indent="-285750">
              <a:buFont typeface="Wingdings" panose="05000000000000000000" pitchFamily="2" charset="2"/>
              <a:buChar char="Ø"/>
            </a:pPr>
            <a:r>
              <a:rPr lang="en-US" b="1" dirty="0" smtClean="0"/>
              <a:t>RARP</a:t>
            </a:r>
            <a:r>
              <a:rPr lang="en-US" dirty="0" smtClean="0"/>
              <a:t>: Resolve MAC to IP</a:t>
            </a:r>
          </a:p>
          <a:p>
            <a:pPr algn="ctr"/>
            <a:r>
              <a:rPr lang="en-US" i="1" dirty="0" smtClean="0"/>
              <a:t>Both prone to spoofing / poisoning. Hardcode on sensitive networks.</a:t>
            </a:r>
            <a:endParaRPr lang="en-US" i="1" dirty="0"/>
          </a:p>
        </p:txBody>
      </p:sp>
    </p:spTree>
    <p:extLst>
      <p:ext uri="{BB962C8B-B14F-4D97-AF65-F5344CB8AC3E}">
        <p14:creationId xmlns:p14="http://schemas.microsoft.com/office/powerpoint/2010/main" val="21104409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IPv6 SECURITY</a:t>
            </a:r>
            <a:endParaRPr lang="en-US" dirty="0"/>
          </a:p>
        </p:txBody>
      </p:sp>
      <p:sp>
        <p:nvSpPr>
          <p:cNvPr id="3" name="Content Placeholder 2"/>
          <p:cNvSpPr>
            <a:spLocks noGrp="1"/>
          </p:cNvSpPr>
          <p:nvPr>
            <p:ph idx="1"/>
          </p:nvPr>
        </p:nvSpPr>
        <p:spPr>
          <a:xfrm>
            <a:off x="98934" y="1848898"/>
            <a:ext cx="6603318" cy="5009102"/>
          </a:xfrm>
        </p:spPr>
        <p:txBody>
          <a:bodyPr>
            <a:normAutofit lnSpcReduction="10000"/>
          </a:bodyPr>
          <a:lstStyle/>
          <a:p>
            <a:r>
              <a:rPr lang="en-US" dirty="0" smtClean="0"/>
              <a:t>IPv6 improves on v4 by increasing addresses from 32bits to 128bits.</a:t>
            </a:r>
          </a:p>
          <a:p>
            <a:r>
              <a:rPr lang="en-US" dirty="0" smtClean="0"/>
              <a:t>The massive size of the header increases the difficulty in Port scanning.</a:t>
            </a:r>
          </a:p>
          <a:p>
            <a:r>
              <a:rPr lang="en-US" dirty="0" smtClean="0"/>
              <a:t>Cryptographically Generated Addresses (CGA) allows user to provide “proof of ownership” for an IPv6 address in the IPv6 neighbor router discovery mechanism:</a:t>
            </a:r>
          </a:p>
          <a:p>
            <a:pPr lvl="1"/>
            <a:r>
              <a:rPr lang="en-US" dirty="0" smtClean="0"/>
              <a:t>Spoofing and Stealing of IPv6 Addresses much harder.</a:t>
            </a:r>
          </a:p>
          <a:p>
            <a:pPr lvl="1"/>
            <a:r>
              <a:rPr lang="en-US" dirty="0" smtClean="0"/>
              <a:t>Allows for messages signed with the owners private key.</a:t>
            </a:r>
          </a:p>
          <a:p>
            <a:pPr lvl="1"/>
            <a:r>
              <a:rPr lang="en-US" dirty="0" smtClean="0"/>
              <a:t>No need of an upgrade or modification to the network infrastructure.</a:t>
            </a:r>
          </a:p>
          <a:p>
            <a:r>
              <a:rPr lang="en-US" dirty="0" err="1" smtClean="0"/>
              <a:t>IPSec</a:t>
            </a:r>
            <a:r>
              <a:rPr lang="en-US" dirty="0" smtClean="0"/>
              <a:t> is mandatory in IPv6, providing authentication, integrity, confidentiality and access control with AH &amp; ESP.</a:t>
            </a:r>
          </a:p>
          <a:p>
            <a:r>
              <a:rPr lang="en-US" dirty="0" smtClean="0"/>
              <a:t>Elimination of ARP and it’s related vulnerabilities – Interface ID of a L3 IPv6 address is derived from an L2 Address, and is used globally in an IPv6 network.  Neighbor discovery Protocol replaces ARP.</a:t>
            </a:r>
            <a:endParaRPr lang="en-US" dirty="0"/>
          </a:p>
        </p:txBody>
      </p:sp>
      <p:sp>
        <p:nvSpPr>
          <p:cNvPr id="4" name="Content Placeholder 2"/>
          <p:cNvSpPr txBox="1">
            <a:spLocks/>
          </p:cNvSpPr>
          <p:nvPr/>
        </p:nvSpPr>
        <p:spPr>
          <a:xfrm>
            <a:off x="6873134" y="1848898"/>
            <a:ext cx="5134646" cy="5009102"/>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solidFill>
                  <a:srgbClr val="FF0000"/>
                </a:solidFill>
              </a:rPr>
              <a:t>IPv6 adoption lags and can lead to security issues such as:</a:t>
            </a:r>
          </a:p>
          <a:p>
            <a:r>
              <a:rPr lang="en-US" b="1" dirty="0" smtClean="0"/>
              <a:t>Unauthorized clients: </a:t>
            </a:r>
            <a:r>
              <a:rPr lang="en-US" dirty="0" smtClean="0"/>
              <a:t>By default IPv6 is enabled in most modern devices and OSes, unintentionally increasing the attack surface where the enterprise lacks the capabilities/</a:t>
            </a:r>
            <a:r>
              <a:rPr lang="en-US" dirty="0" err="1" smtClean="0"/>
              <a:t>defences</a:t>
            </a:r>
            <a:r>
              <a:rPr lang="en-US" dirty="0" smtClean="0"/>
              <a:t> from IPv6 attacks. </a:t>
            </a:r>
          </a:p>
          <a:p>
            <a:pPr lvl="1"/>
            <a:r>
              <a:rPr lang="en-US" dirty="0" smtClean="0"/>
              <a:t>Disable IPv6 from devices</a:t>
            </a:r>
          </a:p>
          <a:p>
            <a:pPr lvl="1"/>
            <a:r>
              <a:rPr lang="en-US" dirty="0" smtClean="0"/>
              <a:t>Detect and block IPv6 or IPv6 tunnel traffic at the perimeter.</a:t>
            </a:r>
          </a:p>
          <a:p>
            <a:r>
              <a:rPr lang="en-US" b="1" dirty="0" smtClean="0"/>
              <a:t>Dual Operation: </a:t>
            </a:r>
            <a:r>
              <a:rPr lang="en-US" dirty="0" smtClean="0"/>
              <a:t>Organizations migrating from IPv4 to IPv6 may enable both protocols and security simultaneously. Security policies must be addressed and reviewed for both protocols.</a:t>
            </a:r>
          </a:p>
          <a:p>
            <a:r>
              <a:rPr lang="en-US" dirty="0" smtClean="0"/>
              <a:t>Filter IPv6 transition technologies such as 6to4, SIT, </a:t>
            </a:r>
            <a:r>
              <a:rPr lang="en-US" dirty="0" err="1" smtClean="0"/>
              <a:t>Teredo</a:t>
            </a:r>
            <a:r>
              <a:rPr lang="en-US" dirty="0" smtClean="0"/>
              <a:t> and allow only needed. </a:t>
            </a:r>
            <a:r>
              <a:rPr lang="en-US" dirty="0" err="1" smtClean="0"/>
              <a:t>Teredo</a:t>
            </a:r>
            <a:r>
              <a:rPr lang="en-US" dirty="0" smtClean="0"/>
              <a:t> (IPv6 over UDP) may unknowingly flow if Firewall allows UDP, creating an easy vector for C&amp;C Communications.</a:t>
            </a:r>
            <a:endParaRPr lang="en-US" dirty="0"/>
          </a:p>
        </p:txBody>
      </p:sp>
    </p:spTree>
    <p:extLst>
      <p:ext uri="{BB962C8B-B14F-4D97-AF65-F5344CB8AC3E}">
        <p14:creationId xmlns:p14="http://schemas.microsoft.com/office/powerpoint/2010/main" val="25827462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ICMP – Internet control message protocol</a:t>
            </a:r>
            <a:endParaRPr lang="en-US" dirty="0"/>
          </a:p>
        </p:txBody>
      </p:sp>
      <p:sp>
        <p:nvSpPr>
          <p:cNvPr id="3" name="Content Placeholder 2"/>
          <p:cNvSpPr>
            <a:spLocks noGrp="1"/>
          </p:cNvSpPr>
          <p:nvPr>
            <p:ph idx="1"/>
          </p:nvPr>
        </p:nvSpPr>
        <p:spPr>
          <a:xfrm>
            <a:off x="160774" y="1828800"/>
            <a:ext cx="5637125" cy="5029200"/>
          </a:xfrm>
        </p:spPr>
        <p:txBody>
          <a:bodyPr>
            <a:normAutofit fontScale="85000" lnSpcReduction="20000"/>
          </a:bodyPr>
          <a:lstStyle/>
          <a:p>
            <a:r>
              <a:rPr lang="en-US" b="1" dirty="0" smtClean="0"/>
              <a:t>ICMP</a:t>
            </a:r>
            <a:r>
              <a:rPr lang="en-US" dirty="0" smtClean="0"/>
              <a:t>: Internet Control Message Protocol is used for IP Investigations of Reachability. </a:t>
            </a:r>
          </a:p>
          <a:p>
            <a:r>
              <a:rPr lang="en-US" dirty="0" smtClean="0"/>
              <a:t>ICMPv6 is used for IPv6</a:t>
            </a:r>
          </a:p>
          <a:p>
            <a:r>
              <a:rPr lang="en-US" dirty="0" smtClean="0"/>
              <a:t>ICMP has it’s own Transport layer protocol.</a:t>
            </a:r>
          </a:p>
          <a:p>
            <a:r>
              <a:rPr lang="en-US" dirty="0" smtClean="0"/>
              <a:t>IP Protocol number: 1</a:t>
            </a:r>
            <a:endParaRPr lang="en-US" dirty="0"/>
          </a:p>
          <a:p>
            <a:r>
              <a:rPr lang="en-US" dirty="0" smtClean="0"/>
              <a:t>Important ICMP messages:</a:t>
            </a:r>
          </a:p>
          <a:p>
            <a:pPr lvl="1"/>
            <a:r>
              <a:rPr lang="en-US" b="1" dirty="0" smtClean="0"/>
              <a:t>ICMP Echo Request:  </a:t>
            </a:r>
            <a:r>
              <a:rPr lang="en-US" dirty="0" smtClean="0"/>
              <a:t>Request a reply, check reachability. Type 8 message.</a:t>
            </a:r>
          </a:p>
          <a:p>
            <a:pPr lvl="1"/>
            <a:r>
              <a:rPr lang="en-US" b="1" dirty="0" smtClean="0"/>
              <a:t>ICMP Echo Reply</a:t>
            </a:r>
            <a:r>
              <a:rPr lang="en-US" dirty="0" smtClean="0"/>
              <a:t>: Reply to an Echo req. Type 0 message.</a:t>
            </a:r>
          </a:p>
          <a:p>
            <a:pPr lvl="1"/>
            <a:r>
              <a:rPr lang="en-US" b="1" dirty="0" smtClean="0"/>
              <a:t>ICMP Time Exceeded</a:t>
            </a:r>
            <a:r>
              <a:rPr lang="en-US" dirty="0" smtClean="0"/>
              <a:t>: Used in Traceroute to check distance.</a:t>
            </a:r>
          </a:p>
          <a:p>
            <a:pPr lvl="1"/>
            <a:r>
              <a:rPr lang="en-US" b="1" dirty="0" smtClean="0"/>
              <a:t>Destination Unreachable</a:t>
            </a:r>
            <a:r>
              <a:rPr lang="en-US" dirty="0" smtClean="0"/>
              <a:t>: Router reports that the Destination is unreachable.</a:t>
            </a:r>
          </a:p>
          <a:p>
            <a:pPr lvl="2"/>
            <a:r>
              <a:rPr lang="en-US" dirty="0" smtClean="0"/>
              <a:t>0 – Network Unreachable</a:t>
            </a:r>
          </a:p>
          <a:p>
            <a:pPr lvl="2"/>
            <a:r>
              <a:rPr lang="en-US" dirty="0" smtClean="0"/>
              <a:t>1 – Host Unreachable</a:t>
            </a:r>
          </a:p>
          <a:p>
            <a:pPr lvl="2"/>
            <a:r>
              <a:rPr lang="en-US" dirty="0" smtClean="0"/>
              <a:t>2 – Protocol Unreachable</a:t>
            </a:r>
          </a:p>
          <a:p>
            <a:pPr lvl="2"/>
            <a:r>
              <a:rPr lang="en-US" dirty="0" smtClean="0"/>
              <a:t>3 – Port Unreachable</a:t>
            </a:r>
          </a:p>
          <a:p>
            <a:pPr lvl="1"/>
            <a:r>
              <a:rPr lang="en-US" b="1" dirty="0" smtClean="0"/>
              <a:t>ICMP Redirect</a:t>
            </a:r>
            <a:r>
              <a:rPr lang="en-US" dirty="0" smtClean="0"/>
              <a:t>: Redirects Datagrams or Segments to the correct host.</a:t>
            </a:r>
            <a:endParaRPr lang="en-US" dirty="0"/>
          </a:p>
        </p:txBody>
      </p:sp>
      <p:sp>
        <p:nvSpPr>
          <p:cNvPr id="4" name="Content Placeholder 2"/>
          <p:cNvSpPr txBox="1">
            <a:spLocks/>
          </p:cNvSpPr>
          <p:nvPr/>
        </p:nvSpPr>
        <p:spPr>
          <a:xfrm>
            <a:off x="5973683" y="1828800"/>
            <a:ext cx="5637125" cy="5029200"/>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Ping</a:t>
            </a:r>
            <a:r>
              <a:rPr lang="en-US" dirty="0" smtClean="0"/>
              <a:t>: Checks for reachability, Sends an Echo request and waits for an Echo reply. </a:t>
            </a:r>
          </a:p>
          <a:p>
            <a:pPr lvl="1"/>
            <a:r>
              <a:rPr lang="en-US" dirty="0" smtClean="0"/>
              <a:t>Checks for latency between hosts.</a:t>
            </a:r>
          </a:p>
          <a:p>
            <a:pPr lvl="1"/>
            <a:r>
              <a:rPr lang="en-US" dirty="0" smtClean="0"/>
              <a:t>Usually Filtered at firewalls. </a:t>
            </a:r>
            <a:endParaRPr lang="en-US" dirty="0"/>
          </a:p>
          <a:p>
            <a:pPr lvl="1"/>
            <a:r>
              <a:rPr lang="en-US" dirty="0" smtClean="0"/>
              <a:t>Can be used as a discovery mechanism on networks to discover online / unfiltered hosts.</a:t>
            </a:r>
          </a:p>
          <a:p>
            <a:pPr lvl="1"/>
            <a:r>
              <a:rPr lang="en-US" dirty="0" smtClean="0"/>
              <a:t>Increasing the Packet size can investigate the MTU path size for hosts. </a:t>
            </a:r>
          </a:p>
          <a:p>
            <a:pPr lvl="1"/>
            <a:r>
              <a:rPr lang="en-US" dirty="0" smtClean="0"/>
              <a:t>Ping of Death sends a large Packet causing system crashes.</a:t>
            </a:r>
          </a:p>
          <a:p>
            <a:r>
              <a:rPr lang="en-US" b="1" dirty="0" smtClean="0"/>
              <a:t>Traceroute</a:t>
            </a:r>
            <a:r>
              <a:rPr lang="en-US" dirty="0" smtClean="0"/>
              <a:t>: Uses Time Exceeded messages to trace network path and latency on the paths. </a:t>
            </a:r>
            <a:endParaRPr lang="en-US" dirty="0"/>
          </a:p>
          <a:p>
            <a:pPr lvl="1"/>
            <a:r>
              <a:rPr lang="en-US" dirty="0" smtClean="0"/>
              <a:t>Traceroute sends ICMP messages with incremented TTL values to determine the full path.</a:t>
            </a:r>
          </a:p>
          <a:p>
            <a:pPr lvl="1"/>
            <a:r>
              <a:rPr lang="en-US" dirty="0" smtClean="0"/>
              <a:t>Host to Server4.com – TTL1: Router1 sends Time Exceeded – 1</a:t>
            </a:r>
            <a:r>
              <a:rPr lang="en-US" baseline="30000" dirty="0" smtClean="0"/>
              <a:t>st</a:t>
            </a:r>
            <a:r>
              <a:rPr lang="en-US" dirty="0" smtClean="0"/>
              <a:t> hop determined.</a:t>
            </a:r>
          </a:p>
          <a:p>
            <a:pPr lvl="1"/>
            <a:r>
              <a:rPr lang="en-US" dirty="0"/>
              <a:t>Host to Server4.com – </a:t>
            </a:r>
            <a:r>
              <a:rPr lang="en-US" dirty="0" smtClean="0"/>
              <a:t>TTL2: Router2 </a:t>
            </a:r>
            <a:r>
              <a:rPr lang="en-US" dirty="0"/>
              <a:t>sends Time Exceeded – </a:t>
            </a:r>
            <a:r>
              <a:rPr lang="en-US" dirty="0" smtClean="0"/>
              <a:t>2</a:t>
            </a:r>
            <a:r>
              <a:rPr lang="en-US" baseline="30000" dirty="0" smtClean="0"/>
              <a:t>nd</a:t>
            </a:r>
            <a:r>
              <a:rPr lang="en-US" dirty="0" smtClean="0"/>
              <a:t> hop </a:t>
            </a:r>
            <a:r>
              <a:rPr lang="en-US" dirty="0"/>
              <a:t>determined</a:t>
            </a:r>
            <a:r>
              <a:rPr lang="en-US" dirty="0" smtClean="0"/>
              <a:t>.</a:t>
            </a:r>
          </a:p>
          <a:p>
            <a:pPr lvl="1"/>
            <a:r>
              <a:rPr lang="en-US" dirty="0"/>
              <a:t>Host to Server4.com – </a:t>
            </a:r>
            <a:r>
              <a:rPr lang="en-US" dirty="0" smtClean="0"/>
              <a:t>TTL3: Server4.com </a:t>
            </a:r>
            <a:r>
              <a:rPr lang="en-US" dirty="0"/>
              <a:t>sends Time Exceeded – </a:t>
            </a:r>
            <a:r>
              <a:rPr lang="en-US" dirty="0" smtClean="0"/>
              <a:t> 3</a:t>
            </a:r>
            <a:r>
              <a:rPr lang="en-US" baseline="30000" dirty="0" smtClean="0"/>
              <a:t>rd</a:t>
            </a:r>
            <a:r>
              <a:rPr lang="en-US" dirty="0" smtClean="0"/>
              <a:t> hop </a:t>
            </a:r>
            <a:r>
              <a:rPr lang="en-US" dirty="0"/>
              <a:t>determined</a:t>
            </a:r>
            <a:r>
              <a:rPr lang="en-US" dirty="0" smtClean="0"/>
              <a:t>.</a:t>
            </a:r>
            <a:endParaRPr lang="en-US" dirty="0"/>
          </a:p>
        </p:txBody>
      </p:sp>
    </p:spTree>
    <p:extLst>
      <p:ext uri="{BB962C8B-B14F-4D97-AF65-F5344CB8AC3E}">
        <p14:creationId xmlns:p14="http://schemas.microsoft.com/office/powerpoint/2010/main" val="361329640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security: routing protocols</a:t>
            </a:r>
            <a:endParaRPr lang="en-US" dirty="0"/>
          </a:p>
        </p:txBody>
      </p:sp>
      <p:sp>
        <p:nvSpPr>
          <p:cNvPr id="3" name="Content Placeholder 2"/>
          <p:cNvSpPr>
            <a:spLocks noGrp="1"/>
          </p:cNvSpPr>
          <p:nvPr>
            <p:ph idx="1"/>
          </p:nvPr>
        </p:nvSpPr>
        <p:spPr>
          <a:xfrm>
            <a:off x="581193" y="2180496"/>
            <a:ext cx="3809938" cy="4250449"/>
          </a:xfrm>
        </p:spPr>
        <p:txBody>
          <a:bodyPr>
            <a:normAutofit fontScale="92500" lnSpcReduction="20000"/>
          </a:bodyPr>
          <a:lstStyle/>
          <a:p>
            <a:pPr marL="0" indent="0" algn="ctr">
              <a:buNone/>
            </a:pPr>
            <a:r>
              <a:rPr lang="en-US" b="1" dirty="0" smtClean="0"/>
              <a:t>RIP</a:t>
            </a:r>
          </a:p>
          <a:p>
            <a:r>
              <a:rPr lang="en-US" dirty="0" smtClean="0"/>
              <a:t>RIP is a distance vector protocol that uses Hop count for selecting best path.</a:t>
            </a:r>
          </a:p>
          <a:p>
            <a:r>
              <a:rPr lang="en-US" b="1" dirty="0" smtClean="0"/>
              <a:t>Split-Horizon</a:t>
            </a:r>
            <a:r>
              <a:rPr lang="en-US" dirty="0" smtClean="0"/>
              <a:t>: Prevents incorrect routing updates from propagating by blocking route updates to the interface from which the original update was received.</a:t>
            </a:r>
          </a:p>
          <a:p>
            <a:r>
              <a:rPr lang="en-US" b="1" dirty="0" smtClean="0"/>
              <a:t>Poison Reverse</a:t>
            </a:r>
            <a:r>
              <a:rPr lang="en-US" dirty="0" smtClean="0"/>
              <a:t>: Optimizes convergence, if a router learns that neighbors are not reachable, it will send a poison reverse through the same interface saying the neighbors are unreachable.</a:t>
            </a:r>
          </a:p>
          <a:p>
            <a:r>
              <a:rPr lang="en-US" dirty="0" smtClean="0"/>
              <a:t>RIPv2 supports authentication in plain-text or MD5.</a:t>
            </a:r>
            <a:endParaRPr lang="en-US" dirty="0"/>
          </a:p>
        </p:txBody>
      </p:sp>
      <p:sp>
        <p:nvSpPr>
          <p:cNvPr id="4" name="Content Placeholder 2"/>
          <p:cNvSpPr txBox="1">
            <a:spLocks/>
          </p:cNvSpPr>
          <p:nvPr/>
        </p:nvSpPr>
        <p:spPr>
          <a:xfrm>
            <a:off x="4391131" y="2180496"/>
            <a:ext cx="3809938" cy="425044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smtClean="0"/>
              <a:t>OSPF</a:t>
            </a:r>
          </a:p>
          <a:p>
            <a:pPr algn="just"/>
            <a:r>
              <a:rPr lang="en-US" dirty="0" smtClean="0"/>
              <a:t>OSPF is a link-state routing protocol and broadcasts Hello messages to provide link-state updates.</a:t>
            </a:r>
          </a:p>
          <a:p>
            <a:pPr algn="just"/>
            <a:r>
              <a:rPr lang="en-US" dirty="0" smtClean="0"/>
              <a:t>Updates are propagated only on link-state changes.</a:t>
            </a:r>
          </a:p>
          <a:p>
            <a:pPr algn="just"/>
            <a:r>
              <a:rPr lang="en-US" dirty="0" smtClean="0"/>
              <a:t>Use Authentication for neighbor establishment to ensure that a malicious neighbor does not broadcast malicious or invalid Link-state updates.</a:t>
            </a:r>
          </a:p>
          <a:p>
            <a:pPr algn="just"/>
            <a:r>
              <a:rPr lang="en-US" dirty="0" smtClean="0"/>
              <a:t>Use Non-Broadcast modes if possible such as Point-to-Point, specifically on provider uplinks.</a:t>
            </a:r>
            <a:endParaRPr lang="en-US" dirty="0"/>
          </a:p>
        </p:txBody>
      </p:sp>
      <p:sp>
        <p:nvSpPr>
          <p:cNvPr id="5" name="Content Placeholder 2"/>
          <p:cNvSpPr txBox="1">
            <a:spLocks/>
          </p:cNvSpPr>
          <p:nvPr/>
        </p:nvSpPr>
        <p:spPr>
          <a:xfrm>
            <a:off x="8201069" y="2031445"/>
            <a:ext cx="3809938" cy="4826555"/>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smtClean="0"/>
              <a:t>BGP</a:t>
            </a:r>
          </a:p>
          <a:p>
            <a:pPr algn="just"/>
            <a:r>
              <a:rPr lang="en-US" dirty="0" smtClean="0"/>
              <a:t>BGP is a path vector protocol that has distance vector properties. BGP can be used for intra-as routing (</a:t>
            </a:r>
            <a:r>
              <a:rPr lang="en-US" dirty="0" err="1" smtClean="0"/>
              <a:t>iBGP</a:t>
            </a:r>
            <a:r>
              <a:rPr lang="en-US" dirty="0" smtClean="0"/>
              <a:t>), inter-as (</a:t>
            </a:r>
            <a:r>
              <a:rPr lang="en-US" dirty="0" err="1" smtClean="0"/>
              <a:t>eBGP</a:t>
            </a:r>
            <a:r>
              <a:rPr lang="en-US" dirty="0" smtClean="0"/>
              <a:t>) and Multi-protocol routing such as MPLS (MPBGP)</a:t>
            </a:r>
          </a:p>
          <a:p>
            <a:pPr algn="just"/>
            <a:r>
              <a:rPr lang="en-US" dirty="0" smtClean="0"/>
              <a:t>BGP </a:t>
            </a:r>
            <a:r>
              <a:rPr lang="en-US" dirty="0" err="1" smtClean="0"/>
              <a:t>neighborships</a:t>
            </a:r>
            <a:r>
              <a:rPr lang="en-US" dirty="0" smtClean="0"/>
              <a:t> are manually established (vs automatic in RIP/OSPF)</a:t>
            </a:r>
          </a:p>
          <a:p>
            <a:pPr algn="just"/>
            <a:r>
              <a:rPr lang="en-US" dirty="0" smtClean="0"/>
              <a:t>Implement BGP with MD5 authentication for added security between neighbors.</a:t>
            </a:r>
          </a:p>
          <a:p>
            <a:pPr algn="just"/>
            <a:r>
              <a:rPr lang="en-US" dirty="0" smtClean="0"/>
              <a:t>Use pre-fix lists to filter unwanted routes.</a:t>
            </a:r>
          </a:p>
          <a:p>
            <a:pPr algn="just"/>
            <a:r>
              <a:rPr lang="en-US" dirty="0" smtClean="0"/>
              <a:t>Implement BGP Time-to-Live check to </a:t>
            </a:r>
            <a:r>
              <a:rPr lang="en-US" dirty="0" err="1" smtClean="0"/>
              <a:t>preven</a:t>
            </a:r>
            <a:r>
              <a:rPr lang="en-US" dirty="0" smtClean="0"/>
              <a:t> from </a:t>
            </a:r>
            <a:r>
              <a:rPr lang="en-US" dirty="0" err="1" smtClean="0"/>
              <a:t>DoS</a:t>
            </a:r>
            <a:r>
              <a:rPr lang="en-US" dirty="0"/>
              <a:t> </a:t>
            </a:r>
            <a:r>
              <a:rPr lang="en-US" dirty="0" smtClean="0"/>
              <a:t>and route manipulation.</a:t>
            </a:r>
            <a:endParaRPr lang="en-US" dirty="0"/>
          </a:p>
        </p:txBody>
      </p:sp>
    </p:spTree>
    <p:extLst>
      <p:ext uri="{BB962C8B-B14F-4D97-AF65-F5344CB8AC3E}">
        <p14:creationId xmlns:p14="http://schemas.microsoft.com/office/powerpoint/2010/main" val="21097062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 – Header | UDP </a:t>
            </a:r>
            <a:endParaRPr lang="en-US" dirty="0"/>
          </a:p>
        </p:txBody>
      </p:sp>
      <p:sp>
        <p:nvSpPr>
          <p:cNvPr id="3" name="Content Placeholder 2"/>
          <p:cNvSpPr>
            <a:spLocks noGrp="1"/>
          </p:cNvSpPr>
          <p:nvPr>
            <p:ph idx="1"/>
          </p:nvPr>
        </p:nvSpPr>
        <p:spPr>
          <a:xfrm>
            <a:off x="269695" y="1698172"/>
            <a:ext cx="4362601" cy="4360985"/>
          </a:xfrm>
        </p:spPr>
        <p:txBody>
          <a:bodyPr>
            <a:normAutofit fontScale="77500" lnSpcReduction="20000"/>
          </a:bodyPr>
          <a:lstStyle/>
          <a:p>
            <a:r>
              <a:rPr lang="en-US" dirty="0" smtClean="0"/>
              <a:t>TCP is a connection oriented Protocol, that segments Payload/Data received from the higher layers, performs Error Detection and correction and performs the actual session setup.  Reliability.</a:t>
            </a:r>
          </a:p>
          <a:p>
            <a:r>
              <a:rPr lang="en-US" dirty="0" smtClean="0"/>
              <a:t>TCP uses unique ports from 0-65535 for differentiating application data. Destination are well known ports (such as 80 for HTTP) and source ports are always random.</a:t>
            </a:r>
          </a:p>
          <a:p>
            <a:r>
              <a:rPr lang="en-US" dirty="0" smtClean="0"/>
              <a:t>URG – Packet contains Urgent Data.</a:t>
            </a:r>
          </a:p>
          <a:p>
            <a:r>
              <a:rPr lang="en-US" dirty="0" smtClean="0"/>
              <a:t>ACK – Acknowledge received Data</a:t>
            </a:r>
          </a:p>
          <a:p>
            <a:r>
              <a:rPr lang="en-US" dirty="0" smtClean="0"/>
              <a:t>PSH – </a:t>
            </a:r>
            <a:r>
              <a:rPr lang="en-US" dirty="0" smtClean="0">
                <a:solidFill>
                  <a:srgbClr val="FF0000"/>
                </a:solidFill>
              </a:rPr>
              <a:t>Clear Buffer</a:t>
            </a:r>
            <a:r>
              <a:rPr lang="en-US" dirty="0" smtClean="0"/>
              <a:t>, Push Data to Application Layer.</a:t>
            </a:r>
          </a:p>
          <a:p>
            <a:r>
              <a:rPr lang="en-US" dirty="0" smtClean="0"/>
              <a:t>RST – Reset (Tear down) TCP Connection</a:t>
            </a:r>
          </a:p>
          <a:p>
            <a:r>
              <a:rPr lang="en-US" dirty="0" smtClean="0"/>
              <a:t>SYN – </a:t>
            </a:r>
            <a:r>
              <a:rPr lang="en-US" dirty="0" err="1" smtClean="0"/>
              <a:t>Synchronise</a:t>
            </a:r>
            <a:r>
              <a:rPr lang="en-US" dirty="0" smtClean="0"/>
              <a:t> a connection</a:t>
            </a:r>
          </a:p>
          <a:p>
            <a:r>
              <a:rPr lang="en-US" dirty="0" smtClean="0"/>
              <a:t>FIN – Graceful Tear down.</a:t>
            </a:r>
          </a:p>
          <a:p>
            <a:r>
              <a:rPr lang="en-US" dirty="0" smtClean="0"/>
              <a:t>CWR – Congestion Window Reduced</a:t>
            </a:r>
          </a:p>
          <a:p>
            <a:r>
              <a:rPr lang="en-US" dirty="0" smtClean="0"/>
              <a:t>ECE – Explicit Congestion Notification Echo.</a:t>
            </a:r>
          </a:p>
          <a:p>
            <a:r>
              <a:rPr lang="en-US" dirty="0" smtClean="0"/>
              <a:t>NS – Nonce Sum</a:t>
            </a:r>
            <a:endParaRPr lang="en-US" dirty="0"/>
          </a:p>
        </p:txBody>
      </p:sp>
      <p:sp>
        <p:nvSpPr>
          <p:cNvPr id="4" name="Right Brace 3"/>
          <p:cNvSpPr/>
          <p:nvPr/>
        </p:nvSpPr>
        <p:spPr>
          <a:xfrm>
            <a:off x="3996848" y="5084466"/>
            <a:ext cx="341644" cy="5426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338492" y="4940272"/>
            <a:ext cx="1921631" cy="738664"/>
          </a:xfrm>
          <a:prstGeom prst="rect">
            <a:avLst/>
          </a:prstGeom>
          <a:noFill/>
        </p:spPr>
        <p:txBody>
          <a:bodyPr wrap="square" rtlCol="0">
            <a:spAutoFit/>
          </a:bodyPr>
          <a:lstStyle/>
          <a:p>
            <a:r>
              <a:rPr lang="en-US" sz="1400" dirty="0" smtClean="0"/>
              <a:t>Manage congestion on a network path, not seen in modern networks.</a:t>
            </a:r>
            <a:endParaRPr lang="en-US" sz="1400" dirty="0"/>
          </a:p>
        </p:txBody>
      </p:sp>
      <p:graphicFrame>
        <p:nvGraphicFramePr>
          <p:cNvPr id="6" name="Table 5"/>
          <p:cNvGraphicFramePr>
            <a:graphicFrameLocks noGrp="1"/>
          </p:cNvGraphicFramePr>
          <p:nvPr>
            <p:extLst>
              <p:ext uri="{D42A27DB-BD31-4B8C-83A1-F6EECF244321}">
                <p14:modId xmlns:p14="http://schemas.microsoft.com/office/powerpoint/2010/main" val="3409174475"/>
              </p:ext>
            </p:extLst>
          </p:nvPr>
        </p:nvGraphicFramePr>
        <p:xfrm>
          <a:off x="4692584" y="2076410"/>
          <a:ext cx="7325243" cy="1483360"/>
        </p:xfrm>
        <a:graphic>
          <a:graphicData uri="http://schemas.openxmlformats.org/drawingml/2006/table">
            <a:tbl>
              <a:tblPr firstRow="1" bandRow="1">
                <a:tableStyleId>{5C22544A-7EE6-4342-B048-85BDC9FD1C3A}</a:tableStyleId>
              </a:tblPr>
              <a:tblGrid>
                <a:gridCol w="437745"/>
                <a:gridCol w="437745"/>
                <a:gridCol w="437745"/>
                <a:gridCol w="437745"/>
                <a:gridCol w="437745"/>
                <a:gridCol w="437745"/>
                <a:gridCol w="437745"/>
                <a:gridCol w="437745"/>
                <a:gridCol w="437745"/>
                <a:gridCol w="437745"/>
                <a:gridCol w="506310"/>
                <a:gridCol w="474663"/>
                <a:gridCol w="485211"/>
                <a:gridCol w="521932"/>
                <a:gridCol w="521932"/>
                <a:gridCol w="437745"/>
              </a:tblGrid>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5</a:t>
                      </a:r>
                      <a:endParaRPr lang="en-US" dirty="0"/>
                    </a:p>
                  </a:txBody>
                  <a:tcPr/>
                </a:tc>
                <a:tc>
                  <a:txBody>
                    <a:bodyPr/>
                    <a:lstStyle/>
                    <a:p>
                      <a:r>
                        <a:rPr lang="en-US" dirty="0" smtClean="0"/>
                        <a:t>6</a:t>
                      </a:r>
                      <a:endParaRPr lang="en-US" dirty="0"/>
                    </a:p>
                  </a:txBody>
                  <a:tcPr/>
                </a:tc>
                <a:tc>
                  <a:txBody>
                    <a:bodyPr/>
                    <a:lstStyle/>
                    <a:p>
                      <a:r>
                        <a:rPr lang="en-US" dirty="0" smtClean="0"/>
                        <a:t>7</a:t>
                      </a:r>
                      <a:endParaRPr lang="en-US" dirty="0"/>
                    </a:p>
                  </a:txBody>
                  <a:tcPr/>
                </a:tc>
                <a:tc>
                  <a:txBody>
                    <a:bodyPr/>
                    <a:lstStyle/>
                    <a:p>
                      <a:r>
                        <a:rPr lang="en-US" dirty="0" smtClean="0"/>
                        <a:t>8</a:t>
                      </a:r>
                      <a:endParaRPr lang="en-US" dirty="0"/>
                    </a:p>
                  </a:txBody>
                  <a:tcPr/>
                </a:tc>
                <a:tc>
                  <a:txBody>
                    <a:bodyPr/>
                    <a:lstStyle/>
                    <a:p>
                      <a:r>
                        <a:rPr lang="en-US" dirty="0" smtClean="0"/>
                        <a:t>9</a:t>
                      </a:r>
                      <a:endParaRPr lang="en-US" dirty="0"/>
                    </a:p>
                  </a:txBody>
                  <a:tcPr/>
                </a:tc>
                <a:tc>
                  <a:txBody>
                    <a:bodyPr/>
                    <a:lstStyle/>
                    <a:p>
                      <a:r>
                        <a:rPr lang="en-US" dirty="0" smtClean="0"/>
                        <a:t>10</a:t>
                      </a:r>
                      <a:endParaRPr lang="en-US" dirty="0"/>
                    </a:p>
                  </a:txBody>
                  <a:tcPr/>
                </a:tc>
                <a:tc>
                  <a:txBody>
                    <a:bodyPr/>
                    <a:lstStyle/>
                    <a:p>
                      <a:r>
                        <a:rPr lang="en-US" dirty="0" smtClean="0"/>
                        <a:t>11</a:t>
                      </a:r>
                      <a:endParaRPr lang="en-US" dirty="0"/>
                    </a:p>
                  </a:txBody>
                  <a:tcPr/>
                </a:tc>
                <a:tc>
                  <a:txBody>
                    <a:bodyPr/>
                    <a:lstStyle/>
                    <a:p>
                      <a:r>
                        <a:rPr lang="en-US" dirty="0" smtClean="0"/>
                        <a:t>12</a:t>
                      </a:r>
                      <a:endParaRPr lang="en-US" dirty="0"/>
                    </a:p>
                  </a:txBody>
                  <a:tcPr/>
                </a:tc>
                <a:tc>
                  <a:txBody>
                    <a:bodyPr/>
                    <a:lstStyle/>
                    <a:p>
                      <a:r>
                        <a:rPr lang="en-US" dirty="0" smtClean="0"/>
                        <a:t>13</a:t>
                      </a:r>
                      <a:endParaRPr lang="en-US" dirty="0"/>
                    </a:p>
                  </a:txBody>
                  <a:tcPr/>
                </a:tc>
                <a:tc>
                  <a:txBody>
                    <a:bodyPr/>
                    <a:lstStyle/>
                    <a:p>
                      <a:r>
                        <a:rPr lang="en-US" dirty="0" smtClean="0"/>
                        <a:t>14</a:t>
                      </a:r>
                      <a:endParaRPr lang="en-US" dirty="0"/>
                    </a:p>
                  </a:txBody>
                  <a:tcPr/>
                </a:tc>
                <a:tc>
                  <a:txBody>
                    <a:bodyPr/>
                    <a:lstStyle/>
                    <a:p>
                      <a:r>
                        <a:rPr lang="en-US" dirty="0" smtClean="0"/>
                        <a:t>15</a:t>
                      </a:r>
                      <a:endParaRPr lang="en-US" dirty="0"/>
                    </a:p>
                  </a:txBody>
                  <a:tcPr/>
                </a:tc>
              </a:tr>
              <a:tr h="370840">
                <a:tc rowSpan="3" gridSpan="4">
                  <a:txBody>
                    <a:bodyPr/>
                    <a:lstStyle/>
                    <a:p>
                      <a:pPr algn="ctr"/>
                      <a:r>
                        <a:rPr lang="en-US" dirty="0" smtClean="0"/>
                        <a:t>Header Length</a:t>
                      </a:r>
                      <a:endParaRPr lang="en-US" dirty="0"/>
                    </a:p>
                  </a:txBody>
                  <a:tcPr anchor="ctr"/>
                </a:tc>
                <a:tc rowSpan="3" hMerge="1">
                  <a:txBody>
                    <a:bodyPr/>
                    <a:lstStyle/>
                    <a:p>
                      <a:endParaRPr lang="en-US" dirty="0"/>
                    </a:p>
                  </a:txBody>
                  <a:tcPr/>
                </a:tc>
                <a:tc rowSpan="3" hMerge="1">
                  <a:txBody>
                    <a:bodyPr/>
                    <a:lstStyle/>
                    <a:p>
                      <a:endParaRPr lang="en-US" dirty="0"/>
                    </a:p>
                  </a:txBody>
                  <a:tcPr/>
                </a:tc>
                <a:tc rowSpan="3" hMerge="1">
                  <a:txBody>
                    <a:bodyPr/>
                    <a:lstStyle/>
                    <a:p>
                      <a:endParaRPr lang="en-US" dirty="0"/>
                    </a:p>
                  </a:txBody>
                  <a:tcPr/>
                </a:tc>
                <a:tc rowSpan="3" gridSpan="3">
                  <a:txBody>
                    <a:bodyPr/>
                    <a:lstStyle/>
                    <a:p>
                      <a:pPr algn="ctr"/>
                      <a:r>
                        <a:rPr lang="en-US" dirty="0" smtClean="0"/>
                        <a:t>Reserved</a:t>
                      </a:r>
                      <a:endParaRPr lang="en-US" dirty="0"/>
                    </a:p>
                  </a:txBody>
                  <a:tcPr anchor="ctr"/>
                </a:tc>
                <a:tc rowSpan="3" hMerge="1">
                  <a:txBody>
                    <a:bodyPr/>
                    <a:lstStyle/>
                    <a:p>
                      <a:endParaRPr lang="en-US" dirty="0"/>
                    </a:p>
                  </a:txBody>
                  <a:tcPr/>
                </a:tc>
                <a:tc rowSpan="3" hMerge="1">
                  <a:txBody>
                    <a:bodyPr/>
                    <a:lstStyle/>
                    <a:p>
                      <a:endParaRPr lang="en-US" dirty="0"/>
                    </a:p>
                  </a:txBody>
                  <a:tcPr/>
                </a:tc>
                <a:tc>
                  <a:txBody>
                    <a:bodyPr/>
                    <a:lstStyle/>
                    <a:p>
                      <a:r>
                        <a:rPr lang="en-US" dirty="0" smtClean="0"/>
                        <a:t>N</a:t>
                      </a:r>
                      <a:endParaRPr lang="en-US" dirty="0"/>
                    </a:p>
                  </a:txBody>
                  <a:tcPr>
                    <a:lnR w="12700" cap="flat" cmpd="sng" algn="ctr">
                      <a:solidFill>
                        <a:schemeClr val="tx1"/>
                      </a:solidFill>
                      <a:prstDash val="solid"/>
                      <a:round/>
                      <a:headEnd type="none" w="med" len="med"/>
                      <a:tailEnd type="none" w="med" len="med"/>
                    </a:lnR>
                  </a:tcPr>
                </a:tc>
                <a:tc>
                  <a:txBody>
                    <a:bodyPr/>
                    <a:lstStyle/>
                    <a:p>
                      <a:r>
                        <a:rPr lang="en-US" dirty="0" smtClean="0"/>
                        <a:t>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t>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t>U</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t>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t>P</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t>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tcPr>
                </a:tc>
              </a:tr>
              <a:tr h="370840">
                <a:tc gridSpan="4" vMerge="1">
                  <a:txBody>
                    <a:bodyPr/>
                    <a:lstStyle/>
                    <a:p>
                      <a:endParaRPr lang="en-US" dirty="0"/>
                    </a:p>
                  </a:txBody>
                  <a:tcPr/>
                </a:tc>
                <a:tc hMerge="1" vMerge="1">
                  <a:txBody>
                    <a:bodyPr/>
                    <a:lstStyle/>
                    <a:p>
                      <a:endParaRPr lang="en-US" dirty="0"/>
                    </a:p>
                  </a:txBody>
                  <a:tcPr/>
                </a:tc>
                <a:tc hMerge="1" vMerge="1">
                  <a:txBody>
                    <a:bodyPr/>
                    <a:lstStyle/>
                    <a:p>
                      <a:endParaRPr lang="en-US" dirty="0"/>
                    </a:p>
                  </a:txBody>
                  <a:tcPr/>
                </a:tc>
                <a:tc hMerge="1" vMerge="1">
                  <a:txBody>
                    <a:bodyPr/>
                    <a:lstStyle/>
                    <a:p>
                      <a:endParaRPr lang="en-US" dirty="0"/>
                    </a:p>
                  </a:txBody>
                  <a:tcPr/>
                </a:tc>
                <a:tc gridSpan="3" vMerge="1">
                  <a:txBody>
                    <a:bodyPr/>
                    <a:lstStyle/>
                    <a:p>
                      <a:endParaRPr lang="en-US" dirty="0"/>
                    </a:p>
                  </a:txBody>
                  <a:tcPr/>
                </a:tc>
                <a:tc hMerge="1" vMerge="1">
                  <a:txBody>
                    <a:bodyPr/>
                    <a:lstStyle/>
                    <a:p>
                      <a:endParaRPr lang="en-US" dirty="0"/>
                    </a:p>
                  </a:txBody>
                  <a:tcPr/>
                </a:tc>
                <a:tc hMerge="1" vMerge="1">
                  <a:txBody>
                    <a:bodyPr/>
                    <a:lstStyle/>
                    <a:p>
                      <a:endParaRPr lang="en-US" dirty="0"/>
                    </a:p>
                  </a:txBody>
                  <a:tcPr/>
                </a:tc>
                <a:tc>
                  <a:txBody>
                    <a:bodyPr/>
                    <a:lstStyle/>
                    <a:p>
                      <a:r>
                        <a:rPr lang="en-US" dirty="0" smtClean="0"/>
                        <a:t>S</a:t>
                      </a:r>
                      <a:endParaRPr lang="en-US" dirty="0"/>
                    </a:p>
                  </a:txBody>
                  <a:tcPr>
                    <a:lnR w="12700" cap="flat" cmpd="sng" algn="ctr">
                      <a:solidFill>
                        <a:schemeClr val="tx1"/>
                      </a:solidFill>
                      <a:prstDash val="solid"/>
                      <a:round/>
                      <a:headEnd type="none" w="med" len="med"/>
                      <a:tailEnd type="none" w="med" len="med"/>
                    </a:lnR>
                  </a:tcPr>
                </a:tc>
                <a:tc>
                  <a:txBody>
                    <a:bodyPr/>
                    <a:lstStyle/>
                    <a:p>
                      <a:r>
                        <a:rPr lang="en-US" dirty="0" smtClean="0"/>
                        <a:t>W</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t>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t>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t>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t>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t>I</a:t>
                      </a:r>
                      <a:endParaRPr lang="en-US" dirty="0"/>
                    </a:p>
                  </a:txBody>
                  <a:tcPr>
                    <a:lnL w="12700" cap="flat" cmpd="sng" algn="ctr">
                      <a:solidFill>
                        <a:schemeClr val="tx1"/>
                      </a:solidFill>
                      <a:prstDash val="solid"/>
                      <a:round/>
                      <a:headEnd type="none" w="med" len="med"/>
                      <a:tailEnd type="none" w="med" len="med"/>
                    </a:lnL>
                  </a:tcPr>
                </a:tc>
              </a:tr>
              <a:tr h="370840">
                <a:tc gridSpan="4" vMerge="1">
                  <a:txBody>
                    <a:bodyPr/>
                    <a:lstStyle/>
                    <a:p>
                      <a:endParaRPr lang="en-US" dirty="0"/>
                    </a:p>
                  </a:txBody>
                  <a:tcPr/>
                </a:tc>
                <a:tc hMerge="1" vMerge="1">
                  <a:txBody>
                    <a:bodyPr/>
                    <a:lstStyle/>
                    <a:p>
                      <a:endParaRPr lang="en-US" dirty="0"/>
                    </a:p>
                  </a:txBody>
                  <a:tcPr/>
                </a:tc>
                <a:tc hMerge="1" vMerge="1">
                  <a:txBody>
                    <a:bodyPr/>
                    <a:lstStyle/>
                    <a:p>
                      <a:endParaRPr lang="en-US" dirty="0"/>
                    </a:p>
                  </a:txBody>
                  <a:tcPr/>
                </a:tc>
                <a:tc hMerge="1" vMerge="1">
                  <a:txBody>
                    <a:bodyPr/>
                    <a:lstStyle/>
                    <a:p>
                      <a:endParaRPr lang="en-US" dirty="0"/>
                    </a:p>
                  </a:txBody>
                  <a:tcPr/>
                </a:tc>
                <a:tc gridSpan="3" vMerge="1">
                  <a:txBody>
                    <a:bodyPr/>
                    <a:lstStyle/>
                    <a:p>
                      <a:endParaRPr lang="en-US" dirty="0"/>
                    </a:p>
                  </a:txBody>
                  <a:tcPr/>
                </a:tc>
                <a:tc hMerge="1" vMerge="1">
                  <a:txBody>
                    <a:bodyPr/>
                    <a:lstStyle/>
                    <a:p>
                      <a:endParaRPr lang="en-US" dirty="0"/>
                    </a:p>
                  </a:txBody>
                  <a:tcPr/>
                </a:tc>
                <a:tc hMerge="1" vMerge="1">
                  <a:txBody>
                    <a:bodyPr/>
                    <a:lstStyle/>
                    <a:p>
                      <a:endParaRPr lang="en-US" dirty="0"/>
                    </a:p>
                  </a:txBody>
                  <a:tcPr/>
                </a:tc>
                <a:tc>
                  <a:txBody>
                    <a:bodyPr/>
                    <a:lstStyle/>
                    <a:p>
                      <a:endParaRPr lang="en-US" dirty="0"/>
                    </a:p>
                  </a:txBody>
                  <a:tcPr>
                    <a:lnR w="12700" cap="flat" cmpd="sng" algn="ctr">
                      <a:solidFill>
                        <a:schemeClr val="tx1"/>
                      </a:solidFill>
                      <a:prstDash val="solid"/>
                      <a:round/>
                      <a:headEnd type="none" w="med" len="med"/>
                      <a:tailEnd type="none" w="med" len="med"/>
                    </a:lnR>
                  </a:tcPr>
                </a:tc>
                <a:tc>
                  <a:txBody>
                    <a:bodyPr/>
                    <a:lstStyle/>
                    <a:p>
                      <a:r>
                        <a:rPr lang="en-US" dirty="0" smtClean="0"/>
                        <a:t>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t>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t>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t>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t>H</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t>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t>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t>N</a:t>
                      </a:r>
                      <a:endParaRPr lang="en-US" dirty="0"/>
                    </a:p>
                  </a:txBody>
                  <a:tcPr>
                    <a:lnL w="12700" cap="flat" cmpd="sng" algn="ctr">
                      <a:solidFill>
                        <a:schemeClr val="tx1"/>
                      </a:solidFill>
                      <a:prstDash val="solid"/>
                      <a:round/>
                      <a:headEnd type="none" w="med" len="med"/>
                      <a:tailEnd type="none" w="med" len="med"/>
                    </a:lnL>
                  </a:tcPr>
                </a:tc>
              </a:tr>
            </a:tbl>
          </a:graphicData>
        </a:graphic>
      </p:graphicFrame>
      <p:sp>
        <p:nvSpPr>
          <p:cNvPr id="7" name="TextBox 6"/>
          <p:cNvSpPr txBox="1"/>
          <p:nvPr/>
        </p:nvSpPr>
        <p:spPr>
          <a:xfrm>
            <a:off x="6751281" y="3746294"/>
            <a:ext cx="5266546" cy="1477328"/>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marL="285750" indent="-285750">
              <a:buFont typeface="Arial" panose="020B0604020202020204" pitchFamily="34" charset="0"/>
              <a:buChar char="•"/>
            </a:pPr>
            <a:r>
              <a:rPr lang="en-US" dirty="0" smtClean="0"/>
              <a:t>Packets with URG / PSH set could be possible attacks.</a:t>
            </a:r>
          </a:p>
          <a:p>
            <a:pPr marL="285750" indent="-285750">
              <a:buFont typeface="Arial" panose="020B0604020202020204" pitchFamily="34" charset="0"/>
              <a:buChar char="•"/>
            </a:pPr>
            <a:r>
              <a:rPr lang="en-US" dirty="0" smtClean="0"/>
              <a:t>RST can be a possible attack within context. RST is also used by Out of Band WAFs and </a:t>
            </a:r>
            <a:r>
              <a:rPr lang="en-US" dirty="0" err="1" smtClean="0"/>
              <a:t>IPSes</a:t>
            </a:r>
            <a:r>
              <a:rPr lang="en-US" dirty="0" smtClean="0"/>
              <a:t> to Reset Malicious connections.</a:t>
            </a:r>
            <a:endParaRPr lang="en-US" dirty="0"/>
          </a:p>
        </p:txBody>
      </p:sp>
      <p:sp>
        <p:nvSpPr>
          <p:cNvPr id="8" name="TextBox 7"/>
          <p:cNvSpPr txBox="1"/>
          <p:nvPr/>
        </p:nvSpPr>
        <p:spPr>
          <a:xfrm>
            <a:off x="793416" y="5969293"/>
            <a:ext cx="3135086" cy="646331"/>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marL="285750" indent="-285750">
              <a:buFont typeface="Arial" panose="020B0604020202020204" pitchFamily="34" charset="0"/>
              <a:buChar char="•"/>
            </a:pPr>
            <a:r>
              <a:rPr lang="en-US" dirty="0" smtClean="0"/>
              <a:t>TCP Uses an IP Protocol number of 6</a:t>
            </a:r>
            <a:endParaRPr lang="en-US" dirty="0"/>
          </a:p>
        </p:txBody>
      </p:sp>
      <p:sp>
        <p:nvSpPr>
          <p:cNvPr id="9" name="TextBox 8"/>
          <p:cNvSpPr txBox="1"/>
          <p:nvPr/>
        </p:nvSpPr>
        <p:spPr>
          <a:xfrm>
            <a:off x="6850694" y="5305965"/>
            <a:ext cx="5067719" cy="156966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600" dirty="0" smtClean="0"/>
              <a:t>UDP on the other hand is a Connection-less protocol and relies on Application Layer protocols for Reliability.  Uses IP Protocol number 17.</a:t>
            </a:r>
          </a:p>
          <a:p>
            <a:pPr marL="285750" indent="-285750">
              <a:buFont typeface="Arial" panose="020B0604020202020204" pitchFamily="34" charset="0"/>
              <a:buChar char="•"/>
            </a:pPr>
            <a:r>
              <a:rPr lang="en-US" sz="1600" dirty="0" smtClean="0"/>
              <a:t>QUIC is a google protocol that uses UDP for Web traffic, aimed at faster transmission.</a:t>
            </a:r>
          </a:p>
          <a:p>
            <a:pPr marL="285750" indent="-285750">
              <a:buFont typeface="Arial" panose="020B0604020202020204" pitchFamily="34" charset="0"/>
              <a:buChar char="•"/>
            </a:pPr>
            <a:r>
              <a:rPr lang="en-US" sz="1600" dirty="0" smtClean="0"/>
              <a:t>Block UDP and only allow Apps needed.</a:t>
            </a:r>
            <a:endParaRPr lang="en-US" sz="1600" dirty="0"/>
          </a:p>
        </p:txBody>
      </p:sp>
    </p:spTree>
    <p:extLst>
      <p:ext uri="{BB962C8B-B14F-4D97-AF65-F5344CB8AC3E}">
        <p14:creationId xmlns:p14="http://schemas.microsoft.com/office/powerpoint/2010/main" val="690275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 Three-way handshake</a:t>
            </a:r>
            <a:endParaRPr lang="en-US" dirty="0"/>
          </a:p>
        </p:txBody>
      </p:sp>
      <p:grpSp>
        <p:nvGrpSpPr>
          <p:cNvPr id="11" name="Group 10"/>
          <p:cNvGrpSpPr/>
          <p:nvPr/>
        </p:nvGrpSpPr>
        <p:grpSpPr>
          <a:xfrm>
            <a:off x="-337930" y="2156502"/>
            <a:ext cx="12529930" cy="2742605"/>
            <a:chOff x="-337929" y="2951632"/>
            <a:chExt cx="12529930" cy="2742605"/>
          </a:xfrm>
        </p:grpSpPr>
        <p:pic>
          <p:nvPicPr>
            <p:cNvPr id="4" name="Picture 3"/>
            <p:cNvPicPr>
              <a:picLocks noChangeAspect="1"/>
            </p:cNvPicPr>
            <p:nvPr/>
          </p:nvPicPr>
          <p:blipFill>
            <a:blip r:embed="rId3"/>
            <a:stretch>
              <a:fillRect/>
            </a:stretch>
          </p:blipFill>
          <p:spPr>
            <a:xfrm>
              <a:off x="-337929" y="2951632"/>
              <a:ext cx="12529930" cy="2742605"/>
            </a:xfrm>
            <a:prstGeom prst="rect">
              <a:avLst/>
            </a:prstGeom>
          </p:spPr>
        </p:pic>
        <p:sp>
          <p:nvSpPr>
            <p:cNvPr id="5" name="Left Brace 4"/>
            <p:cNvSpPr/>
            <p:nvPr/>
          </p:nvSpPr>
          <p:spPr>
            <a:xfrm>
              <a:off x="3349487" y="2951632"/>
              <a:ext cx="208722" cy="964385"/>
            </a:xfrm>
            <a:prstGeom prst="leftBrace">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p:cNvSpPr/>
            <p:nvPr/>
          </p:nvSpPr>
          <p:spPr>
            <a:xfrm>
              <a:off x="3349487" y="3950362"/>
              <a:ext cx="205409" cy="569843"/>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p:cNvSpPr/>
            <p:nvPr/>
          </p:nvSpPr>
          <p:spPr>
            <a:xfrm>
              <a:off x="3352800" y="4625028"/>
              <a:ext cx="208722" cy="964385"/>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2415210" y="2957333"/>
              <a:ext cx="1070113" cy="830997"/>
            </a:xfrm>
            <a:prstGeom prst="rect">
              <a:avLst/>
            </a:prstGeom>
            <a:noFill/>
          </p:spPr>
          <p:txBody>
            <a:bodyPr wrap="square" rtlCol="0">
              <a:spAutoFit/>
            </a:bodyPr>
            <a:lstStyle/>
            <a:p>
              <a:r>
                <a:rPr lang="en-US" sz="1200" dirty="0" smtClean="0">
                  <a:solidFill>
                    <a:srgbClr val="0070C0"/>
                  </a:solidFill>
                </a:rPr>
                <a:t>Session Establishment: 3 Way Handshake</a:t>
              </a:r>
              <a:endParaRPr lang="en-US" sz="1200" dirty="0">
                <a:solidFill>
                  <a:srgbClr val="0070C0"/>
                </a:solidFill>
              </a:endParaRPr>
            </a:p>
          </p:txBody>
        </p:sp>
        <p:sp>
          <p:nvSpPr>
            <p:cNvPr id="9" name="TextBox 8"/>
            <p:cNvSpPr txBox="1"/>
            <p:nvPr/>
          </p:nvSpPr>
          <p:spPr>
            <a:xfrm>
              <a:off x="2415209" y="3788330"/>
              <a:ext cx="1070113" cy="646331"/>
            </a:xfrm>
            <a:prstGeom prst="rect">
              <a:avLst/>
            </a:prstGeom>
            <a:noFill/>
          </p:spPr>
          <p:txBody>
            <a:bodyPr wrap="square" rtlCol="0">
              <a:spAutoFit/>
            </a:bodyPr>
            <a:lstStyle/>
            <a:p>
              <a:r>
                <a:rPr lang="en-US" sz="1200" dirty="0" smtClean="0">
                  <a:solidFill>
                    <a:srgbClr val="FF0000"/>
                  </a:solidFill>
                </a:rPr>
                <a:t>Session Established: Data Transfer</a:t>
              </a:r>
              <a:endParaRPr lang="en-US" sz="1200" dirty="0">
                <a:solidFill>
                  <a:srgbClr val="FF0000"/>
                </a:solidFill>
              </a:endParaRPr>
            </a:p>
          </p:txBody>
        </p:sp>
        <p:sp>
          <p:nvSpPr>
            <p:cNvPr id="10" name="TextBox 9"/>
            <p:cNvSpPr txBox="1"/>
            <p:nvPr/>
          </p:nvSpPr>
          <p:spPr>
            <a:xfrm>
              <a:off x="2627244" y="4635315"/>
              <a:ext cx="858078" cy="461665"/>
            </a:xfrm>
            <a:prstGeom prst="rect">
              <a:avLst/>
            </a:prstGeom>
            <a:noFill/>
          </p:spPr>
          <p:txBody>
            <a:bodyPr wrap="square" rtlCol="0">
              <a:spAutoFit/>
            </a:bodyPr>
            <a:lstStyle/>
            <a:p>
              <a:r>
                <a:rPr lang="en-US" sz="1200" dirty="0" smtClean="0">
                  <a:solidFill>
                    <a:srgbClr val="00B050"/>
                  </a:solidFill>
                </a:rPr>
                <a:t>Session Close</a:t>
              </a:r>
              <a:endParaRPr lang="en-US" sz="1200" dirty="0">
                <a:solidFill>
                  <a:srgbClr val="00B050"/>
                </a:solidFill>
              </a:endParaRPr>
            </a:p>
          </p:txBody>
        </p:sp>
      </p:grpSp>
      <p:sp>
        <p:nvSpPr>
          <p:cNvPr id="12" name="Content Placeholder 2"/>
          <p:cNvSpPr>
            <a:spLocks noGrp="1"/>
          </p:cNvSpPr>
          <p:nvPr>
            <p:ph idx="1"/>
          </p:nvPr>
        </p:nvSpPr>
        <p:spPr>
          <a:xfrm>
            <a:off x="510853" y="4899106"/>
            <a:ext cx="11029615" cy="1828267"/>
          </a:xfrm>
        </p:spPr>
        <p:txBody>
          <a:bodyPr>
            <a:normAutofit/>
          </a:bodyPr>
          <a:lstStyle/>
          <a:p>
            <a:r>
              <a:rPr lang="en-US" dirty="0" smtClean="0"/>
              <a:t>Numerous attacks try to exploit the 3-Way handshake.</a:t>
            </a:r>
          </a:p>
          <a:p>
            <a:pPr lvl="1"/>
            <a:r>
              <a:rPr lang="en-US" dirty="0" smtClean="0"/>
              <a:t>SYN attacks are half-open attacks where only a SYN is sent without an ACK.</a:t>
            </a:r>
          </a:p>
          <a:p>
            <a:pPr lvl="1"/>
            <a:r>
              <a:rPr lang="en-US" dirty="0" smtClean="0"/>
              <a:t>SYN Floods sent TCP Connection requests faster than the host machine has resources to respond leading to a </a:t>
            </a:r>
            <a:r>
              <a:rPr lang="en-US" dirty="0" err="1" smtClean="0"/>
              <a:t>DoS</a:t>
            </a:r>
            <a:r>
              <a:rPr lang="en-US" dirty="0" smtClean="0"/>
              <a:t>.</a:t>
            </a:r>
          </a:p>
          <a:p>
            <a:pPr lvl="1"/>
            <a:r>
              <a:rPr lang="en-US" dirty="0" smtClean="0"/>
              <a:t>An Attacker could directly send ACK or SYN-ACK trying to subvert the 3-Way Handshake. A Firewall should enforce </a:t>
            </a:r>
            <a:r>
              <a:rPr lang="en-US" dirty="0" err="1" smtClean="0"/>
              <a:t>Stateful</a:t>
            </a:r>
            <a:r>
              <a:rPr lang="en-US" dirty="0" smtClean="0"/>
              <a:t> inspection and TCP Connection handshake to validate that the 3-Way handshake is in compliance.</a:t>
            </a:r>
            <a:endParaRPr lang="en-US" dirty="0"/>
          </a:p>
        </p:txBody>
      </p:sp>
    </p:spTree>
    <p:extLst>
      <p:ext uri="{BB962C8B-B14F-4D97-AF65-F5344CB8AC3E}">
        <p14:creationId xmlns:p14="http://schemas.microsoft.com/office/powerpoint/2010/main" val="3740863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Administrative Management controls</a:t>
            </a:r>
            <a:endParaRPr lang="en-US" dirty="0"/>
          </a:p>
        </p:txBody>
      </p:sp>
      <p:sp>
        <p:nvSpPr>
          <p:cNvPr id="3" name="Content Placeholder 2"/>
          <p:cNvSpPr>
            <a:spLocks noGrp="1"/>
          </p:cNvSpPr>
          <p:nvPr>
            <p:ph idx="1"/>
          </p:nvPr>
        </p:nvSpPr>
        <p:spPr>
          <a:xfrm>
            <a:off x="581192" y="2180496"/>
            <a:ext cx="11029615" cy="4578523"/>
          </a:xfrm>
        </p:spPr>
        <p:txBody>
          <a:bodyPr>
            <a:normAutofit fontScale="85000" lnSpcReduction="20000"/>
          </a:bodyPr>
          <a:lstStyle/>
          <a:p>
            <a:r>
              <a:rPr lang="en-US" b="1" dirty="0" smtClean="0"/>
              <a:t>Least Privilege </a:t>
            </a:r>
            <a:r>
              <a:rPr lang="en-US" dirty="0" smtClean="0"/>
              <a:t>– Users should be granted the minimum amount of access required to do their jobs and should only have them for the shortest amount of time. </a:t>
            </a:r>
          </a:p>
          <a:p>
            <a:pPr lvl="1"/>
            <a:r>
              <a:rPr lang="en-US" b="1" dirty="0" smtClean="0"/>
              <a:t>Example</a:t>
            </a:r>
            <a:r>
              <a:rPr lang="en-US" dirty="0" smtClean="0"/>
              <a:t>: Vinod is a Data Entry operator and inputs physical form data into the company ERP, he should only be granted access rights – Read/Write to the Data Entry interface of the Company ERP. He must be Authenticated and Authorized via a secure mechanism to ensure his authenticity. Accountability should be in place to ensure all changes by Vinod are captured. Authorization ensures Vinod does not have the capability to view/ modify other aspects of the system such as transactional or audit logs.</a:t>
            </a:r>
          </a:p>
          <a:p>
            <a:r>
              <a:rPr lang="en-US" b="1" dirty="0" smtClean="0"/>
              <a:t>Need to Know </a:t>
            </a:r>
            <a:r>
              <a:rPr lang="en-US" dirty="0" smtClean="0"/>
              <a:t>– User or subject is given only the information necessary to perform a specific task. </a:t>
            </a:r>
          </a:p>
          <a:p>
            <a:pPr lvl="1"/>
            <a:r>
              <a:rPr lang="en-US" b="1" dirty="0" smtClean="0"/>
              <a:t>Example</a:t>
            </a:r>
            <a:r>
              <a:rPr lang="en-US" dirty="0" smtClean="0"/>
              <a:t>: </a:t>
            </a:r>
            <a:r>
              <a:rPr lang="en-US" dirty="0" err="1" smtClean="0"/>
              <a:t>Bhavesh</a:t>
            </a:r>
            <a:r>
              <a:rPr lang="en-US" dirty="0" smtClean="0"/>
              <a:t> is working on a Top secret Military project and is assigned the task of making a drone radar. He will be given access to just the information he needs to know to make the drone radar -&gt; The specifics of the functions required and the fitting assembly and any inter-operability required with other system functions. The Big Picture – what is it for </a:t>
            </a:r>
            <a:r>
              <a:rPr lang="en-US" dirty="0" err="1" smtClean="0"/>
              <a:t>etc</a:t>
            </a:r>
            <a:r>
              <a:rPr lang="en-US" dirty="0" smtClean="0"/>
              <a:t> - is typically hidden.</a:t>
            </a:r>
          </a:p>
          <a:p>
            <a:r>
              <a:rPr lang="en-US" b="1" dirty="0" smtClean="0"/>
              <a:t>Separation of Duties </a:t>
            </a:r>
            <a:r>
              <a:rPr lang="en-US" dirty="0" smtClean="0"/>
              <a:t>– Prevent information attacks by assigning parts of duties to different teams. No Single person has complete control of System’s security mechanisms. Seeks to Prevent collusion between people trying to hijack information.</a:t>
            </a:r>
          </a:p>
          <a:p>
            <a:pPr lvl="1"/>
            <a:r>
              <a:rPr lang="en-US" b="1" dirty="0" smtClean="0"/>
              <a:t>Example</a:t>
            </a:r>
            <a:r>
              <a:rPr lang="en-US" dirty="0" smtClean="0"/>
              <a:t>: Network access is the job role of the Network administrator. Firewall policy is the job role of the Firewall administrator. Application installation on a server is the job role of the Systems Administrator. This ensures that no one person is in charge of the overall security mechanism and helps to prevent unauthorized change such as a malicious backdoor &amp; </a:t>
            </a:r>
            <a:r>
              <a:rPr lang="en-US" dirty="0" err="1" smtClean="0"/>
              <a:t>c&amp;c</a:t>
            </a:r>
            <a:r>
              <a:rPr lang="en-US" dirty="0" smtClean="0"/>
              <a:t> installed in a server for data exfiltration.</a:t>
            </a:r>
          </a:p>
          <a:p>
            <a:r>
              <a:rPr lang="en-US" b="1" dirty="0" smtClean="0"/>
              <a:t>Job Rotation / Mandatory Vacations </a:t>
            </a:r>
            <a:r>
              <a:rPr lang="en-US" dirty="0" smtClean="0"/>
              <a:t>– Rotate personnel across job profiles to ensure that they do not become too familiar with the system or process and exploit flaws in the process. </a:t>
            </a:r>
          </a:p>
          <a:p>
            <a:pPr lvl="1"/>
            <a:r>
              <a:rPr lang="en-US" b="1" dirty="0" smtClean="0"/>
              <a:t>Example</a:t>
            </a:r>
            <a:r>
              <a:rPr lang="en-US" dirty="0" smtClean="0"/>
              <a:t>: Mitul has been working in Accounts Payables for 7 years and has an understanding with the Services provider for 10% of the increased bill amount to be paid to him. Changing roles or enforcing a mandatory vacation and having another user perform Mitul’s duties can enable the organization to identify the fraud taking place.</a:t>
            </a:r>
          </a:p>
        </p:txBody>
      </p:sp>
    </p:spTree>
    <p:extLst>
      <p:ext uri="{BB962C8B-B14F-4D97-AF65-F5344CB8AC3E}">
        <p14:creationId xmlns:p14="http://schemas.microsoft.com/office/powerpoint/2010/main" val="164876964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PROTOCOLS</a:t>
            </a:r>
            <a:endParaRPr lang="en-US" dirty="0"/>
          </a:p>
        </p:txBody>
      </p:sp>
      <p:sp>
        <p:nvSpPr>
          <p:cNvPr id="3" name="Content Placeholder 2"/>
          <p:cNvSpPr>
            <a:spLocks noGrp="1"/>
          </p:cNvSpPr>
          <p:nvPr>
            <p:ph idx="1"/>
          </p:nvPr>
        </p:nvSpPr>
        <p:spPr>
          <a:xfrm>
            <a:off x="6059157" y="1828799"/>
            <a:ext cx="5968720" cy="5049297"/>
          </a:xfrm>
        </p:spPr>
        <p:txBody>
          <a:bodyPr>
            <a:normAutofit fontScale="92500" lnSpcReduction="20000"/>
          </a:bodyPr>
          <a:lstStyle/>
          <a:p>
            <a:r>
              <a:rPr lang="en-US" b="1" dirty="0" smtClean="0"/>
              <a:t>LDAP – TCP 389</a:t>
            </a:r>
            <a:r>
              <a:rPr lang="en-US" dirty="0" smtClean="0"/>
              <a:t>: Lightweight Directory Access Protocol. Microsoft AD is an implementation of LDAP.</a:t>
            </a:r>
          </a:p>
          <a:p>
            <a:r>
              <a:rPr lang="en-US" b="1" dirty="0" smtClean="0"/>
              <a:t>SMB – TCP 445</a:t>
            </a:r>
            <a:r>
              <a:rPr lang="en-US" dirty="0" smtClean="0"/>
              <a:t>: Server Message Block, CIFS File shares.</a:t>
            </a:r>
          </a:p>
          <a:p>
            <a:r>
              <a:rPr lang="en-US" b="1" dirty="0" err="1" smtClean="0"/>
              <a:t>NetBios</a:t>
            </a:r>
            <a:r>
              <a:rPr lang="en-US" b="1" dirty="0" smtClean="0"/>
              <a:t> – UDP 137/139: </a:t>
            </a:r>
            <a:r>
              <a:rPr lang="en-US" dirty="0" smtClean="0"/>
              <a:t>Local Name resolution (WINS), Session Setup.</a:t>
            </a:r>
            <a:endParaRPr lang="en-US" b="1" dirty="0" smtClean="0"/>
          </a:p>
          <a:p>
            <a:r>
              <a:rPr lang="en-US" b="1" dirty="0" smtClean="0"/>
              <a:t>Telnet –TCP 23</a:t>
            </a:r>
            <a:r>
              <a:rPr lang="en-US" dirty="0" smtClean="0"/>
              <a:t>: Plain-text terminal access. Telnet Application can be used to check for other ports open.</a:t>
            </a:r>
          </a:p>
          <a:p>
            <a:r>
              <a:rPr lang="en-US" b="1" dirty="0" smtClean="0"/>
              <a:t>SSH – TCP 22</a:t>
            </a:r>
            <a:r>
              <a:rPr lang="en-US" dirty="0" smtClean="0"/>
              <a:t>: Secure alternative to Telnet. Uses PKI.</a:t>
            </a:r>
          </a:p>
          <a:p>
            <a:r>
              <a:rPr lang="en-US" b="1" dirty="0" smtClean="0"/>
              <a:t>FTP – TCP 21/20</a:t>
            </a:r>
            <a:r>
              <a:rPr lang="en-US" dirty="0" smtClean="0"/>
              <a:t>: TCP 20 is used for control channel, 20 for data, although modern implementations use 1023 and above ports for data. Need an Application Layer Proxy to identify FTP Transformation.</a:t>
            </a:r>
          </a:p>
          <a:p>
            <a:r>
              <a:rPr lang="en-US" b="1" dirty="0" smtClean="0"/>
              <a:t>SFTP – TCP 22</a:t>
            </a:r>
            <a:r>
              <a:rPr lang="en-US" dirty="0" smtClean="0"/>
              <a:t>: Uses SSH for FTP to make it secure.</a:t>
            </a:r>
          </a:p>
          <a:p>
            <a:r>
              <a:rPr lang="en-US" b="1" dirty="0" smtClean="0"/>
              <a:t>SCP – TCP 22</a:t>
            </a:r>
            <a:r>
              <a:rPr lang="en-US" dirty="0" smtClean="0"/>
              <a:t>: Secure Copy Protocol.</a:t>
            </a:r>
          </a:p>
          <a:p>
            <a:r>
              <a:rPr lang="en-US" b="1" dirty="0" smtClean="0"/>
              <a:t>LPD – TCP 515: </a:t>
            </a:r>
            <a:r>
              <a:rPr lang="en-US" dirty="0" smtClean="0"/>
              <a:t>Line Printer Daemon, Printing Protocol.</a:t>
            </a:r>
          </a:p>
          <a:p>
            <a:r>
              <a:rPr lang="en-US" b="1" dirty="0" smtClean="0"/>
              <a:t>TFTP – UDP 69</a:t>
            </a:r>
            <a:r>
              <a:rPr lang="en-US" dirty="0" smtClean="0"/>
              <a:t>: Trivial FTP, used for small copy transmissions, such as Cisco router images or VOIP configurations.</a:t>
            </a:r>
            <a:endParaRPr lang="en-US" dirty="0"/>
          </a:p>
        </p:txBody>
      </p:sp>
      <p:sp>
        <p:nvSpPr>
          <p:cNvPr id="4" name="Content Placeholder 2"/>
          <p:cNvSpPr txBox="1">
            <a:spLocks/>
          </p:cNvSpPr>
          <p:nvPr/>
        </p:nvSpPr>
        <p:spPr>
          <a:xfrm>
            <a:off x="130630" y="1892440"/>
            <a:ext cx="5819670" cy="4965560"/>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HTTP – TCP 80</a:t>
            </a:r>
            <a:r>
              <a:rPr lang="en-US" dirty="0" smtClean="0"/>
              <a:t>: Hyper Text Transfer Protocol – the protocol of the internet. Plain-text.</a:t>
            </a:r>
          </a:p>
          <a:p>
            <a:r>
              <a:rPr lang="en-US" b="1" dirty="0" smtClean="0"/>
              <a:t>HTTPS – TCP 443</a:t>
            </a:r>
            <a:r>
              <a:rPr lang="en-US" dirty="0" smtClean="0"/>
              <a:t>: HTTP over SSL(Now TLS) to secure communications. Replacing HTTP.</a:t>
            </a:r>
          </a:p>
          <a:p>
            <a:r>
              <a:rPr lang="en-US" b="1" dirty="0" smtClean="0"/>
              <a:t>SMTP – TCP 25</a:t>
            </a:r>
            <a:r>
              <a:rPr lang="en-US" dirty="0" smtClean="0"/>
              <a:t>: Secure Message Transfer Protocol, the protocol for sending email. Plain Text.</a:t>
            </a:r>
          </a:p>
          <a:p>
            <a:pPr lvl="1"/>
            <a:r>
              <a:rPr lang="en-US" dirty="0" smtClean="0"/>
              <a:t>SMTP over TLS – Port 587</a:t>
            </a:r>
          </a:p>
          <a:p>
            <a:r>
              <a:rPr lang="en-US" b="1" dirty="0" smtClean="0"/>
              <a:t>POP3 – TCP 110</a:t>
            </a:r>
            <a:r>
              <a:rPr lang="en-US" dirty="0" smtClean="0"/>
              <a:t>: Post Office Protocol – email download. Plain Text.</a:t>
            </a:r>
          </a:p>
          <a:p>
            <a:pPr lvl="1"/>
            <a:r>
              <a:rPr lang="en-US" dirty="0" smtClean="0"/>
              <a:t>POP over TLS – 995</a:t>
            </a:r>
          </a:p>
          <a:p>
            <a:r>
              <a:rPr lang="en-US" b="1" dirty="0" smtClean="0"/>
              <a:t>IMAP – TCP 143</a:t>
            </a:r>
            <a:r>
              <a:rPr lang="en-US" dirty="0" smtClean="0"/>
              <a:t>: Internet Message Access Protocol, Active mail fetching.</a:t>
            </a:r>
          </a:p>
          <a:p>
            <a:pPr lvl="1"/>
            <a:r>
              <a:rPr lang="en-US" dirty="0" smtClean="0"/>
              <a:t>IMAP over TLS – 993</a:t>
            </a:r>
          </a:p>
          <a:p>
            <a:r>
              <a:rPr lang="en-US" b="1" dirty="0" smtClean="0"/>
              <a:t>DHCP / BOOTP – UDP 67/68 </a:t>
            </a:r>
            <a:r>
              <a:rPr lang="en-US" dirty="0" smtClean="0"/>
              <a:t>– dynamic host control protocol for Auto IP assignment (among others), </a:t>
            </a:r>
            <a:r>
              <a:rPr lang="en-US" dirty="0" err="1" smtClean="0"/>
              <a:t>BootP</a:t>
            </a:r>
            <a:r>
              <a:rPr lang="en-US" dirty="0" smtClean="0"/>
              <a:t> securely boot an OS via PXE Boot.</a:t>
            </a:r>
          </a:p>
          <a:p>
            <a:r>
              <a:rPr lang="en-US" b="1" dirty="0" smtClean="0"/>
              <a:t>SNMP – UDP 161 </a:t>
            </a:r>
            <a:r>
              <a:rPr lang="en-US" dirty="0" smtClean="0"/>
              <a:t>– Simple Network Management Protocol. Plaintext. SNMP v2 via community strings, v3 authentication via credentials.</a:t>
            </a:r>
            <a:endParaRPr lang="en-US" dirty="0"/>
          </a:p>
        </p:txBody>
      </p:sp>
    </p:spTree>
    <p:extLst>
      <p:ext uri="{BB962C8B-B14F-4D97-AF65-F5344CB8AC3E}">
        <p14:creationId xmlns:p14="http://schemas.microsoft.com/office/powerpoint/2010/main" val="14129157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DNS communication &amp; SECURITY</a:t>
            </a:r>
            <a:endParaRPr lang="en-US" dirty="0"/>
          </a:p>
        </p:txBody>
      </p:sp>
      <p:sp>
        <p:nvSpPr>
          <p:cNvPr id="3" name="Content Placeholder 2"/>
          <p:cNvSpPr>
            <a:spLocks noGrp="1"/>
          </p:cNvSpPr>
          <p:nvPr>
            <p:ph idx="1"/>
          </p:nvPr>
        </p:nvSpPr>
        <p:spPr>
          <a:xfrm>
            <a:off x="8018584" y="1879044"/>
            <a:ext cx="4034350" cy="3227196"/>
          </a:xfrm>
        </p:spPr>
        <p:style>
          <a:lnRef idx="1">
            <a:schemeClr val="accent4"/>
          </a:lnRef>
          <a:fillRef idx="3">
            <a:schemeClr val="accent4"/>
          </a:fillRef>
          <a:effectRef idx="2">
            <a:schemeClr val="accent4"/>
          </a:effectRef>
          <a:fontRef idx="minor">
            <a:schemeClr val="lt1"/>
          </a:fontRef>
        </p:style>
        <p:txBody>
          <a:bodyPr>
            <a:noAutofit/>
          </a:bodyPr>
          <a:lstStyle/>
          <a:p>
            <a:r>
              <a:rPr lang="en-US" sz="1400" dirty="0" smtClean="0"/>
              <a:t>DNS attacks include hijacking and spoofing a valid DNS address, allowing attackers to redirect users to their own Deceptive Websites.</a:t>
            </a:r>
          </a:p>
          <a:p>
            <a:r>
              <a:rPr lang="en-US" sz="1400" dirty="0" smtClean="0"/>
              <a:t>DNSSEC seeks to address this by adding Digital Signatures to DNS Entries, thus validating the authenticity of the DNS lookups. </a:t>
            </a:r>
          </a:p>
          <a:p>
            <a:r>
              <a:rPr lang="en-US" sz="1400" dirty="0" smtClean="0"/>
              <a:t>At a minimal, signing the Root zone is a necessary step in the overall process, although DNSSEC must be deployed at each step in the lookup from the root zone to the final A record – domain name.</a:t>
            </a:r>
          </a:p>
          <a:p>
            <a:r>
              <a:rPr lang="en-US" sz="1400" dirty="0" smtClean="0"/>
              <a:t>DNSSEC only provides authenticity and not confidentiality.</a:t>
            </a:r>
            <a:endParaRPr lang="en-US" sz="1400" dirty="0"/>
          </a:p>
        </p:txBody>
      </p:sp>
      <p:sp>
        <p:nvSpPr>
          <p:cNvPr id="4" name="Content Placeholder 2"/>
          <p:cNvSpPr txBox="1">
            <a:spLocks/>
          </p:cNvSpPr>
          <p:nvPr/>
        </p:nvSpPr>
        <p:spPr>
          <a:xfrm>
            <a:off x="0" y="2001618"/>
            <a:ext cx="4524332" cy="949569"/>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DNS is a hierarchical database with a tree structure. Root -&gt; TLD -&gt; Domain -&gt; Sub-domain.</a:t>
            </a:r>
          </a:p>
          <a:p>
            <a:r>
              <a:rPr lang="en-US" dirty="0" smtClean="0">
                <a:solidFill>
                  <a:srgbClr val="FF0000"/>
                </a:solidFill>
              </a:rPr>
              <a:t>DNS uses UDP Port 53 for lookups, and TCP Port 53 for Zone Transfers.</a:t>
            </a:r>
            <a:endParaRPr lang="en-US" dirty="0">
              <a:solidFill>
                <a:srgbClr val="FF0000"/>
              </a:solidFill>
            </a:endParaRPr>
          </a:p>
        </p:txBody>
      </p:sp>
      <p:sp>
        <p:nvSpPr>
          <p:cNvPr id="5" name="Content Placeholder 2"/>
          <p:cNvSpPr txBox="1">
            <a:spLocks/>
          </p:cNvSpPr>
          <p:nvPr/>
        </p:nvSpPr>
        <p:spPr>
          <a:xfrm>
            <a:off x="4570449" y="1818754"/>
            <a:ext cx="3448135" cy="3733083"/>
          </a:xfrm>
          <a:prstGeom prst="rect">
            <a:avLst/>
          </a:prstGeom>
        </p:spPr>
        <p:txBody>
          <a:bodyPr vert="horz" lIns="91440" tIns="45720" rIns="91440" bIns="45720" rtlCol="0" anchor="ctr">
            <a:normAutofit fontScale="77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A Record – maps name to IPv4 address. www, maps</a:t>
            </a:r>
          </a:p>
          <a:p>
            <a:r>
              <a:rPr lang="en-US" dirty="0" smtClean="0"/>
              <a:t>AAAA Records – maps name to IPv6 addresses.</a:t>
            </a:r>
          </a:p>
          <a:p>
            <a:r>
              <a:rPr lang="en-US" dirty="0" smtClean="0"/>
              <a:t>NS Record – </a:t>
            </a:r>
            <a:r>
              <a:rPr lang="en-US" dirty="0" err="1" smtClean="0"/>
              <a:t>nameserver</a:t>
            </a:r>
            <a:r>
              <a:rPr lang="en-US" dirty="0" smtClean="0"/>
              <a:t> that can respond to A record queries for a domain.</a:t>
            </a:r>
          </a:p>
          <a:p>
            <a:r>
              <a:rPr lang="en-US" dirty="0" smtClean="0"/>
              <a:t>MX Record – mail exchange records for email.</a:t>
            </a:r>
          </a:p>
          <a:p>
            <a:r>
              <a:rPr lang="en-US" dirty="0" err="1" smtClean="0"/>
              <a:t>CName</a:t>
            </a:r>
            <a:r>
              <a:rPr lang="en-US" dirty="0" smtClean="0"/>
              <a:t> – Alias name for name.</a:t>
            </a:r>
          </a:p>
          <a:p>
            <a:r>
              <a:rPr lang="en-US" dirty="0" smtClean="0"/>
              <a:t>PTR – IP to name resolution.</a:t>
            </a:r>
          </a:p>
          <a:p>
            <a:r>
              <a:rPr lang="en-US" dirty="0" err="1" smtClean="0"/>
              <a:t>ZoneFile</a:t>
            </a:r>
            <a:r>
              <a:rPr lang="en-US" dirty="0" smtClean="0"/>
              <a:t> – contains all the A records for a Zone (domain)</a:t>
            </a:r>
          </a:p>
          <a:p>
            <a:r>
              <a:rPr lang="en-US" dirty="0" err="1" smtClean="0"/>
              <a:t>SoA</a:t>
            </a:r>
            <a:r>
              <a:rPr lang="en-US" dirty="0" smtClean="0"/>
              <a:t> – Start of Authority, establishes the authorized Name server for a domain.</a:t>
            </a:r>
            <a:endParaRPr lang="en-US" dirty="0"/>
          </a:p>
        </p:txBody>
      </p:sp>
      <p:pic>
        <p:nvPicPr>
          <p:cNvPr id="6" name="Picture 5"/>
          <p:cNvPicPr>
            <a:picLocks noChangeAspect="1"/>
          </p:cNvPicPr>
          <p:nvPr/>
        </p:nvPicPr>
        <p:blipFill>
          <a:blip r:embed="rId3"/>
          <a:stretch>
            <a:fillRect/>
          </a:stretch>
        </p:blipFill>
        <p:spPr>
          <a:xfrm>
            <a:off x="0" y="3134051"/>
            <a:ext cx="4682741" cy="3598345"/>
          </a:xfrm>
          <a:prstGeom prst="rect">
            <a:avLst/>
          </a:prstGeom>
        </p:spPr>
      </p:pic>
      <p:sp>
        <p:nvSpPr>
          <p:cNvPr id="7" name="Content Placeholder 2"/>
          <p:cNvSpPr txBox="1">
            <a:spLocks/>
          </p:cNvSpPr>
          <p:nvPr/>
        </p:nvSpPr>
        <p:spPr>
          <a:xfrm>
            <a:off x="8018584" y="5880599"/>
            <a:ext cx="4034350" cy="852434"/>
          </a:xfrm>
          <a:prstGeom prst="rect">
            <a:avLst/>
          </a:prstGeom>
        </p:spPr>
        <p:style>
          <a:lnRef idx="1">
            <a:schemeClr val="dk1"/>
          </a:lnRef>
          <a:fillRef idx="3">
            <a:schemeClr val="dk1"/>
          </a:fillRef>
          <a:effectRef idx="2">
            <a:schemeClr val="dk1"/>
          </a:effectRef>
          <a:fontRef idx="minor">
            <a:schemeClr val="lt1"/>
          </a:fontRef>
        </p:style>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r>
              <a:rPr lang="en-US" i="1" dirty="0" smtClean="0"/>
              <a:t>A Simple DNS attack is to modify the HOSTS file and statically point a domain to an IP of the attackers choosing. Prevent these attacks by enforcing Privilege Escalation controls</a:t>
            </a:r>
            <a:r>
              <a:rPr lang="en-US" dirty="0" smtClean="0"/>
              <a:t>.</a:t>
            </a:r>
          </a:p>
        </p:txBody>
      </p:sp>
      <p:sp>
        <p:nvSpPr>
          <p:cNvPr id="8" name="Content Placeholder 2"/>
          <p:cNvSpPr txBox="1">
            <a:spLocks/>
          </p:cNvSpPr>
          <p:nvPr/>
        </p:nvSpPr>
        <p:spPr>
          <a:xfrm>
            <a:off x="4954778" y="5551837"/>
            <a:ext cx="2791768" cy="1181196"/>
          </a:xfrm>
          <a:prstGeom prst="rect">
            <a:avLst/>
          </a:prstGeom>
        </p:spPr>
        <p:style>
          <a:lnRef idx="1">
            <a:schemeClr val="accent5"/>
          </a:lnRef>
          <a:fillRef idx="3">
            <a:schemeClr val="accent5"/>
          </a:fillRef>
          <a:effectRef idx="2">
            <a:schemeClr val="accent5"/>
          </a:effectRef>
          <a:fontRef idx="minor">
            <a:schemeClr val="lt1"/>
          </a:fontRef>
        </p:style>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r>
              <a:rPr lang="en-US" i="1" dirty="0" smtClean="0"/>
              <a:t>Quad9 (9.9.9.9) offers a free DNS service with Threat intelligence and filters Phishing and malware domains.</a:t>
            </a:r>
            <a:endParaRPr lang="en-US" dirty="0" smtClean="0"/>
          </a:p>
        </p:txBody>
      </p:sp>
      <p:sp>
        <p:nvSpPr>
          <p:cNvPr id="9" name="Content Placeholder 2"/>
          <p:cNvSpPr txBox="1">
            <a:spLocks/>
          </p:cNvSpPr>
          <p:nvPr/>
        </p:nvSpPr>
        <p:spPr>
          <a:xfrm>
            <a:off x="8018584" y="5187269"/>
            <a:ext cx="4034350" cy="599549"/>
          </a:xfrm>
          <a:prstGeom prst="rect">
            <a:avLst/>
          </a:prstGeom>
        </p:spPr>
        <p:style>
          <a:lnRef idx="1">
            <a:schemeClr val="accent3"/>
          </a:lnRef>
          <a:fillRef idx="3">
            <a:schemeClr val="accent3"/>
          </a:fillRef>
          <a:effectRef idx="2">
            <a:schemeClr val="accent3"/>
          </a:effectRef>
          <a:fontRef idx="minor">
            <a:schemeClr val="lt1"/>
          </a:fontRef>
        </p:style>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r>
              <a:rPr lang="en-US" sz="1500" i="1" dirty="0" smtClean="0"/>
              <a:t>Split-DNS splits the external and internal DNS systems and records providing greater security.</a:t>
            </a:r>
            <a:endParaRPr lang="en-US" sz="1500" dirty="0" smtClean="0"/>
          </a:p>
        </p:txBody>
      </p:sp>
    </p:spTree>
    <p:extLst>
      <p:ext uri="{BB962C8B-B14F-4D97-AF65-F5344CB8AC3E}">
        <p14:creationId xmlns:p14="http://schemas.microsoft.com/office/powerpoint/2010/main" val="5152733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security - firewalls</a:t>
            </a:r>
            <a:endParaRPr lang="en-US" dirty="0"/>
          </a:p>
        </p:txBody>
      </p:sp>
      <p:sp>
        <p:nvSpPr>
          <p:cNvPr id="3" name="Content Placeholder 2"/>
          <p:cNvSpPr>
            <a:spLocks noGrp="1"/>
          </p:cNvSpPr>
          <p:nvPr>
            <p:ph idx="1"/>
          </p:nvPr>
        </p:nvSpPr>
        <p:spPr>
          <a:xfrm>
            <a:off x="299839" y="1919233"/>
            <a:ext cx="5488012" cy="4803113"/>
          </a:xfrm>
        </p:spPr>
        <p:txBody>
          <a:bodyPr>
            <a:normAutofit fontScale="92500" lnSpcReduction="20000"/>
          </a:bodyPr>
          <a:lstStyle/>
          <a:p>
            <a:r>
              <a:rPr lang="en-US" b="1" dirty="0" smtClean="0"/>
              <a:t>Packet Filter: </a:t>
            </a:r>
            <a:r>
              <a:rPr lang="en-US" dirty="0" smtClean="0"/>
              <a:t>Checks an ACL and only the message header to determine access. Is not </a:t>
            </a:r>
            <a:r>
              <a:rPr lang="en-US" dirty="0" err="1" smtClean="0"/>
              <a:t>Stateful</a:t>
            </a:r>
            <a:r>
              <a:rPr lang="en-US" dirty="0" smtClean="0"/>
              <a:t>. Layer 4.</a:t>
            </a:r>
          </a:p>
          <a:p>
            <a:r>
              <a:rPr lang="en-US" b="1" dirty="0" err="1" smtClean="0"/>
              <a:t>Stateful</a:t>
            </a:r>
            <a:r>
              <a:rPr lang="en-US" b="1" dirty="0" smtClean="0"/>
              <a:t> Inspection firewall: </a:t>
            </a:r>
            <a:r>
              <a:rPr lang="en-US" dirty="0" smtClean="0"/>
              <a:t>Verifies the state (connection originator) and allows access based on  IP/Port combination in message header.. Layer 4. (</a:t>
            </a:r>
            <a:r>
              <a:rPr lang="en-US" b="1" i="1" dirty="0" smtClean="0"/>
              <a:t>example</a:t>
            </a:r>
            <a:r>
              <a:rPr lang="en-US" dirty="0" smtClean="0"/>
              <a:t>: </a:t>
            </a:r>
            <a:r>
              <a:rPr lang="en-US" i="1" dirty="0" smtClean="0"/>
              <a:t>A telnet on Port 80 will be allowed if Port 80 (HTTP) is allowed</a:t>
            </a:r>
            <a:r>
              <a:rPr lang="en-US" dirty="0" smtClean="0"/>
              <a:t>)</a:t>
            </a:r>
          </a:p>
          <a:p>
            <a:r>
              <a:rPr lang="en-US" b="1" dirty="0" smtClean="0"/>
              <a:t>Application Layer Proxy: </a:t>
            </a:r>
            <a:r>
              <a:rPr lang="en-US" dirty="0" smtClean="0"/>
              <a:t>Filters Layer 7 content, like a web-filter or a VOIP gateway. Proxies connections on behalf of the client, improving confidentiality and preventing exposure of internal users to the internet.</a:t>
            </a:r>
          </a:p>
          <a:p>
            <a:r>
              <a:rPr lang="en-US" b="1" dirty="0" smtClean="0"/>
              <a:t>Deep Inspection Firewalls: </a:t>
            </a:r>
            <a:r>
              <a:rPr lang="en-US" dirty="0" smtClean="0"/>
              <a:t>Filter connections at Layer 7 and add services such as Malware protection, IPS etc.</a:t>
            </a:r>
          </a:p>
          <a:p>
            <a:r>
              <a:rPr lang="en-US" b="1" dirty="0" smtClean="0"/>
              <a:t>Next Generation Firewalls: </a:t>
            </a:r>
            <a:r>
              <a:rPr lang="en-US" dirty="0" smtClean="0"/>
              <a:t>As apps shifted to HTTP/S, firewalls shift focus from Port based to Application based, sampling traffic to determine the actual application (</a:t>
            </a:r>
            <a:r>
              <a:rPr lang="en-US" b="1" i="1" dirty="0" smtClean="0"/>
              <a:t>example</a:t>
            </a:r>
            <a:r>
              <a:rPr lang="en-US" dirty="0" smtClean="0"/>
              <a:t>: </a:t>
            </a:r>
            <a:r>
              <a:rPr lang="en-US" i="1" dirty="0" smtClean="0"/>
              <a:t>A telnet on Port 80 is now categorized as Telnet app</a:t>
            </a:r>
            <a:r>
              <a:rPr lang="en-US" dirty="0" smtClean="0"/>
              <a:t>)</a:t>
            </a:r>
            <a:endParaRPr lang="en-US" dirty="0"/>
          </a:p>
        </p:txBody>
      </p:sp>
      <p:sp>
        <p:nvSpPr>
          <p:cNvPr id="4" name="Content Placeholder 2"/>
          <p:cNvSpPr txBox="1">
            <a:spLocks/>
          </p:cNvSpPr>
          <p:nvPr/>
        </p:nvSpPr>
        <p:spPr>
          <a:xfrm>
            <a:off x="5898382" y="3805200"/>
            <a:ext cx="6014037" cy="1242177"/>
          </a:xfrm>
          <a:prstGeom prst="rect">
            <a:avLst/>
          </a:prstGeom>
        </p:spPr>
        <p:txBody>
          <a:bodyPr vert="horz" lIns="91440" tIns="45720" rIns="91440" bIns="45720" rtlCol="0" anchor="ctr">
            <a:normAutofit fontScale="77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err="1" smtClean="0"/>
              <a:t>Tiering</a:t>
            </a:r>
            <a:r>
              <a:rPr lang="en-US" dirty="0" smtClean="0"/>
              <a:t>: Tiers are secure zones of a firewall, ideally separated by interfaces, forcing traffic to be scanned while traversing zones. Tiers = Internal Zones (The Wan/Internet is not counted as a Tier.</a:t>
            </a:r>
          </a:p>
          <a:p>
            <a:r>
              <a:rPr lang="en-US" b="1" dirty="0" smtClean="0"/>
              <a:t>Firewall Sandwich: </a:t>
            </a:r>
            <a:r>
              <a:rPr lang="en-US" dirty="0" smtClean="0"/>
              <a:t>Use two layers of Firewalls, ideally to secure Internal and External Layers of the Enterprise. Also called </a:t>
            </a:r>
            <a:r>
              <a:rPr lang="en-US" b="1" dirty="0" smtClean="0"/>
              <a:t>Screened Subnet</a:t>
            </a:r>
            <a:endParaRPr lang="en-US" b="1" dirty="0"/>
          </a:p>
        </p:txBody>
      </p:sp>
      <p:pic>
        <p:nvPicPr>
          <p:cNvPr id="5" name="Picture 4"/>
          <p:cNvPicPr>
            <a:picLocks noChangeAspect="1"/>
          </p:cNvPicPr>
          <p:nvPr/>
        </p:nvPicPr>
        <p:blipFill>
          <a:blip r:embed="rId3"/>
          <a:stretch>
            <a:fillRect/>
          </a:stretch>
        </p:blipFill>
        <p:spPr>
          <a:xfrm>
            <a:off x="6261113" y="5111267"/>
            <a:ext cx="1036350" cy="1490500"/>
          </a:xfrm>
          <a:prstGeom prst="rect">
            <a:avLst/>
          </a:prstGeom>
        </p:spPr>
      </p:pic>
      <p:pic>
        <p:nvPicPr>
          <p:cNvPr id="6" name="Picture 5"/>
          <p:cNvPicPr>
            <a:picLocks noChangeAspect="1"/>
          </p:cNvPicPr>
          <p:nvPr/>
        </p:nvPicPr>
        <p:blipFill>
          <a:blip r:embed="rId4"/>
          <a:stretch>
            <a:fillRect/>
          </a:stretch>
        </p:blipFill>
        <p:spPr>
          <a:xfrm>
            <a:off x="7823425" y="5111267"/>
            <a:ext cx="1267875" cy="1490500"/>
          </a:xfrm>
          <a:prstGeom prst="rect">
            <a:avLst/>
          </a:prstGeom>
        </p:spPr>
      </p:pic>
      <p:pic>
        <p:nvPicPr>
          <p:cNvPr id="7" name="Picture 6"/>
          <p:cNvPicPr>
            <a:picLocks noChangeAspect="1"/>
          </p:cNvPicPr>
          <p:nvPr/>
        </p:nvPicPr>
        <p:blipFill>
          <a:blip r:embed="rId5"/>
          <a:stretch>
            <a:fillRect/>
          </a:stretch>
        </p:blipFill>
        <p:spPr>
          <a:xfrm>
            <a:off x="10644544" y="4924267"/>
            <a:ext cx="1267875" cy="1864500"/>
          </a:xfrm>
          <a:prstGeom prst="rect">
            <a:avLst/>
          </a:prstGeom>
        </p:spPr>
      </p:pic>
      <p:sp>
        <p:nvSpPr>
          <p:cNvPr id="8" name="TextBox 7"/>
          <p:cNvSpPr txBox="1"/>
          <p:nvPr/>
        </p:nvSpPr>
        <p:spPr>
          <a:xfrm>
            <a:off x="5647174" y="6601767"/>
            <a:ext cx="1939331" cy="307777"/>
          </a:xfrm>
          <a:prstGeom prst="rect">
            <a:avLst/>
          </a:prstGeom>
          <a:noFill/>
        </p:spPr>
        <p:txBody>
          <a:bodyPr wrap="square" rtlCol="0">
            <a:spAutoFit/>
          </a:bodyPr>
          <a:lstStyle/>
          <a:p>
            <a:pPr algn="ctr"/>
            <a:r>
              <a:rPr lang="en-US" sz="1400" i="1" u="sng" dirty="0" smtClean="0"/>
              <a:t>Two Tier Firewall</a:t>
            </a:r>
            <a:endParaRPr lang="en-US" sz="1400" i="1" u="sng" dirty="0"/>
          </a:p>
        </p:txBody>
      </p:sp>
      <p:sp>
        <p:nvSpPr>
          <p:cNvPr id="9" name="TextBox 8"/>
          <p:cNvSpPr txBox="1"/>
          <p:nvPr/>
        </p:nvSpPr>
        <p:spPr>
          <a:xfrm>
            <a:off x="7408057" y="6601667"/>
            <a:ext cx="1939331" cy="307777"/>
          </a:xfrm>
          <a:prstGeom prst="rect">
            <a:avLst/>
          </a:prstGeom>
          <a:noFill/>
        </p:spPr>
        <p:txBody>
          <a:bodyPr wrap="square" rtlCol="0">
            <a:spAutoFit/>
          </a:bodyPr>
          <a:lstStyle/>
          <a:p>
            <a:pPr algn="ctr"/>
            <a:r>
              <a:rPr lang="en-US" sz="1400" i="1" u="sng" dirty="0" smtClean="0"/>
              <a:t>Three Tier Firewall</a:t>
            </a:r>
            <a:endParaRPr lang="en-US" sz="1400" i="1" u="sng" dirty="0"/>
          </a:p>
        </p:txBody>
      </p:sp>
      <p:sp>
        <p:nvSpPr>
          <p:cNvPr id="10" name="TextBox 9"/>
          <p:cNvSpPr txBox="1"/>
          <p:nvPr/>
        </p:nvSpPr>
        <p:spPr>
          <a:xfrm>
            <a:off x="9506668" y="5548740"/>
            <a:ext cx="1580064" cy="738664"/>
          </a:xfrm>
          <a:prstGeom prst="rect">
            <a:avLst/>
          </a:prstGeom>
          <a:noFill/>
        </p:spPr>
        <p:txBody>
          <a:bodyPr wrap="square" rtlCol="0">
            <a:spAutoFit/>
          </a:bodyPr>
          <a:lstStyle/>
          <a:p>
            <a:pPr algn="ctr"/>
            <a:r>
              <a:rPr lang="en-US" sz="1400" i="1" u="sng" dirty="0" smtClean="0"/>
              <a:t>Three Tier Firewall</a:t>
            </a:r>
          </a:p>
          <a:p>
            <a:pPr algn="ctr"/>
            <a:r>
              <a:rPr lang="en-US" sz="1400" i="1" u="sng" dirty="0" smtClean="0"/>
              <a:t>With Firewall Sandwich</a:t>
            </a:r>
            <a:endParaRPr lang="en-US" sz="1400" i="1" u="sng" dirty="0"/>
          </a:p>
        </p:txBody>
      </p:sp>
      <p:pic>
        <p:nvPicPr>
          <p:cNvPr id="11" name="Picture 10"/>
          <p:cNvPicPr>
            <a:picLocks noChangeAspect="1"/>
          </p:cNvPicPr>
          <p:nvPr/>
        </p:nvPicPr>
        <p:blipFill>
          <a:blip r:embed="rId6"/>
          <a:stretch>
            <a:fillRect/>
          </a:stretch>
        </p:blipFill>
        <p:spPr>
          <a:xfrm>
            <a:off x="5647174" y="1898372"/>
            <a:ext cx="3197316" cy="1759227"/>
          </a:xfrm>
          <a:prstGeom prst="rect">
            <a:avLst/>
          </a:prstGeom>
        </p:spPr>
      </p:pic>
      <p:pic>
        <p:nvPicPr>
          <p:cNvPr id="12" name="Picture 11"/>
          <p:cNvPicPr>
            <a:picLocks noChangeAspect="1"/>
          </p:cNvPicPr>
          <p:nvPr/>
        </p:nvPicPr>
        <p:blipFill>
          <a:blip r:embed="rId7"/>
          <a:stretch>
            <a:fillRect/>
          </a:stretch>
        </p:blipFill>
        <p:spPr>
          <a:xfrm>
            <a:off x="9193200" y="1952986"/>
            <a:ext cx="2998800" cy="1650000"/>
          </a:xfrm>
          <a:prstGeom prst="rect">
            <a:avLst/>
          </a:prstGeom>
        </p:spPr>
      </p:pic>
      <p:cxnSp>
        <p:nvCxnSpPr>
          <p:cNvPr id="14" name="Straight Connector 13"/>
          <p:cNvCxnSpPr/>
          <p:nvPr/>
        </p:nvCxnSpPr>
        <p:spPr>
          <a:xfrm>
            <a:off x="8985784" y="1898372"/>
            <a:ext cx="0" cy="1704614"/>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65600613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898382" y="3758084"/>
            <a:ext cx="6219930" cy="315729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Network security – bastion hosts /</a:t>
            </a:r>
            <a:r>
              <a:rPr lang="en-US" dirty="0" err="1" smtClean="0"/>
              <a:t>dmz</a:t>
            </a:r>
            <a:r>
              <a:rPr lang="en-US" dirty="0" smtClean="0"/>
              <a:t>/NAT</a:t>
            </a:r>
            <a:endParaRPr lang="en-US" dirty="0"/>
          </a:p>
        </p:txBody>
      </p:sp>
      <p:sp>
        <p:nvSpPr>
          <p:cNvPr id="3" name="Content Placeholder 2"/>
          <p:cNvSpPr>
            <a:spLocks noGrp="1"/>
          </p:cNvSpPr>
          <p:nvPr>
            <p:ph idx="1"/>
          </p:nvPr>
        </p:nvSpPr>
        <p:spPr>
          <a:xfrm>
            <a:off x="360130" y="3310932"/>
            <a:ext cx="5005692" cy="3657600"/>
          </a:xfrm>
        </p:spPr>
        <p:txBody>
          <a:bodyPr>
            <a:normAutofit lnSpcReduction="10000"/>
          </a:bodyPr>
          <a:lstStyle/>
          <a:p>
            <a:r>
              <a:rPr lang="en-US" b="1" dirty="0" smtClean="0"/>
              <a:t>Bastion Host </a:t>
            </a:r>
            <a:r>
              <a:rPr lang="en-US" dirty="0" smtClean="0"/>
              <a:t>: is a hardened system exposed to the internet to securely expose services to the internet.  A Reverse Proxy is also a Bastion Host. Also called </a:t>
            </a:r>
            <a:r>
              <a:rPr lang="en-US" b="1" dirty="0" smtClean="0"/>
              <a:t>Screened Host</a:t>
            </a:r>
            <a:r>
              <a:rPr lang="en-US" dirty="0" smtClean="0"/>
              <a:t>.</a:t>
            </a:r>
          </a:p>
          <a:p>
            <a:pPr lvl="1"/>
            <a:r>
              <a:rPr lang="en-US" b="1" dirty="0" smtClean="0"/>
              <a:t>Example</a:t>
            </a:r>
            <a:r>
              <a:rPr lang="en-US" dirty="0" smtClean="0"/>
              <a:t>: </a:t>
            </a:r>
            <a:r>
              <a:rPr lang="en-US" i="1" dirty="0" smtClean="0"/>
              <a:t>An Antivirus server has the same port for management and user updates. If directly exposed, it can lead to attacks on the mgmt. console. A Bastion Host securely exposes only user-updates service and restricts management access from the internet.</a:t>
            </a:r>
          </a:p>
          <a:p>
            <a:r>
              <a:rPr lang="en-US" b="1" dirty="0" smtClean="0"/>
              <a:t>DMZ: </a:t>
            </a:r>
            <a:r>
              <a:rPr lang="en-US" dirty="0" smtClean="0"/>
              <a:t>Internet exposed servers separated from the internal network. Separation ensures that any attacks do not allow lateral movement to the internal network.</a:t>
            </a:r>
            <a:endParaRPr lang="en-US" b="1" dirty="0"/>
          </a:p>
        </p:txBody>
      </p:sp>
      <p:pic>
        <p:nvPicPr>
          <p:cNvPr id="4" name="Picture 3"/>
          <p:cNvPicPr>
            <a:picLocks noChangeAspect="1"/>
          </p:cNvPicPr>
          <p:nvPr/>
        </p:nvPicPr>
        <p:blipFill>
          <a:blip r:embed="rId3"/>
          <a:stretch>
            <a:fillRect/>
          </a:stretch>
        </p:blipFill>
        <p:spPr>
          <a:xfrm>
            <a:off x="1563691" y="1810181"/>
            <a:ext cx="1769513" cy="1650000"/>
          </a:xfrm>
          <a:prstGeom prst="rect">
            <a:avLst/>
          </a:prstGeom>
        </p:spPr>
      </p:pic>
      <p:sp>
        <p:nvSpPr>
          <p:cNvPr id="5" name="Content Placeholder 2"/>
          <p:cNvSpPr txBox="1">
            <a:spLocks/>
          </p:cNvSpPr>
          <p:nvPr/>
        </p:nvSpPr>
        <p:spPr>
          <a:xfrm>
            <a:off x="6095999" y="4659535"/>
            <a:ext cx="5841442" cy="490366"/>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NAT: </a:t>
            </a:r>
            <a:r>
              <a:rPr lang="en-US" dirty="0" smtClean="0"/>
              <a:t>Static NAT is 1-to-1 Mapping. 1 Public IP to 1 Private IP. Inbound/outbound connections.</a:t>
            </a:r>
          </a:p>
        </p:txBody>
      </p:sp>
      <p:sp>
        <p:nvSpPr>
          <p:cNvPr id="6" name="Content Placeholder 2"/>
          <p:cNvSpPr txBox="1">
            <a:spLocks/>
          </p:cNvSpPr>
          <p:nvPr/>
        </p:nvSpPr>
        <p:spPr>
          <a:xfrm>
            <a:off x="6095999" y="2972613"/>
            <a:ext cx="5005692" cy="124264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Dual Homed Host: </a:t>
            </a:r>
            <a:r>
              <a:rPr lang="en-US" dirty="0" smtClean="0"/>
              <a:t>Host with two interfaces, with a firewall to filter traffic between the interfaces.</a:t>
            </a:r>
          </a:p>
          <a:p>
            <a:pPr marL="0" indent="0">
              <a:buNone/>
            </a:pPr>
            <a:endParaRPr lang="en-US" b="1" dirty="0"/>
          </a:p>
        </p:txBody>
      </p:sp>
      <p:pic>
        <p:nvPicPr>
          <p:cNvPr id="9" name="Picture 8"/>
          <p:cNvPicPr>
            <a:picLocks noChangeAspect="1"/>
          </p:cNvPicPr>
          <p:nvPr/>
        </p:nvPicPr>
        <p:blipFill>
          <a:blip r:embed="rId4"/>
          <a:stretch>
            <a:fillRect/>
          </a:stretch>
        </p:blipFill>
        <p:spPr>
          <a:xfrm>
            <a:off x="7361289" y="3937398"/>
            <a:ext cx="2475113" cy="693000"/>
          </a:xfrm>
          <a:prstGeom prst="rect">
            <a:avLst/>
          </a:prstGeom>
        </p:spPr>
      </p:pic>
      <p:pic>
        <p:nvPicPr>
          <p:cNvPr id="10" name="Picture 9"/>
          <p:cNvPicPr>
            <a:picLocks noChangeAspect="1"/>
          </p:cNvPicPr>
          <p:nvPr/>
        </p:nvPicPr>
        <p:blipFill>
          <a:blip r:embed="rId5"/>
          <a:stretch>
            <a:fillRect/>
          </a:stretch>
        </p:blipFill>
        <p:spPr>
          <a:xfrm>
            <a:off x="7361289" y="5070978"/>
            <a:ext cx="2513700" cy="1232000"/>
          </a:xfrm>
          <a:prstGeom prst="rect">
            <a:avLst/>
          </a:prstGeom>
        </p:spPr>
      </p:pic>
      <p:pic>
        <p:nvPicPr>
          <p:cNvPr id="7" name="Picture 6"/>
          <p:cNvPicPr>
            <a:picLocks noChangeAspect="1"/>
          </p:cNvPicPr>
          <p:nvPr/>
        </p:nvPicPr>
        <p:blipFill>
          <a:blip r:embed="rId6"/>
          <a:stretch>
            <a:fillRect/>
          </a:stretch>
        </p:blipFill>
        <p:spPr>
          <a:xfrm>
            <a:off x="7674086" y="2034605"/>
            <a:ext cx="2200903" cy="869369"/>
          </a:xfrm>
          <a:prstGeom prst="rect">
            <a:avLst/>
          </a:prstGeom>
        </p:spPr>
      </p:pic>
      <p:sp>
        <p:nvSpPr>
          <p:cNvPr id="11" name="Content Placeholder 2"/>
          <p:cNvSpPr txBox="1">
            <a:spLocks/>
          </p:cNvSpPr>
          <p:nvPr/>
        </p:nvSpPr>
        <p:spPr>
          <a:xfrm>
            <a:off x="6095999" y="6240023"/>
            <a:ext cx="5841442" cy="675358"/>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a:t>PAT: </a:t>
            </a:r>
            <a:r>
              <a:rPr lang="en-US" dirty="0"/>
              <a:t>Port Address Translation, overloads multiple private IPs such as a subnet to a single Public IP. Used </a:t>
            </a:r>
            <a:r>
              <a:rPr lang="en-US" dirty="0" smtClean="0"/>
              <a:t>primarily </a:t>
            </a:r>
            <a:r>
              <a:rPr lang="en-US" dirty="0"/>
              <a:t>for outbound internet connections for the LAN.</a:t>
            </a:r>
            <a:endParaRPr lang="en-US" b="1" dirty="0"/>
          </a:p>
        </p:txBody>
      </p:sp>
      <p:sp>
        <p:nvSpPr>
          <p:cNvPr id="12" name="TextBox 11"/>
          <p:cNvSpPr txBox="1"/>
          <p:nvPr/>
        </p:nvSpPr>
        <p:spPr>
          <a:xfrm>
            <a:off x="7944898" y="4283898"/>
            <a:ext cx="723481" cy="276999"/>
          </a:xfrm>
          <a:prstGeom prst="rect">
            <a:avLst/>
          </a:prstGeom>
          <a:noFill/>
        </p:spPr>
        <p:txBody>
          <a:bodyPr wrap="square" rtlCol="0">
            <a:spAutoFit/>
          </a:bodyPr>
          <a:lstStyle/>
          <a:p>
            <a:r>
              <a:rPr lang="en-US" sz="1200" dirty="0" smtClean="0"/>
              <a:t>1.1.1.1</a:t>
            </a:r>
            <a:endParaRPr lang="en-US" sz="1200" dirty="0"/>
          </a:p>
        </p:txBody>
      </p:sp>
      <p:sp>
        <p:nvSpPr>
          <p:cNvPr id="13" name="TextBox 12"/>
          <p:cNvSpPr txBox="1"/>
          <p:nvPr/>
        </p:nvSpPr>
        <p:spPr>
          <a:xfrm>
            <a:off x="9016720" y="4422397"/>
            <a:ext cx="1076847" cy="276999"/>
          </a:xfrm>
          <a:prstGeom prst="rect">
            <a:avLst/>
          </a:prstGeom>
          <a:noFill/>
        </p:spPr>
        <p:txBody>
          <a:bodyPr wrap="square" rtlCol="0">
            <a:spAutoFit/>
          </a:bodyPr>
          <a:lstStyle/>
          <a:p>
            <a:r>
              <a:rPr lang="en-US" sz="1200" dirty="0" smtClean="0"/>
              <a:t>192.168.10.50</a:t>
            </a:r>
            <a:endParaRPr lang="en-US" sz="1200" dirty="0"/>
          </a:p>
        </p:txBody>
      </p:sp>
      <p:sp>
        <p:nvSpPr>
          <p:cNvPr id="14" name="TextBox 13"/>
          <p:cNvSpPr txBox="1"/>
          <p:nvPr/>
        </p:nvSpPr>
        <p:spPr>
          <a:xfrm>
            <a:off x="9829367" y="5618803"/>
            <a:ext cx="1272324" cy="276999"/>
          </a:xfrm>
          <a:prstGeom prst="rect">
            <a:avLst/>
          </a:prstGeom>
          <a:noFill/>
        </p:spPr>
        <p:txBody>
          <a:bodyPr wrap="square" rtlCol="0">
            <a:spAutoFit/>
          </a:bodyPr>
          <a:lstStyle/>
          <a:p>
            <a:r>
              <a:rPr lang="en-US" sz="1200" dirty="0" smtClean="0"/>
              <a:t>192.168.10.0/24</a:t>
            </a:r>
            <a:endParaRPr lang="en-US" sz="1200" dirty="0"/>
          </a:p>
        </p:txBody>
      </p:sp>
      <p:sp>
        <p:nvSpPr>
          <p:cNvPr id="15" name="TextBox 14"/>
          <p:cNvSpPr txBox="1"/>
          <p:nvPr/>
        </p:nvSpPr>
        <p:spPr>
          <a:xfrm>
            <a:off x="7944898" y="5790913"/>
            <a:ext cx="818069" cy="276999"/>
          </a:xfrm>
          <a:prstGeom prst="rect">
            <a:avLst/>
          </a:prstGeom>
          <a:noFill/>
        </p:spPr>
        <p:txBody>
          <a:bodyPr wrap="square" rtlCol="0">
            <a:spAutoFit/>
          </a:bodyPr>
          <a:lstStyle/>
          <a:p>
            <a:r>
              <a:rPr lang="en-US" sz="1200" dirty="0" smtClean="0"/>
              <a:t>1.1.1.1</a:t>
            </a:r>
            <a:endParaRPr lang="en-US" sz="1200" dirty="0"/>
          </a:p>
        </p:txBody>
      </p:sp>
    </p:spTree>
    <p:extLst>
      <p:ext uri="{BB962C8B-B14F-4D97-AF65-F5344CB8AC3E}">
        <p14:creationId xmlns:p14="http://schemas.microsoft.com/office/powerpoint/2010/main" val="269187338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security – </a:t>
            </a:r>
            <a:r>
              <a:rPr lang="en-US" dirty="0" err="1" smtClean="0"/>
              <a:t>ips</a:t>
            </a:r>
            <a:r>
              <a:rPr lang="en-US" dirty="0" smtClean="0"/>
              <a:t>/ids</a:t>
            </a:r>
            <a:endParaRPr lang="en-US" dirty="0"/>
          </a:p>
        </p:txBody>
      </p:sp>
      <p:sp>
        <p:nvSpPr>
          <p:cNvPr id="3" name="Content Placeholder 2"/>
          <p:cNvSpPr>
            <a:spLocks noGrp="1"/>
          </p:cNvSpPr>
          <p:nvPr>
            <p:ph idx="1"/>
          </p:nvPr>
        </p:nvSpPr>
        <p:spPr>
          <a:xfrm>
            <a:off x="6796034" y="1789757"/>
            <a:ext cx="3181979" cy="3965746"/>
          </a:xfrm>
        </p:spPr>
        <p:txBody>
          <a:bodyPr>
            <a:normAutofit fontScale="85000" lnSpcReduction="10000"/>
          </a:bodyPr>
          <a:lstStyle/>
          <a:p>
            <a:pPr marL="0" indent="0" algn="ctr">
              <a:buNone/>
            </a:pPr>
            <a:r>
              <a:rPr lang="en-US" b="1" dirty="0" smtClean="0"/>
              <a:t>Classification:</a:t>
            </a:r>
          </a:p>
          <a:p>
            <a:r>
              <a:rPr lang="en-US" b="1" dirty="0" smtClean="0"/>
              <a:t>Network IDS: </a:t>
            </a:r>
            <a:r>
              <a:rPr lang="en-US" dirty="0" smtClean="0"/>
              <a:t>A network appliance that detects threats and alerts. No corrective action.</a:t>
            </a:r>
          </a:p>
          <a:p>
            <a:r>
              <a:rPr lang="en-US" b="1" dirty="0" smtClean="0"/>
              <a:t>Network IPS: </a:t>
            </a:r>
            <a:r>
              <a:rPr lang="en-US" dirty="0" smtClean="0"/>
              <a:t>A Network appliance that detects, prevents and alerts on threats. Can be deployed as IDS initially for learning and eliminating False Positives.</a:t>
            </a:r>
            <a:endParaRPr lang="en-US" b="1" dirty="0" smtClean="0"/>
          </a:p>
          <a:p>
            <a:r>
              <a:rPr lang="en-US" b="1" dirty="0" smtClean="0"/>
              <a:t>Host IPS/IDS:</a:t>
            </a:r>
            <a:r>
              <a:rPr lang="en-US" dirty="0" smtClean="0"/>
              <a:t> Installed on the endpoint typically as part of the Endpoint security package. Prevent/Detect attacks on the endpoint (SMB/</a:t>
            </a:r>
            <a:r>
              <a:rPr lang="en-US" dirty="0" err="1" smtClean="0"/>
              <a:t>Netbios</a:t>
            </a:r>
            <a:r>
              <a:rPr lang="en-US" dirty="0" smtClean="0"/>
              <a:t> </a:t>
            </a:r>
            <a:r>
              <a:rPr lang="en-US" dirty="0" err="1" smtClean="0"/>
              <a:t>etc</a:t>
            </a:r>
            <a:r>
              <a:rPr lang="en-US" dirty="0" smtClean="0"/>
              <a:t>)</a:t>
            </a:r>
            <a:endParaRPr lang="en-US" dirty="0"/>
          </a:p>
        </p:txBody>
      </p:sp>
      <p:sp>
        <p:nvSpPr>
          <p:cNvPr id="5" name="Content Placeholder 2"/>
          <p:cNvSpPr txBox="1">
            <a:spLocks/>
          </p:cNvSpPr>
          <p:nvPr/>
        </p:nvSpPr>
        <p:spPr>
          <a:xfrm>
            <a:off x="149175" y="1920914"/>
            <a:ext cx="3679309" cy="3678303"/>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Types of IPS/IDS:</a:t>
            </a:r>
          </a:p>
          <a:p>
            <a:r>
              <a:rPr lang="en-US" b="1" dirty="0" smtClean="0"/>
              <a:t>Signature based</a:t>
            </a:r>
            <a:r>
              <a:rPr lang="en-US" dirty="0" smtClean="0"/>
              <a:t>: (Knowledge based) Relies on a known signature (preset pattern) database to detect and prevent against attacks. Attackers are increasingly aware of this technique and modify attacks to evade. Example: Adding multiple &amp;</a:t>
            </a:r>
            <a:r>
              <a:rPr lang="en-US" dirty="0" err="1" smtClean="0"/>
              <a:t>nbsp</a:t>
            </a:r>
            <a:r>
              <a:rPr lang="en-US" dirty="0" smtClean="0"/>
              <a:t>; in an attack.</a:t>
            </a:r>
          </a:p>
          <a:p>
            <a:r>
              <a:rPr lang="en-US" b="1" dirty="0" smtClean="0"/>
              <a:t>Anomaly based: </a:t>
            </a:r>
            <a:r>
              <a:rPr lang="en-US" dirty="0" smtClean="0"/>
              <a:t>Identifies anomalies in traffic patterns and protocols. Can also perform traffic analysis to create a network baseline.</a:t>
            </a:r>
          </a:p>
          <a:p>
            <a:r>
              <a:rPr lang="en-US" b="1" dirty="0" smtClean="0"/>
              <a:t>Behavior based</a:t>
            </a:r>
            <a:r>
              <a:rPr lang="en-US" dirty="0" smtClean="0"/>
              <a:t>: Monitors for behaviors using Artificial Intelligence for Attacks. Can be termed as an Expert System.</a:t>
            </a:r>
            <a:endParaRPr lang="en-US" dirty="0"/>
          </a:p>
        </p:txBody>
      </p:sp>
      <p:sp>
        <p:nvSpPr>
          <p:cNvPr id="6" name="Content Placeholder 2"/>
          <p:cNvSpPr txBox="1">
            <a:spLocks/>
          </p:cNvSpPr>
          <p:nvPr/>
        </p:nvSpPr>
        <p:spPr>
          <a:xfrm>
            <a:off x="3669386" y="1868471"/>
            <a:ext cx="3203688" cy="3846840"/>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Deployment modes:</a:t>
            </a:r>
          </a:p>
          <a:p>
            <a:r>
              <a:rPr lang="en-US" b="1" dirty="0" smtClean="0"/>
              <a:t>Inline-</a:t>
            </a:r>
            <a:r>
              <a:rPr lang="en-US" b="1" dirty="0" err="1" smtClean="0"/>
              <a:t>Inpath</a:t>
            </a:r>
            <a:r>
              <a:rPr lang="en-US" dirty="0" smtClean="0"/>
              <a:t>: Placed physically inline on the network. Traffic flows through the IPS, and the IPS can take corrective action on malicious detection.</a:t>
            </a:r>
          </a:p>
          <a:p>
            <a:r>
              <a:rPr lang="en-US" b="1" dirty="0" smtClean="0"/>
              <a:t>Out of Band: </a:t>
            </a:r>
            <a:r>
              <a:rPr lang="en-US" dirty="0" smtClean="0"/>
              <a:t>Deployed via a SPAN port of the Firewall that mirrors/duplicates traffic that enters/exits the network. IPS’s typically use an additional port on the internal network for TCP-RST of malicious traffic and are called </a:t>
            </a:r>
            <a:r>
              <a:rPr lang="en-US" dirty="0" smtClean="0">
                <a:solidFill>
                  <a:srgbClr val="FF0000"/>
                </a:solidFill>
              </a:rPr>
              <a:t>Active Response</a:t>
            </a:r>
            <a:r>
              <a:rPr lang="en-US" dirty="0" smtClean="0"/>
              <a:t>.</a:t>
            </a:r>
          </a:p>
          <a:p>
            <a:r>
              <a:rPr lang="en-US" b="1" dirty="0" smtClean="0"/>
              <a:t>Host Based</a:t>
            </a:r>
            <a:r>
              <a:rPr lang="en-US" dirty="0" smtClean="0"/>
              <a:t>: IPS component is installed as a software package on a server/endpoint.</a:t>
            </a:r>
            <a:endParaRPr lang="en-US" dirty="0"/>
          </a:p>
        </p:txBody>
      </p:sp>
      <p:sp>
        <p:nvSpPr>
          <p:cNvPr id="7" name="TextBox 6"/>
          <p:cNvSpPr txBox="1"/>
          <p:nvPr/>
        </p:nvSpPr>
        <p:spPr>
          <a:xfrm>
            <a:off x="979652" y="5599217"/>
            <a:ext cx="10520624" cy="1200329"/>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b="1" dirty="0" smtClean="0"/>
              <a:t>Breach Detection </a:t>
            </a:r>
            <a:r>
              <a:rPr lang="en-US" b="1" i="1" dirty="0" smtClean="0"/>
              <a:t>Systems </a:t>
            </a:r>
            <a:r>
              <a:rPr lang="en-US" i="1" dirty="0" smtClean="0"/>
              <a:t>are a modern complement to IPS that seek to prevent Zero-day and Persistent APT attacks. A BDS engine typically includes Signature,  Anomaly detection, behavior modeling, C&amp;C detection, and Correlation. The bigger difference is that a Traditional IPS/IDS typically monitored inbound traffic, but a BDS monitors both inbound &amp; outbound traffic to identify APTs already embedded in the network or escaped detection.</a:t>
            </a:r>
            <a:endParaRPr lang="en-US" i="1" dirty="0"/>
          </a:p>
        </p:txBody>
      </p:sp>
      <p:sp>
        <p:nvSpPr>
          <p:cNvPr id="9" name="Content Placeholder 2"/>
          <p:cNvSpPr txBox="1">
            <a:spLocks/>
          </p:cNvSpPr>
          <p:nvPr/>
        </p:nvSpPr>
        <p:spPr>
          <a:xfrm>
            <a:off x="9840624" y="1908663"/>
            <a:ext cx="2229121" cy="3497847"/>
          </a:xfrm>
          <a:prstGeom prst="rect">
            <a:avLst/>
          </a:prstGeom>
        </p:spPr>
        <p:style>
          <a:lnRef idx="1">
            <a:schemeClr val="dk1"/>
          </a:lnRef>
          <a:fillRef idx="3">
            <a:schemeClr val="dk1"/>
          </a:fillRef>
          <a:effectRef idx="2">
            <a:schemeClr val="dk1"/>
          </a:effectRef>
          <a:fontRef idx="minor">
            <a:schemeClr val="lt1"/>
          </a:fontRef>
        </p:style>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solidFill>
                  <a:schemeClr val="bg1"/>
                </a:solidFill>
              </a:rPr>
              <a:t>Event Classification:</a:t>
            </a:r>
          </a:p>
          <a:p>
            <a:r>
              <a:rPr lang="en-US" b="1" dirty="0" smtClean="0">
                <a:solidFill>
                  <a:schemeClr val="bg1"/>
                </a:solidFill>
              </a:rPr>
              <a:t>False Positive: </a:t>
            </a:r>
            <a:r>
              <a:rPr lang="en-US" dirty="0" smtClean="0">
                <a:solidFill>
                  <a:schemeClr val="bg1"/>
                </a:solidFill>
              </a:rPr>
              <a:t>IPS reports on genuine traffic.</a:t>
            </a:r>
          </a:p>
          <a:p>
            <a:r>
              <a:rPr lang="en-US" b="1" dirty="0" smtClean="0">
                <a:solidFill>
                  <a:schemeClr val="bg1"/>
                </a:solidFill>
              </a:rPr>
              <a:t>False Negative: </a:t>
            </a:r>
            <a:r>
              <a:rPr lang="en-US" dirty="0" smtClean="0">
                <a:solidFill>
                  <a:schemeClr val="bg1"/>
                </a:solidFill>
              </a:rPr>
              <a:t>IPS </a:t>
            </a:r>
            <a:r>
              <a:rPr lang="en-US" dirty="0" smtClean="0">
                <a:solidFill>
                  <a:srgbClr val="FF0000"/>
                </a:solidFill>
              </a:rPr>
              <a:t>does not report </a:t>
            </a:r>
            <a:r>
              <a:rPr lang="en-US" dirty="0" smtClean="0">
                <a:solidFill>
                  <a:schemeClr val="bg1"/>
                </a:solidFill>
              </a:rPr>
              <a:t>on malicious traffic.</a:t>
            </a:r>
            <a:endParaRPr lang="en-US" b="1" dirty="0" smtClean="0">
              <a:solidFill>
                <a:schemeClr val="bg1"/>
              </a:solidFill>
            </a:endParaRPr>
          </a:p>
          <a:p>
            <a:r>
              <a:rPr lang="en-US" b="1" dirty="0" smtClean="0">
                <a:solidFill>
                  <a:schemeClr val="bg1"/>
                </a:solidFill>
              </a:rPr>
              <a:t>True Positive: </a:t>
            </a:r>
            <a:r>
              <a:rPr lang="en-US" dirty="0" smtClean="0">
                <a:solidFill>
                  <a:schemeClr val="bg1"/>
                </a:solidFill>
              </a:rPr>
              <a:t>IPS Reports on malicious traffic.</a:t>
            </a:r>
            <a:endParaRPr lang="en-US" b="1" dirty="0" smtClean="0">
              <a:solidFill>
                <a:schemeClr val="bg1"/>
              </a:solidFill>
            </a:endParaRPr>
          </a:p>
          <a:p>
            <a:r>
              <a:rPr lang="en-US" b="1" dirty="0" smtClean="0">
                <a:solidFill>
                  <a:schemeClr val="bg1"/>
                </a:solidFill>
              </a:rPr>
              <a:t>True Negative: </a:t>
            </a:r>
            <a:r>
              <a:rPr lang="en-US" dirty="0" smtClean="0">
                <a:solidFill>
                  <a:schemeClr val="bg1"/>
                </a:solidFill>
              </a:rPr>
              <a:t>IPS does not report on genuine traffic.</a:t>
            </a:r>
            <a:endParaRPr lang="en-US" dirty="0">
              <a:solidFill>
                <a:schemeClr val="bg1"/>
              </a:solidFill>
            </a:endParaRPr>
          </a:p>
        </p:txBody>
      </p:sp>
    </p:spTree>
    <p:extLst>
      <p:ext uri="{BB962C8B-B14F-4D97-AF65-F5344CB8AC3E}">
        <p14:creationId xmlns:p14="http://schemas.microsoft.com/office/powerpoint/2010/main" val="34800573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Wireless security – Authentication / Encryption</a:t>
            </a:r>
            <a:endParaRPr lang="en-US" dirty="0"/>
          </a:p>
        </p:txBody>
      </p:sp>
      <p:sp>
        <p:nvSpPr>
          <p:cNvPr id="4" name="Content Placeholder 2"/>
          <p:cNvSpPr txBox="1">
            <a:spLocks/>
          </p:cNvSpPr>
          <p:nvPr/>
        </p:nvSpPr>
        <p:spPr>
          <a:xfrm>
            <a:off x="130629" y="1910865"/>
            <a:ext cx="3545518" cy="4841627"/>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smtClean="0"/>
              <a:t>WPA2: Wi-Fi Protected Access 2</a:t>
            </a:r>
          </a:p>
          <a:p>
            <a:r>
              <a:rPr lang="en-US" dirty="0" smtClean="0"/>
              <a:t>Uses CCMP (based on AES) to encrypt communications from Client to AP.</a:t>
            </a:r>
          </a:p>
          <a:p>
            <a:r>
              <a:rPr lang="en-US" dirty="0" smtClean="0"/>
              <a:t>Used along with EAP to provide Enterprise grade security:</a:t>
            </a:r>
          </a:p>
          <a:p>
            <a:pPr lvl="1"/>
            <a:r>
              <a:rPr lang="en-US" dirty="0" smtClean="0"/>
              <a:t>EAP-TLS – Every client and Controller/AP has a unique certificate. Server-Client validation. Difficult to deploy and maintain, most secure.</a:t>
            </a:r>
          </a:p>
          <a:p>
            <a:pPr lvl="1"/>
            <a:r>
              <a:rPr lang="en-US" dirty="0" smtClean="0"/>
              <a:t>PEAP – Client Credentials (typically AD) and Controller certificate. Cert validated before client credentials are sent. Easy to deploy and maintain, good security.</a:t>
            </a:r>
          </a:p>
          <a:p>
            <a:r>
              <a:rPr lang="en-US" dirty="0" smtClean="0"/>
              <a:t>802.11i – RSN (Robust network security)</a:t>
            </a:r>
            <a:endParaRPr lang="en-US" dirty="0"/>
          </a:p>
        </p:txBody>
      </p:sp>
      <p:sp>
        <p:nvSpPr>
          <p:cNvPr id="5" name="Content Placeholder 2"/>
          <p:cNvSpPr txBox="1">
            <a:spLocks/>
          </p:cNvSpPr>
          <p:nvPr/>
        </p:nvSpPr>
        <p:spPr>
          <a:xfrm>
            <a:off x="3818373" y="1910866"/>
            <a:ext cx="3004396" cy="2128572"/>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smtClean="0"/>
              <a:t>WPA: Wi-Fi Protected Access</a:t>
            </a:r>
          </a:p>
          <a:p>
            <a:r>
              <a:rPr lang="en-US" dirty="0" smtClean="0"/>
              <a:t>Uses TKIP with RC4 to improve security over WEP. </a:t>
            </a:r>
          </a:p>
          <a:p>
            <a:r>
              <a:rPr lang="en-US" dirty="0" smtClean="0"/>
              <a:t>Adds Key regeneration every 10000 packets, IV and key mixing.</a:t>
            </a:r>
          </a:p>
          <a:p>
            <a:r>
              <a:rPr lang="en-US" dirty="0" smtClean="0"/>
              <a:t>Limits of 30 users per SSID.</a:t>
            </a:r>
            <a:endParaRPr lang="en-US" dirty="0"/>
          </a:p>
        </p:txBody>
      </p:sp>
      <p:sp>
        <p:nvSpPr>
          <p:cNvPr id="6" name="Content Placeholder 2"/>
          <p:cNvSpPr txBox="1">
            <a:spLocks/>
          </p:cNvSpPr>
          <p:nvPr/>
        </p:nvSpPr>
        <p:spPr>
          <a:xfrm>
            <a:off x="6822769" y="1910866"/>
            <a:ext cx="3004396" cy="1616105"/>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smtClean="0"/>
              <a:t>WEP</a:t>
            </a:r>
          </a:p>
          <a:p>
            <a:r>
              <a:rPr lang="en-US" dirty="0" smtClean="0"/>
              <a:t>Uses RC4, CRC32 for confidentiality and integrity with 24bit IV.</a:t>
            </a:r>
          </a:p>
          <a:p>
            <a:r>
              <a:rPr lang="en-US" dirty="0" smtClean="0"/>
              <a:t>Broken in 2001, not at all recommended.</a:t>
            </a:r>
            <a:endParaRPr lang="en-US" dirty="0"/>
          </a:p>
        </p:txBody>
      </p:sp>
      <p:sp>
        <p:nvSpPr>
          <p:cNvPr id="8" name="Content Placeholder 2"/>
          <p:cNvSpPr txBox="1">
            <a:spLocks/>
          </p:cNvSpPr>
          <p:nvPr/>
        </p:nvSpPr>
        <p:spPr>
          <a:xfrm>
            <a:off x="9728353" y="1869832"/>
            <a:ext cx="2428415" cy="492369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fontScale="70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smtClean="0"/>
              <a:t>WPS – </a:t>
            </a:r>
            <a:r>
              <a:rPr lang="en-US" b="1" dirty="0" err="1" smtClean="0"/>
              <a:t>WiFi</a:t>
            </a:r>
            <a:r>
              <a:rPr lang="en-US" b="1" dirty="0" smtClean="0"/>
              <a:t> Protected Setup</a:t>
            </a:r>
          </a:p>
          <a:p>
            <a:r>
              <a:rPr lang="en-US" dirty="0" smtClean="0"/>
              <a:t>Aimed at ease of use for home users. Enables easy connectivity to </a:t>
            </a:r>
            <a:r>
              <a:rPr lang="en-US" dirty="0" err="1" smtClean="0"/>
              <a:t>WiFi</a:t>
            </a:r>
            <a:r>
              <a:rPr lang="en-US" dirty="0" smtClean="0"/>
              <a:t> via 4 methods.</a:t>
            </a:r>
          </a:p>
          <a:p>
            <a:r>
              <a:rPr lang="en-US" b="1" dirty="0" smtClean="0"/>
              <a:t>PIN</a:t>
            </a:r>
            <a:r>
              <a:rPr lang="en-US" dirty="0" smtClean="0"/>
              <a:t>: Users enter a PIN (rather than shared key). </a:t>
            </a:r>
            <a:r>
              <a:rPr lang="en-US" b="1" i="1" dirty="0" smtClean="0">
                <a:solidFill>
                  <a:srgbClr val="FF0000"/>
                </a:solidFill>
              </a:rPr>
              <a:t>Susceptible to </a:t>
            </a:r>
            <a:r>
              <a:rPr lang="en-US" b="1" i="1" dirty="0" err="1" smtClean="0">
                <a:solidFill>
                  <a:srgbClr val="FF0000"/>
                </a:solidFill>
              </a:rPr>
              <a:t>BruteForce</a:t>
            </a:r>
            <a:r>
              <a:rPr lang="en-US" b="1" i="1" dirty="0" smtClean="0">
                <a:solidFill>
                  <a:srgbClr val="FF0000"/>
                </a:solidFill>
              </a:rPr>
              <a:t>, recommended to turn off.</a:t>
            </a:r>
          </a:p>
          <a:p>
            <a:r>
              <a:rPr lang="en-US" b="1" dirty="0" smtClean="0"/>
              <a:t>Push Button</a:t>
            </a:r>
            <a:r>
              <a:rPr lang="en-US" dirty="0" smtClean="0"/>
              <a:t>: Press button on router and device for connectivity</a:t>
            </a:r>
            <a:r>
              <a:rPr lang="en-US" b="1" i="1" dirty="0" smtClean="0"/>
              <a:t>. </a:t>
            </a:r>
            <a:r>
              <a:rPr lang="en-US" b="1" i="1" dirty="0" smtClean="0">
                <a:solidFill>
                  <a:srgbClr val="FF0000"/>
                </a:solidFill>
              </a:rPr>
              <a:t>Any malicious insider can onboard a device using this</a:t>
            </a:r>
            <a:r>
              <a:rPr lang="en-US" b="1" i="1" dirty="0" smtClean="0"/>
              <a:t>.</a:t>
            </a:r>
          </a:p>
          <a:p>
            <a:r>
              <a:rPr lang="en-US" b="1" dirty="0" smtClean="0"/>
              <a:t>NFC</a:t>
            </a:r>
            <a:r>
              <a:rPr lang="en-US" dirty="0" smtClean="0"/>
              <a:t>: Push button for the new millennium.</a:t>
            </a:r>
          </a:p>
          <a:p>
            <a:r>
              <a:rPr lang="en-US" dirty="0" smtClean="0"/>
              <a:t>USB: Transfer </a:t>
            </a:r>
            <a:r>
              <a:rPr lang="en-US" dirty="0" err="1" smtClean="0"/>
              <a:t>WiFi</a:t>
            </a:r>
            <a:r>
              <a:rPr lang="en-US" dirty="0" smtClean="0"/>
              <a:t> Profile via USB.</a:t>
            </a:r>
          </a:p>
          <a:p>
            <a:r>
              <a:rPr lang="en-US" b="1" dirty="0" smtClean="0">
                <a:solidFill>
                  <a:srgbClr val="FF0000"/>
                </a:solidFill>
              </a:rPr>
              <a:t>As a best practice</a:t>
            </a:r>
            <a:r>
              <a:rPr lang="en-US" dirty="0" smtClean="0">
                <a:solidFill>
                  <a:srgbClr val="FF0000"/>
                </a:solidFill>
              </a:rPr>
              <a:t>: Turn off WPS from corporate networks completely, and from any device which support WPS.</a:t>
            </a:r>
            <a:endParaRPr lang="en-US" dirty="0">
              <a:solidFill>
                <a:srgbClr val="FF0000"/>
              </a:solidFill>
            </a:endParaRPr>
          </a:p>
        </p:txBody>
      </p:sp>
      <p:sp>
        <p:nvSpPr>
          <p:cNvPr id="9" name="Content Placeholder 2"/>
          <p:cNvSpPr txBox="1">
            <a:spLocks/>
          </p:cNvSpPr>
          <p:nvPr/>
        </p:nvSpPr>
        <p:spPr>
          <a:xfrm>
            <a:off x="3682689" y="4204207"/>
            <a:ext cx="3103391" cy="2653793"/>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smtClean="0"/>
              <a:t>Captive Portal</a:t>
            </a:r>
          </a:p>
          <a:p>
            <a:r>
              <a:rPr lang="en-US" dirty="0" smtClean="0"/>
              <a:t>Open network with a captive page ideally used to provide temporary access by hotspots (airport etc.)</a:t>
            </a:r>
          </a:p>
          <a:p>
            <a:r>
              <a:rPr lang="en-US" dirty="0" smtClean="0"/>
              <a:t>Open networks, are prone to sniffing, always use a VPN on them.</a:t>
            </a:r>
          </a:p>
          <a:p>
            <a:r>
              <a:rPr lang="en-US" dirty="0" smtClean="0"/>
              <a:t>Can be enhanced further by offering Self registration, Sponsor confirmation, billing and advertisements.</a:t>
            </a:r>
            <a:endParaRPr lang="en-US" dirty="0"/>
          </a:p>
        </p:txBody>
      </p:sp>
      <p:sp>
        <p:nvSpPr>
          <p:cNvPr id="10" name="Rectangle 9"/>
          <p:cNvSpPr/>
          <p:nvPr/>
        </p:nvSpPr>
        <p:spPr>
          <a:xfrm>
            <a:off x="6672105" y="3687745"/>
            <a:ext cx="2914022" cy="3064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b="1" dirty="0" smtClean="0"/>
              <a:t>Recommendation</a:t>
            </a:r>
          </a:p>
          <a:p>
            <a:pPr marL="285750" indent="-285750">
              <a:buFont typeface="Arial" panose="020B0604020202020204" pitchFamily="34" charset="0"/>
              <a:buChar char="•"/>
            </a:pPr>
            <a:r>
              <a:rPr lang="en-US" sz="1550" dirty="0" smtClean="0"/>
              <a:t>Use WPA2-Enterprise for </a:t>
            </a:r>
            <a:r>
              <a:rPr lang="en-US" sz="1550" dirty="0" err="1" smtClean="0"/>
              <a:t>WiFi</a:t>
            </a:r>
            <a:r>
              <a:rPr lang="en-US" sz="1550" dirty="0"/>
              <a:t> </a:t>
            </a:r>
            <a:r>
              <a:rPr lang="en-US" sz="1550" dirty="0" smtClean="0"/>
              <a:t>ideally with RADIUS auth.</a:t>
            </a:r>
          </a:p>
          <a:p>
            <a:pPr marL="285750" indent="-285750">
              <a:buFont typeface="Arial" panose="020B0604020202020204" pitchFamily="34" charset="0"/>
              <a:buChar char="•"/>
            </a:pPr>
            <a:r>
              <a:rPr lang="en-US" sz="1550" dirty="0" smtClean="0"/>
              <a:t>Isolate Captive Portal (Guest Access) from the internal network via VLAN and firewall.</a:t>
            </a:r>
          </a:p>
          <a:p>
            <a:pPr marL="285750" indent="-285750">
              <a:buFont typeface="Arial" panose="020B0604020202020204" pitchFamily="34" charset="0"/>
              <a:buChar char="•"/>
            </a:pPr>
            <a:r>
              <a:rPr lang="en-US" sz="1550" dirty="0" smtClean="0"/>
              <a:t>Disable WPS.</a:t>
            </a:r>
          </a:p>
          <a:p>
            <a:pPr marL="285750" indent="-285750">
              <a:buFont typeface="Arial" panose="020B0604020202020204" pitchFamily="34" charset="0"/>
              <a:buChar char="•"/>
            </a:pPr>
            <a:r>
              <a:rPr lang="en-US" sz="1550" dirty="0" smtClean="0"/>
              <a:t>Use a NAC or Role Based Access for </a:t>
            </a:r>
            <a:r>
              <a:rPr lang="en-US" sz="1550" dirty="0" err="1" smtClean="0"/>
              <a:t>WiFi</a:t>
            </a:r>
            <a:r>
              <a:rPr lang="en-US" sz="1550" dirty="0" smtClean="0"/>
              <a:t> users. Modern systems from HPE-Aruba or Cisco allow roles with </a:t>
            </a:r>
            <a:r>
              <a:rPr lang="en-US" sz="1550" dirty="0" err="1" smtClean="0"/>
              <a:t>vlans</a:t>
            </a:r>
            <a:r>
              <a:rPr lang="en-US" sz="1550" dirty="0" smtClean="0"/>
              <a:t> or ACLS/Firewall for security.</a:t>
            </a:r>
            <a:endParaRPr lang="en-US" sz="1550" dirty="0"/>
          </a:p>
        </p:txBody>
      </p:sp>
    </p:spTree>
    <p:extLst>
      <p:ext uri="{BB962C8B-B14F-4D97-AF65-F5344CB8AC3E}">
        <p14:creationId xmlns:p14="http://schemas.microsoft.com/office/powerpoint/2010/main" val="248220550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Wireless security: Attacks &amp; Defence</a:t>
            </a:r>
            <a:endParaRPr lang="en-US" dirty="0"/>
          </a:p>
        </p:txBody>
      </p:sp>
      <p:sp>
        <p:nvSpPr>
          <p:cNvPr id="4" name="Content Placeholder 2"/>
          <p:cNvSpPr txBox="1">
            <a:spLocks/>
          </p:cNvSpPr>
          <p:nvPr/>
        </p:nvSpPr>
        <p:spPr>
          <a:xfrm>
            <a:off x="9317427" y="1846386"/>
            <a:ext cx="2874573" cy="4931028"/>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smtClean="0">
                <a:solidFill>
                  <a:schemeClr val="bg1"/>
                </a:solidFill>
              </a:rPr>
              <a:t>Defenses:</a:t>
            </a:r>
          </a:p>
          <a:p>
            <a:r>
              <a:rPr lang="en-US" b="1" dirty="0" smtClean="0">
                <a:solidFill>
                  <a:schemeClr val="bg1"/>
                </a:solidFill>
              </a:rPr>
              <a:t>Spectrum Analysis</a:t>
            </a:r>
            <a:r>
              <a:rPr lang="en-US" dirty="0" smtClean="0">
                <a:solidFill>
                  <a:schemeClr val="bg1"/>
                </a:solidFill>
              </a:rPr>
              <a:t>: Performs background scanning for interfering and rogue devices.</a:t>
            </a:r>
          </a:p>
          <a:p>
            <a:r>
              <a:rPr lang="en-US" b="1" dirty="0" err="1" smtClean="0">
                <a:solidFill>
                  <a:schemeClr val="bg1"/>
                </a:solidFill>
              </a:rPr>
              <a:t>Deauthentication</a:t>
            </a:r>
            <a:r>
              <a:rPr lang="en-US" dirty="0" smtClean="0">
                <a:solidFill>
                  <a:schemeClr val="bg1"/>
                </a:solidFill>
              </a:rPr>
              <a:t>: </a:t>
            </a:r>
            <a:r>
              <a:rPr lang="en-US" dirty="0" err="1" smtClean="0">
                <a:solidFill>
                  <a:schemeClr val="bg1"/>
                </a:solidFill>
              </a:rPr>
              <a:t>WiPS</a:t>
            </a:r>
            <a:r>
              <a:rPr lang="en-US" dirty="0" smtClean="0">
                <a:solidFill>
                  <a:schemeClr val="bg1"/>
                </a:solidFill>
              </a:rPr>
              <a:t> impersonates rogue AP and repeatedly </a:t>
            </a:r>
            <a:r>
              <a:rPr lang="en-US" dirty="0" err="1" smtClean="0">
                <a:solidFill>
                  <a:schemeClr val="bg1"/>
                </a:solidFill>
              </a:rPr>
              <a:t>deauthenticates</a:t>
            </a:r>
            <a:r>
              <a:rPr lang="en-US" dirty="0" smtClean="0">
                <a:solidFill>
                  <a:schemeClr val="bg1"/>
                </a:solidFill>
              </a:rPr>
              <a:t> users connecting to the rogue AP. Can also be used against client side attackers for valid users.</a:t>
            </a:r>
          </a:p>
          <a:p>
            <a:r>
              <a:rPr lang="en-US" b="1" dirty="0" err="1">
                <a:solidFill>
                  <a:schemeClr val="bg1"/>
                </a:solidFill>
              </a:rPr>
              <a:t>Tarpitting</a:t>
            </a:r>
            <a:r>
              <a:rPr lang="en-US" dirty="0" smtClean="0">
                <a:solidFill>
                  <a:schemeClr val="bg1"/>
                </a:solidFill>
              </a:rPr>
              <a:t>: </a:t>
            </a:r>
            <a:r>
              <a:rPr lang="en-US" dirty="0" err="1" smtClean="0">
                <a:solidFill>
                  <a:schemeClr val="bg1"/>
                </a:solidFill>
              </a:rPr>
              <a:t>WiPS</a:t>
            </a:r>
            <a:r>
              <a:rPr lang="en-US" dirty="0" smtClean="0">
                <a:solidFill>
                  <a:schemeClr val="bg1"/>
                </a:solidFill>
              </a:rPr>
              <a:t> detects a Rogue AP/Client, is transmitted to a walled garden network with no access. Client thinks that </a:t>
            </a:r>
            <a:r>
              <a:rPr lang="en-US" dirty="0" err="1" smtClean="0">
                <a:solidFill>
                  <a:schemeClr val="bg1"/>
                </a:solidFill>
              </a:rPr>
              <a:t>WiFi</a:t>
            </a:r>
            <a:r>
              <a:rPr lang="en-US" dirty="0" smtClean="0">
                <a:solidFill>
                  <a:schemeClr val="bg1"/>
                </a:solidFill>
              </a:rPr>
              <a:t> is connected but no access to the network.</a:t>
            </a:r>
          </a:p>
          <a:p>
            <a:endParaRPr lang="en-US" dirty="0">
              <a:solidFill>
                <a:schemeClr val="bg1"/>
              </a:solidFill>
            </a:endParaRPr>
          </a:p>
        </p:txBody>
      </p:sp>
      <p:sp>
        <p:nvSpPr>
          <p:cNvPr id="5" name="Content Placeholder 2"/>
          <p:cNvSpPr txBox="1">
            <a:spLocks/>
          </p:cNvSpPr>
          <p:nvPr/>
        </p:nvSpPr>
        <p:spPr>
          <a:xfrm>
            <a:off x="379543" y="1926972"/>
            <a:ext cx="2945779" cy="3891024"/>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Site Survey</a:t>
            </a:r>
            <a:r>
              <a:rPr lang="en-US" dirty="0" smtClean="0"/>
              <a:t>: Provides a detailed analysis of </a:t>
            </a:r>
            <a:r>
              <a:rPr lang="en-US" dirty="0" err="1" smtClean="0"/>
              <a:t>WiFi</a:t>
            </a:r>
            <a:r>
              <a:rPr lang="en-US" dirty="0" smtClean="0"/>
              <a:t> coverage and strength. Can be two types: Active – with an active AP / Passive – via a simulator or walk. </a:t>
            </a:r>
          </a:p>
          <a:p>
            <a:r>
              <a:rPr lang="en-US" dirty="0" smtClean="0"/>
              <a:t>Site Survey’s are performed before deployment to design the placement of APs for coverage and strength, and after to validate.</a:t>
            </a:r>
          </a:p>
          <a:p>
            <a:r>
              <a:rPr lang="en-US" dirty="0" smtClean="0"/>
              <a:t>Site Survey’s are preliminary Defence to ensure and validate that the </a:t>
            </a:r>
            <a:r>
              <a:rPr lang="en-US" dirty="0" err="1" smtClean="0"/>
              <a:t>WiFi</a:t>
            </a:r>
            <a:r>
              <a:rPr lang="en-US" dirty="0" smtClean="0"/>
              <a:t> signal propagates in the designated area only, and determine risk such as neighbor networks.</a:t>
            </a:r>
            <a:endParaRPr lang="en-US" dirty="0"/>
          </a:p>
        </p:txBody>
      </p:sp>
      <p:sp>
        <p:nvSpPr>
          <p:cNvPr id="6" name="Content Placeholder 2"/>
          <p:cNvSpPr txBox="1">
            <a:spLocks/>
          </p:cNvSpPr>
          <p:nvPr/>
        </p:nvSpPr>
        <p:spPr>
          <a:xfrm>
            <a:off x="3425869" y="1926972"/>
            <a:ext cx="2945779" cy="3629766"/>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24000" lvl="1" indent="0" algn="ctr">
              <a:buNone/>
            </a:pPr>
            <a:r>
              <a:rPr lang="en-US" sz="1800" b="1" dirty="0" smtClean="0"/>
              <a:t>Rogue Access Points</a:t>
            </a:r>
          </a:p>
          <a:p>
            <a:r>
              <a:rPr lang="en-US" b="1" dirty="0" smtClean="0"/>
              <a:t>An unauthorized </a:t>
            </a:r>
            <a:r>
              <a:rPr lang="en-US" dirty="0" smtClean="0"/>
              <a:t>access point placed on the company network.</a:t>
            </a:r>
          </a:p>
          <a:p>
            <a:r>
              <a:rPr lang="en-US" dirty="0" smtClean="0"/>
              <a:t>Typically uses impersonation to emulate corporate </a:t>
            </a:r>
            <a:r>
              <a:rPr lang="en-US" dirty="0" err="1" smtClean="0"/>
              <a:t>WiFi</a:t>
            </a:r>
            <a:r>
              <a:rPr lang="en-US" dirty="0" smtClean="0"/>
              <a:t> so that users in proximity connect to the Rogue AP.</a:t>
            </a:r>
          </a:p>
          <a:p>
            <a:r>
              <a:rPr lang="en-US" dirty="0" smtClean="0"/>
              <a:t>Wireless Rogue AP’s are harder to mitigate than Wired.</a:t>
            </a:r>
          </a:p>
          <a:p>
            <a:r>
              <a:rPr lang="en-US" dirty="0" smtClean="0">
                <a:solidFill>
                  <a:srgbClr val="FF0000"/>
                </a:solidFill>
              </a:rPr>
              <a:t>Perform </a:t>
            </a:r>
            <a:r>
              <a:rPr lang="en-US" dirty="0" err="1" smtClean="0">
                <a:solidFill>
                  <a:srgbClr val="FF0000"/>
                </a:solidFill>
              </a:rPr>
              <a:t>MiTM</a:t>
            </a:r>
            <a:r>
              <a:rPr lang="en-US" dirty="0" smtClean="0">
                <a:solidFill>
                  <a:srgbClr val="FF0000"/>
                </a:solidFill>
              </a:rPr>
              <a:t> / Session Hijacking</a:t>
            </a:r>
          </a:p>
        </p:txBody>
      </p:sp>
      <p:sp>
        <p:nvSpPr>
          <p:cNvPr id="7" name="Content Placeholder 2"/>
          <p:cNvSpPr txBox="1">
            <a:spLocks/>
          </p:cNvSpPr>
          <p:nvPr/>
        </p:nvSpPr>
        <p:spPr>
          <a:xfrm>
            <a:off x="379543" y="5817995"/>
            <a:ext cx="5992105" cy="1040003"/>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24000" lvl="1" indent="0" algn="ctr">
              <a:buNone/>
            </a:pPr>
            <a:r>
              <a:rPr lang="en-US" sz="1800" b="1" dirty="0" smtClean="0"/>
              <a:t>Wireless Interference Attacks</a:t>
            </a:r>
          </a:p>
          <a:p>
            <a:r>
              <a:rPr lang="en-US" sz="2000" dirty="0" smtClean="0"/>
              <a:t>Radio or </a:t>
            </a:r>
            <a:r>
              <a:rPr lang="en-US" sz="2000" dirty="0" err="1" smtClean="0"/>
              <a:t>wifi</a:t>
            </a:r>
            <a:r>
              <a:rPr lang="en-US" sz="2000" dirty="0" smtClean="0"/>
              <a:t> based devices that produce noise and hamper transmissions by causing lot of dumb interference on the wireless network in an area. Hampers Availability.</a:t>
            </a:r>
          </a:p>
        </p:txBody>
      </p:sp>
      <p:sp>
        <p:nvSpPr>
          <p:cNvPr id="8" name="Content Placeholder 2"/>
          <p:cNvSpPr txBox="1">
            <a:spLocks/>
          </p:cNvSpPr>
          <p:nvPr/>
        </p:nvSpPr>
        <p:spPr>
          <a:xfrm>
            <a:off x="6371648" y="1846386"/>
            <a:ext cx="2945779" cy="5011613"/>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2100" b="1" dirty="0" smtClean="0"/>
              <a:t>Client Side Attacks</a:t>
            </a:r>
          </a:p>
          <a:p>
            <a:r>
              <a:rPr lang="en-US" b="1" dirty="0" smtClean="0"/>
              <a:t>Session Redirection</a:t>
            </a:r>
            <a:r>
              <a:rPr lang="en-US" dirty="0" smtClean="0"/>
              <a:t>: Valid user redirects all sessions to a website/IP of the attackers own choosing. </a:t>
            </a:r>
            <a:r>
              <a:rPr lang="en-US" dirty="0" smtClean="0">
                <a:solidFill>
                  <a:srgbClr val="FF0000"/>
                </a:solidFill>
              </a:rPr>
              <a:t>Defence: Isolate Wireless clients</a:t>
            </a:r>
            <a:r>
              <a:rPr lang="en-US" dirty="0" smtClean="0"/>
              <a:t>.</a:t>
            </a:r>
          </a:p>
          <a:p>
            <a:r>
              <a:rPr lang="en-US" b="1" dirty="0" smtClean="0"/>
              <a:t>Bridging</a:t>
            </a:r>
            <a:r>
              <a:rPr lang="en-US" dirty="0" smtClean="0"/>
              <a:t>: Valid user bridges Corporate </a:t>
            </a:r>
            <a:r>
              <a:rPr lang="en-US" dirty="0" err="1" smtClean="0"/>
              <a:t>Wifi</a:t>
            </a:r>
            <a:r>
              <a:rPr lang="en-US" dirty="0" smtClean="0"/>
              <a:t> to an ad-hoc connection with Windows bridge. All users connecting to the ad-hoc network circumvent the corporate security. Defence: </a:t>
            </a:r>
            <a:r>
              <a:rPr lang="en-US" dirty="0" smtClean="0">
                <a:solidFill>
                  <a:srgbClr val="FF0000"/>
                </a:solidFill>
              </a:rPr>
              <a:t>Deny Windows Bridging. </a:t>
            </a:r>
          </a:p>
          <a:p>
            <a:r>
              <a:rPr lang="en-US" b="1" dirty="0" err="1" smtClean="0"/>
              <a:t>Warwalking</a:t>
            </a:r>
            <a:r>
              <a:rPr lang="en-US" b="1" dirty="0" smtClean="0"/>
              <a:t> / </a:t>
            </a:r>
            <a:r>
              <a:rPr lang="en-US" b="1" dirty="0" err="1" smtClean="0"/>
              <a:t>Wardriving</a:t>
            </a:r>
            <a:r>
              <a:rPr lang="en-US" b="1" dirty="0" smtClean="0"/>
              <a:t>: </a:t>
            </a:r>
            <a:r>
              <a:rPr lang="en-US" dirty="0" smtClean="0"/>
              <a:t>Walk or drive trying to find open hotspots.</a:t>
            </a:r>
          </a:p>
          <a:p>
            <a:r>
              <a:rPr lang="en-US" b="1" dirty="0" smtClean="0"/>
              <a:t>Eavesdropping</a:t>
            </a:r>
            <a:r>
              <a:rPr lang="en-US" dirty="0" smtClean="0"/>
              <a:t>: Use ethereal or kismet to capture wireless traffic. Defence: Encrypt the </a:t>
            </a:r>
            <a:r>
              <a:rPr lang="en-US" dirty="0" err="1" smtClean="0"/>
              <a:t>WiFi</a:t>
            </a:r>
            <a:r>
              <a:rPr lang="en-US" dirty="0" smtClean="0"/>
              <a:t> with WPA2. In case of Captive Portal, clients should use VPN.</a:t>
            </a:r>
            <a:endParaRPr lang="en-US" dirty="0"/>
          </a:p>
        </p:txBody>
      </p:sp>
    </p:spTree>
    <p:extLst>
      <p:ext uri="{BB962C8B-B14F-4D97-AF65-F5344CB8AC3E}">
        <p14:creationId xmlns:p14="http://schemas.microsoft.com/office/powerpoint/2010/main" val="40828002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Security: email</a:t>
            </a:r>
            <a:endParaRPr lang="en-US" dirty="0"/>
          </a:p>
        </p:txBody>
      </p:sp>
      <p:sp>
        <p:nvSpPr>
          <p:cNvPr id="3" name="Content Placeholder 2"/>
          <p:cNvSpPr>
            <a:spLocks noGrp="1"/>
          </p:cNvSpPr>
          <p:nvPr>
            <p:ph idx="1"/>
          </p:nvPr>
        </p:nvSpPr>
        <p:spPr>
          <a:xfrm>
            <a:off x="581192" y="1999626"/>
            <a:ext cx="11029615" cy="3678303"/>
          </a:xfrm>
        </p:spPr>
        <p:txBody>
          <a:bodyPr>
            <a:normAutofit fontScale="85000" lnSpcReduction="20000"/>
          </a:bodyPr>
          <a:lstStyle/>
          <a:p>
            <a:r>
              <a:rPr lang="en-US" b="1" dirty="0" smtClean="0"/>
              <a:t>SMTP over TLS</a:t>
            </a:r>
            <a:r>
              <a:rPr lang="en-US" dirty="0" smtClean="0"/>
              <a:t>: encapsulate SMTP traffic between server transmissions to prevent eavesdroppers. Does not protect from the compromise of the server itself.</a:t>
            </a:r>
          </a:p>
          <a:p>
            <a:pPr lvl="1"/>
            <a:r>
              <a:rPr lang="en-US" b="1" dirty="0" smtClean="0"/>
              <a:t>Opportunistic</a:t>
            </a:r>
            <a:r>
              <a:rPr lang="en-US" dirty="0" smtClean="0"/>
              <a:t>: TLS connection forms if both servers are capable of TLS, or else reverts to Plain-Text.</a:t>
            </a:r>
          </a:p>
          <a:p>
            <a:pPr lvl="1"/>
            <a:r>
              <a:rPr lang="en-US" b="1" dirty="0" smtClean="0"/>
              <a:t>Mandatory</a:t>
            </a:r>
            <a:r>
              <a:rPr lang="en-US" dirty="0" smtClean="0"/>
              <a:t>: TLS Connection is required else connection is not established.</a:t>
            </a:r>
          </a:p>
          <a:p>
            <a:r>
              <a:rPr lang="en-US" b="1" dirty="0" smtClean="0"/>
              <a:t>DKIM</a:t>
            </a:r>
            <a:r>
              <a:rPr lang="en-US" dirty="0" smtClean="0"/>
              <a:t>: Valid mail is sent by verification of the Domain Identity.</a:t>
            </a:r>
          </a:p>
          <a:p>
            <a:r>
              <a:rPr lang="en-US" b="1" dirty="0" smtClean="0"/>
              <a:t>S/MIME</a:t>
            </a:r>
            <a:r>
              <a:rPr lang="en-US" dirty="0" smtClean="0"/>
              <a:t>: Provides confidentiality and authentication by encrypting email messages and using Digital signatures to provide authentication of sender using the RSA asymmetric cryptosystem and PKCS (Public Key Cryptography)</a:t>
            </a:r>
          </a:p>
          <a:p>
            <a:r>
              <a:rPr lang="en-US" b="1" dirty="0" smtClean="0"/>
              <a:t>MOSS</a:t>
            </a:r>
            <a:r>
              <a:rPr lang="en-US" dirty="0" smtClean="0"/>
              <a:t>: MIME object security service, provides authentication, integrity, confidentiality and non-repudiation using MD5 and RSA asymmetric keys.</a:t>
            </a:r>
          </a:p>
          <a:p>
            <a:r>
              <a:rPr lang="en-US" b="1" dirty="0" smtClean="0"/>
              <a:t>PGP</a:t>
            </a:r>
            <a:r>
              <a:rPr lang="en-US" dirty="0" smtClean="0"/>
              <a:t>: Provides confidentiality and authentication by using IDEA for encryption and RSA for Digital signatures and key distribution. Uses a decentralized Trust model.</a:t>
            </a:r>
          </a:p>
          <a:p>
            <a:r>
              <a:rPr lang="en-US" b="1" dirty="0" smtClean="0"/>
              <a:t>SPF: Sender Policy Framework </a:t>
            </a:r>
            <a:r>
              <a:rPr lang="en-US" dirty="0" smtClean="0"/>
              <a:t>protects against Spam and Spoofing. Checks inbound messages are originating from an authorized host of the sender domain.</a:t>
            </a:r>
          </a:p>
          <a:p>
            <a:r>
              <a:rPr lang="en-US" b="1" dirty="0" smtClean="0"/>
              <a:t>RBL</a:t>
            </a:r>
            <a:r>
              <a:rPr lang="en-US" dirty="0" smtClean="0"/>
              <a:t>: Real Time Blacklists maintained by sources such as Trustedsource.org that provide a list of spam/malware originating domains.</a:t>
            </a:r>
            <a:endParaRPr lang="en-US" dirty="0"/>
          </a:p>
        </p:txBody>
      </p:sp>
      <p:sp>
        <p:nvSpPr>
          <p:cNvPr id="4" name="Rectangle 3"/>
          <p:cNvSpPr/>
          <p:nvPr/>
        </p:nvSpPr>
        <p:spPr>
          <a:xfrm>
            <a:off x="606250" y="5677929"/>
            <a:ext cx="11029616" cy="94454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Anti-Spam gateways are the modern solution for fighting spam. These typically including Bayesian filters that learn of good vs. bad mail for an organization and use methods such as RBLs,  Anti-malware filtering and DLP to provide email security.</a:t>
            </a:r>
            <a:endParaRPr lang="en-US" dirty="0"/>
          </a:p>
        </p:txBody>
      </p:sp>
    </p:spTree>
    <p:extLst>
      <p:ext uri="{BB962C8B-B14F-4D97-AF65-F5344CB8AC3E}">
        <p14:creationId xmlns:p14="http://schemas.microsoft.com/office/powerpoint/2010/main" val="337187466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security: Content/web filtering</a:t>
            </a:r>
            <a:endParaRPr lang="en-US" dirty="0"/>
          </a:p>
        </p:txBody>
      </p:sp>
      <p:sp>
        <p:nvSpPr>
          <p:cNvPr id="3" name="Content Placeholder 2"/>
          <p:cNvSpPr>
            <a:spLocks noGrp="1"/>
          </p:cNvSpPr>
          <p:nvPr>
            <p:ph idx="1"/>
          </p:nvPr>
        </p:nvSpPr>
        <p:spPr>
          <a:xfrm>
            <a:off x="581192" y="1919236"/>
            <a:ext cx="11029615" cy="4180113"/>
          </a:xfrm>
        </p:spPr>
        <p:txBody>
          <a:bodyPr>
            <a:normAutofit fontScale="92500"/>
          </a:bodyPr>
          <a:lstStyle/>
          <a:p>
            <a:r>
              <a:rPr lang="en-US" dirty="0" smtClean="0"/>
              <a:t>Web Filtering provides protection against:</a:t>
            </a:r>
          </a:p>
          <a:p>
            <a:pPr lvl="1"/>
            <a:r>
              <a:rPr lang="en-US" b="1" dirty="0" smtClean="0"/>
              <a:t>Phishing Websites</a:t>
            </a:r>
            <a:r>
              <a:rPr lang="en-US" dirty="0" smtClean="0"/>
              <a:t>: Can use reputation or content detection lookups to prevent users from navigating to Phishing URLs.</a:t>
            </a:r>
          </a:p>
          <a:p>
            <a:pPr lvl="1"/>
            <a:r>
              <a:rPr lang="en-US" b="1" dirty="0" smtClean="0"/>
              <a:t>Malware</a:t>
            </a:r>
            <a:r>
              <a:rPr lang="en-US" dirty="0" smtClean="0"/>
              <a:t>: Secure Web Gateways can include reputation lookups for downloads or in-built malware scanning to prevent against drive-by-downloads.</a:t>
            </a:r>
          </a:p>
          <a:p>
            <a:pPr lvl="1"/>
            <a:r>
              <a:rPr lang="en-US" b="1" dirty="0" smtClean="0"/>
              <a:t>Illegal Content</a:t>
            </a:r>
            <a:r>
              <a:rPr lang="en-US" dirty="0" smtClean="0"/>
              <a:t>: Prevent users from navigating and using malicious or illegal websites in the workplace such as Adult or Gambling.</a:t>
            </a:r>
          </a:p>
          <a:p>
            <a:pPr lvl="1"/>
            <a:r>
              <a:rPr lang="en-US" b="1" dirty="0" smtClean="0"/>
              <a:t>Non-business</a:t>
            </a:r>
            <a:r>
              <a:rPr lang="en-US" dirty="0" smtClean="0"/>
              <a:t>: Prevent users from using Social-media or other non-business apps at the workplace to prevent productivity loss.</a:t>
            </a:r>
          </a:p>
          <a:p>
            <a:pPr lvl="1"/>
            <a:r>
              <a:rPr lang="en-US" b="1" dirty="0" smtClean="0"/>
              <a:t>Leakage</a:t>
            </a:r>
            <a:r>
              <a:rPr lang="en-US" dirty="0" smtClean="0"/>
              <a:t>: Prevent file-sharing websites or apps to prevent data leakage.</a:t>
            </a:r>
            <a:endParaRPr lang="en-US" dirty="0"/>
          </a:p>
          <a:p>
            <a:pPr lvl="1"/>
            <a:r>
              <a:rPr lang="en-US" dirty="0" smtClean="0"/>
              <a:t>Secure Web Gateways have additional controls that promote better browsing behavior such as:</a:t>
            </a:r>
          </a:p>
          <a:p>
            <a:pPr lvl="2"/>
            <a:r>
              <a:rPr lang="en-US" b="1" dirty="0" smtClean="0"/>
              <a:t>Quotas</a:t>
            </a:r>
            <a:r>
              <a:rPr lang="en-US" dirty="0" smtClean="0"/>
              <a:t>: Users are allotted fixed quotas for browsing either time or data based. Used typically in education or hotspots.</a:t>
            </a:r>
          </a:p>
          <a:p>
            <a:pPr lvl="2"/>
            <a:r>
              <a:rPr lang="en-US" b="1" dirty="0" smtClean="0"/>
              <a:t>Bandwidth Shaping</a:t>
            </a:r>
            <a:r>
              <a:rPr lang="en-US" dirty="0" smtClean="0"/>
              <a:t>: Prevent apps/users from exhausting bandwidth by enforcing upper level bandwidth restrictions. Can also be used to provide guaranteed bandwidth for Business apps.</a:t>
            </a:r>
          </a:p>
          <a:p>
            <a:pPr lvl="2"/>
            <a:r>
              <a:rPr lang="en-US" b="1" dirty="0" smtClean="0"/>
              <a:t>TLS Inspection</a:t>
            </a:r>
            <a:r>
              <a:rPr lang="en-US" dirty="0" smtClean="0"/>
              <a:t>: SWGs act as Man-in-the-Middle proxies to decrypt and filter encrypted TLS/SSL traffic.</a:t>
            </a:r>
          </a:p>
        </p:txBody>
      </p:sp>
      <p:sp>
        <p:nvSpPr>
          <p:cNvPr id="4" name="Rectangle 3"/>
          <p:cNvSpPr/>
          <p:nvPr/>
        </p:nvSpPr>
        <p:spPr>
          <a:xfrm>
            <a:off x="80387" y="5979076"/>
            <a:ext cx="11927393" cy="83099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sz="1600" dirty="0" smtClean="0">
                <a:solidFill>
                  <a:srgbClr val="2B2B2B"/>
                </a:solidFill>
              </a:rPr>
              <a:t>Internationalized </a:t>
            </a:r>
            <a:r>
              <a:rPr lang="en-US" sz="1600" dirty="0">
                <a:solidFill>
                  <a:srgbClr val="2B2B2B"/>
                </a:solidFill>
              </a:rPr>
              <a:t>domain name (IDN) Homograph attack </a:t>
            </a:r>
            <a:r>
              <a:rPr lang="en-US" sz="1600" dirty="0" smtClean="0">
                <a:solidFill>
                  <a:srgbClr val="2B2B2B"/>
                </a:solidFill>
              </a:rPr>
              <a:t>uses </a:t>
            </a:r>
            <a:r>
              <a:rPr lang="en-US" sz="1600" dirty="0">
                <a:solidFill>
                  <a:srgbClr val="2B2B2B"/>
                </a:solidFill>
              </a:rPr>
              <a:t>non-ASCII characters that look like the Latin characters to spoof known trusted URLs. </a:t>
            </a:r>
            <a:r>
              <a:rPr lang="en-US" sz="1600" dirty="0" smtClean="0">
                <a:solidFill>
                  <a:srgbClr val="2B2B2B"/>
                </a:solidFill>
              </a:rPr>
              <a:t>Browsers or Web Filters </a:t>
            </a:r>
            <a:r>
              <a:rPr lang="en-US" sz="1600" dirty="0">
                <a:solidFill>
                  <a:srgbClr val="2B2B2B"/>
                </a:solidFill>
              </a:rPr>
              <a:t>can be configured to block IDNs and non-ASCII </a:t>
            </a:r>
            <a:r>
              <a:rPr lang="en-US" sz="1600" dirty="0" smtClean="0">
                <a:solidFill>
                  <a:srgbClr val="2B2B2B"/>
                </a:solidFill>
              </a:rPr>
              <a:t>URLs or Suspicious Websites.. </a:t>
            </a:r>
            <a:r>
              <a:rPr lang="en-US" sz="1600" dirty="0" smtClean="0">
                <a:solidFill>
                  <a:schemeClr val="tx1"/>
                </a:solidFill>
              </a:rPr>
              <a:t>www.rolex.com </a:t>
            </a:r>
            <a:r>
              <a:rPr lang="en-US" sz="1600" dirty="0" smtClean="0">
                <a:solidFill>
                  <a:srgbClr val="2B2B2B"/>
                </a:solidFill>
              </a:rPr>
              <a:t>vs www.r</a:t>
            </a:r>
            <a:r>
              <a:rPr lang="el-GR" sz="1600" dirty="0" smtClean="0">
                <a:solidFill>
                  <a:srgbClr val="2B2B2B"/>
                </a:solidFill>
              </a:rPr>
              <a:t>ὀ</a:t>
            </a:r>
            <a:r>
              <a:rPr lang="en-US" sz="1600" dirty="0" smtClean="0">
                <a:solidFill>
                  <a:srgbClr val="2B2B2B"/>
                </a:solidFill>
              </a:rPr>
              <a:t>lex.com</a:t>
            </a:r>
            <a:endParaRPr lang="en-US" sz="1600" dirty="0"/>
          </a:p>
        </p:txBody>
      </p:sp>
    </p:spTree>
    <p:extLst>
      <p:ext uri="{BB962C8B-B14F-4D97-AF65-F5344CB8AC3E}">
        <p14:creationId xmlns:p14="http://schemas.microsoft.com/office/powerpoint/2010/main" val="161126266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security: port security, 802.1x </a:t>
            </a:r>
            <a:r>
              <a:rPr lang="en-US" dirty="0" err="1" smtClean="0"/>
              <a:t>eap</a:t>
            </a:r>
            <a:endParaRPr lang="en-US" dirty="0"/>
          </a:p>
        </p:txBody>
      </p:sp>
      <p:sp>
        <p:nvSpPr>
          <p:cNvPr id="3" name="Content Placeholder 2"/>
          <p:cNvSpPr>
            <a:spLocks noGrp="1"/>
          </p:cNvSpPr>
          <p:nvPr>
            <p:ph idx="1"/>
          </p:nvPr>
        </p:nvSpPr>
        <p:spPr>
          <a:xfrm>
            <a:off x="581192" y="1919235"/>
            <a:ext cx="3840083" cy="4752869"/>
          </a:xfrm>
        </p:spPr>
        <p:txBody>
          <a:bodyPr>
            <a:normAutofit fontScale="85000" lnSpcReduction="20000"/>
          </a:bodyPr>
          <a:lstStyle/>
          <a:p>
            <a:pPr marL="0" indent="0" algn="ctr">
              <a:buNone/>
            </a:pPr>
            <a:r>
              <a:rPr lang="en-US" b="1" dirty="0" smtClean="0"/>
              <a:t>Port Security</a:t>
            </a:r>
          </a:p>
          <a:p>
            <a:r>
              <a:rPr lang="en-US" dirty="0" smtClean="0"/>
              <a:t>Port Security provides security against unauthorized network access by requiring authentication on switches before user is allowed on the network. </a:t>
            </a:r>
          </a:p>
          <a:p>
            <a:r>
              <a:rPr lang="en-US" dirty="0" smtClean="0"/>
              <a:t>802.1X protocol enforces Wired Authentication (PEAP) and Authorization to the network as soon as a device connects to the network. Device with Valid credentials are allowed access to the network.</a:t>
            </a:r>
          </a:p>
          <a:p>
            <a:r>
              <a:rPr lang="en-US" dirty="0" smtClean="0"/>
              <a:t>Devices incapable of 802.1x are allowed by using Mac-bypass mode by adding their macs to the allowed list on the port – Cameras, printers, projectors etc.</a:t>
            </a:r>
          </a:p>
          <a:p>
            <a:r>
              <a:rPr lang="en-US" dirty="0" smtClean="0"/>
              <a:t>Components:</a:t>
            </a:r>
          </a:p>
          <a:p>
            <a:pPr lvl="1"/>
            <a:r>
              <a:rPr lang="en-US" dirty="0" smtClean="0"/>
              <a:t>Supplicant – a 802.1x client</a:t>
            </a:r>
          </a:p>
          <a:p>
            <a:pPr lvl="1"/>
            <a:r>
              <a:rPr lang="en-US" dirty="0" smtClean="0"/>
              <a:t>Authentication Server AS – authenticates the client</a:t>
            </a:r>
          </a:p>
          <a:p>
            <a:pPr lvl="1"/>
            <a:r>
              <a:rPr lang="en-US" dirty="0" smtClean="0"/>
              <a:t>Authenticator – device that needs authentication like a switch or AP.</a:t>
            </a:r>
            <a:endParaRPr lang="en-US" dirty="0"/>
          </a:p>
        </p:txBody>
      </p:sp>
      <p:sp>
        <p:nvSpPr>
          <p:cNvPr id="4" name="Content Placeholder 2"/>
          <p:cNvSpPr txBox="1">
            <a:spLocks/>
          </p:cNvSpPr>
          <p:nvPr/>
        </p:nvSpPr>
        <p:spPr>
          <a:xfrm>
            <a:off x="4531869" y="1919236"/>
            <a:ext cx="3840083" cy="4938764"/>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Network Access Control</a:t>
            </a:r>
          </a:p>
          <a:p>
            <a:r>
              <a:rPr lang="en-US" dirty="0" smtClean="0"/>
              <a:t>Port Security is further enhanced by Network Access Control which validates the health of the device before allowing it on to the network.</a:t>
            </a:r>
          </a:p>
          <a:p>
            <a:r>
              <a:rPr lang="en-US" dirty="0" smtClean="0"/>
              <a:t>NAC enforces a concept of health profiles such as Antivirus Protection on and updated, updates and hotfixes installed, Domain etc. Devices matching the profile are assigned a role and </a:t>
            </a:r>
            <a:r>
              <a:rPr lang="en-US" dirty="0" err="1" smtClean="0"/>
              <a:t>vlan</a:t>
            </a:r>
            <a:r>
              <a:rPr lang="en-US" dirty="0" smtClean="0"/>
              <a:t>.</a:t>
            </a:r>
          </a:p>
          <a:p>
            <a:r>
              <a:rPr lang="en-US" dirty="0" smtClean="0"/>
              <a:t>NAC can also have multiple profiles such as guest or external vendors that have some protection (AV) and get an isolated VLAN on authentication.</a:t>
            </a:r>
          </a:p>
          <a:p>
            <a:r>
              <a:rPr lang="en-US" dirty="0" smtClean="0"/>
              <a:t>User devices not matching a health profile are quarantined to a quarantine </a:t>
            </a:r>
            <a:r>
              <a:rPr lang="en-US" dirty="0" err="1" smtClean="0"/>
              <a:t>vlan</a:t>
            </a:r>
            <a:r>
              <a:rPr lang="en-US" dirty="0" smtClean="0"/>
              <a:t> and are pushed for remediation (for e.g. allowed access to update server, helpdesk and AV server to get the necessary updates).</a:t>
            </a:r>
            <a:endParaRPr lang="en-US" dirty="0"/>
          </a:p>
        </p:txBody>
      </p:sp>
      <p:sp>
        <p:nvSpPr>
          <p:cNvPr id="5" name="Rectangle 4"/>
          <p:cNvSpPr/>
          <p:nvPr/>
        </p:nvSpPr>
        <p:spPr>
          <a:xfrm>
            <a:off x="8701873" y="1919236"/>
            <a:ext cx="3386294" cy="4823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Port Security should be part of every organizations strategy. While physical security can be rigorously implemented at Head offices, the same cannot be said for Remote or small locations.</a:t>
            </a:r>
          </a:p>
          <a:p>
            <a:pPr algn="ctr"/>
            <a:endParaRPr lang="en-US" sz="1600" dirty="0"/>
          </a:p>
          <a:p>
            <a:pPr algn="ctr"/>
            <a:r>
              <a:rPr lang="en-US" sz="1600" i="1" dirty="0" smtClean="0"/>
              <a:t>A bank had an incident at a branch where a vendor technician installed a device on a network switch that housed all the PCs on the LAN and was able to sniff transaction entries, PII being transmitted in the clear to the applications. They used these details to figure out the volume of transactions the branch handled, days with avg. amount of cash deposited and using CCTV footage, the movement of guards. And successfully performed a heist that left the bank with a loss of 70 lacs!</a:t>
            </a:r>
            <a:endParaRPr lang="en-US" sz="1600" i="1" dirty="0"/>
          </a:p>
        </p:txBody>
      </p:sp>
    </p:spTree>
    <p:extLst>
      <p:ext uri="{BB962C8B-B14F-4D97-AF65-F5344CB8AC3E}">
        <p14:creationId xmlns:p14="http://schemas.microsoft.com/office/powerpoint/2010/main" val="3958174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Administrative Management controls</a:t>
            </a:r>
            <a:endParaRPr lang="en-US" dirty="0"/>
          </a:p>
        </p:txBody>
      </p:sp>
      <p:sp>
        <p:nvSpPr>
          <p:cNvPr id="3" name="Content Placeholder 2"/>
          <p:cNvSpPr>
            <a:spLocks noGrp="1"/>
          </p:cNvSpPr>
          <p:nvPr>
            <p:ph idx="1"/>
          </p:nvPr>
        </p:nvSpPr>
        <p:spPr>
          <a:xfrm>
            <a:off x="581192" y="2048520"/>
            <a:ext cx="11029615" cy="4578523"/>
          </a:xfrm>
        </p:spPr>
        <p:txBody>
          <a:bodyPr>
            <a:normAutofit fontScale="85000" lnSpcReduction="20000"/>
          </a:bodyPr>
          <a:lstStyle/>
          <a:p>
            <a:r>
              <a:rPr lang="en-US" b="1" dirty="0" smtClean="0"/>
              <a:t>Dual Control – </a:t>
            </a:r>
            <a:r>
              <a:rPr lang="en-US" dirty="0" smtClean="0"/>
              <a:t>Ensures two people are needed to complete a task so that no single person can circumvent and perform malicious actions. </a:t>
            </a:r>
            <a:r>
              <a:rPr lang="en-US" b="1" dirty="0" smtClean="0"/>
              <a:t>Operations</a:t>
            </a:r>
            <a:r>
              <a:rPr lang="en-US" dirty="0" smtClean="0"/>
              <a:t> is split among two People.</a:t>
            </a:r>
          </a:p>
          <a:p>
            <a:pPr lvl="1"/>
            <a:r>
              <a:rPr lang="en-US" b="1" dirty="0" smtClean="0"/>
              <a:t>Example</a:t>
            </a:r>
            <a:r>
              <a:rPr lang="en-US" dirty="0" smtClean="0"/>
              <a:t>: Authorizing a purchase of a new Firewall system requires verification of the Purchase order and justification by the CIO and the CFO to ensure that there is no fraudulent/unauthorized attempt during the purchase via collusion.</a:t>
            </a:r>
          </a:p>
          <a:p>
            <a:r>
              <a:rPr lang="en-US" b="1" dirty="0"/>
              <a:t>Split Knowledge </a:t>
            </a:r>
            <a:r>
              <a:rPr lang="en-US" dirty="0"/>
              <a:t>– M of N, requires minimum number of agents to work out of a total number of agents to work together to perform high-security tasks.  </a:t>
            </a:r>
            <a:r>
              <a:rPr lang="en-US" b="1" dirty="0"/>
              <a:t>Information</a:t>
            </a:r>
            <a:r>
              <a:rPr lang="en-US" dirty="0"/>
              <a:t> is split among two people.</a:t>
            </a:r>
          </a:p>
          <a:p>
            <a:pPr lvl="1"/>
            <a:r>
              <a:rPr lang="en-US" b="1" dirty="0"/>
              <a:t>Example</a:t>
            </a:r>
            <a:r>
              <a:rPr lang="en-US" dirty="0"/>
              <a:t>: Rajesh and Samir are part of the ATM operations division. Rajesh is part of Cash management and Samir is part of ATM </a:t>
            </a:r>
            <a:r>
              <a:rPr lang="en-US" dirty="0" smtClean="0"/>
              <a:t>technology. To refill the ATM machine, Samir has the knowledge to unlock the ATM Machine, Rajesh has the knowledge to open the Cashbox. </a:t>
            </a:r>
          </a:p>
          <a:p>
            <a:r>
              <a:rPr lang="en-US" b="1" dirty="0" smtClean="0"/>
              <a:t>Example</a:t>
            </a:r>
            <a:r>
              <a:rPr lang="en-US" dirty="0" smtClean="0"/>
              <a:t>: The ATM asks for a 16 bit Password to access the admin console, of which 8 characters are input by Rajesh and 8 characters are input by Samir.  </a:t>
            </a:r>
            <a:r>
              <a:rPr lang="en-US" b="1" dirty="0" smtClean="0"/>
              <a:t>Split Knowledge </a:t>
            </a:r>
            <a:r>
              <a:rPr lang="en-US" i="1" dirty="0" smtClean="0"/>
              <a:t>is the 16 bit Password. Rajesh knows 8 characters, Samir knows the other 8. Information is split. However the actual act of Accessing the admin console is </a:t>
            </a:r>
            <a:r>
              <a:rPr lang="en-US" b="1" dirty="0" smtClean="0"/>
              <a:t>Dual Control </a:t>
            </a:r>
            <a:r>
              <a:rPr lang="en-US" i="1" dirty="0" smtClean="0"/>
              <a:t>as it requires both to open it, and can’t be accomplished without the other.</a:t>
            </a:r>
          </a:p>
          <a:p>
            <a:endParaRPr lang="en-US" b="1" dirty="0" smtClean="0"/>
          </a:p>
          <a:p>
            <a:endParaRPr lang="en-US" b="1" dirty="0"/>
          </a:p>
          <a:p>
            <a:endParaRPr lang="en-US" b="1" dirty="0" smtClean="0"/>
          </a:p>
          <a:p>
            <a:r>
              <a:rPr lang="en-US" b="1" dirty="0" smtClean="0"/>
              <a:t>Agreements</a:t>
            </a:r>
            <a:r>
              <a:rPr lang="en-US" dirty="0" smtClean="0"/>
              <a:t> – No-compete clauses, Non-disclosure agreements, Acceptable use to prevent unauthorized information disclosure.</a:t>
            </a:r>
          </a:p>
          <a:p>
            <a:pPr lvl="1"/>
            <a:r>
              <a:rPr lang="en-US" b="1" dirty="0" smtClean="0"/>
              <a:t>Example</a:t>
            </a:r>
            <a:r>
              <a:rPr lang="en-US" dirty="0" smtClean="0"/>
              <a:t>: </a:t>
            </a:r>
            <a:r>
              <a:rPr lang="en-US" dirty="0" err="1" smtClean="0"/>
              <a:t>Kamlesh</a:t>
            </a:r>
            <a:r>
              <a:rPr lang="en-US" dirty="0" smtClean="0"/>
              <a:t> is working on a sensitive auto-driving project at </a:t>
            </a:r>
            <a:r>
              <a:rPr lang="en-US" dirty="0" err="1" smtClean="0"/>
              <a:t>Automotiveca</a:t>
            </a:r>
            <a:r>
              <a:rPr lang="en-US" dirty="0" smtClean="0"/>
              <a:t> and is defecting to </a:t>
            </a:r>
            <a:r>
              <a:rPr lang="en-US" dirty="0" err="1" smtClean="0"/>
              <a:t>Eventman</a:t>
            </a:r>
            <a:r>
              <a:rPr lang="en-US" dirty="0" smtClean="0"/>
              <a:t> Technologies to lead their auto-driving project. </a:t>
            </a:r>
            <a:r>
              <a:rPr lang="en-US" dirty="0" err="1" smtClean="0"/>
              <a:t>Automotiveca</a:t>
            </a:r>
            <a:r>
              <a:rPr lang="en-US" dirty="0" smtClean="0"/>
              <a:t> can enforce the no-compete clause to ensure </a:t>
            </a:r>
            <a:r>
              <a:rPr lang="en-US" dirty="0" err="1" smtClean="0"/>
              <a:t>Kamlesh</a:t>
            </a:r>
            <a:r>
              <a:rPr lang="en-US" dirty="0" smtClean="0"/>
              <a:t> does not join a competitor and leak potential Trade Secrets. </a:t>
            </a:r>
          </a:p>
        </p:txBody>
      </p:sp>
      <p:sp>
        <p:nvSpPr>
          <p:cNvPr id="4" name="TextBox 3"/>
          <p:cNvSpPr txBox="1"/>
          <p:nvPr/>
        </p:nvSpPr>
        <p:spPr>
          <a:xfrm>
            <a:off x="684888" y="4709776"/>
            <a:ext cx="10671395" cy="830997"/>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lvl="1"/>
            <a:r>
              <a:rPr lang="en-US" sz="1600" b="1" dirty="0"/>
              <a:t>Note</a:t>
            </a:r>
            <a:r>
              <a:rPr lang="en-US" sz="1600" dirty="0"/>
              <a:t>: Split-Knowledge and Dual control seem similar at first glance, but on close analysis you can identify that in the Dual control example, the purchase OPERATION is split and hence its Dual control, and in the Split Knowledge example, the access INFORMATION is split</a:t>
            </a:r>
            <a:r>
              <a:rPr lang="en-US" sz="1600" dirty="0" smtClean="0"/>
              <a:t>. Remember “</a:t>
            </a:r>
            <a:r>
              <a:rPr lang="en-US" sz="1600" b="1" dirty="0" smtClean="0"/>
              <a:t>Need to Know</a:t>
            </a:r>
            <a:r>
              <a:rPr lang="en-US" sz="1600" dirty="0" smtClean="0"/>
              <a:t>”. </a:t>
            </a:r>
            <a:endParaRPr lang="en-US" sz="1600" dirty="0"/>
          </a:p>
        </p:txBody>
      </p:sp>
    </p:spTree>
    <p:extLst>
      <p:ext uri="{BB962C8B-B14F-4D97-AF65-F5344CB8AC3E}">
        <p14:creationId xmlns:p14="http://schemas.microsoft.com/office/powerpoint/2010/main" val="96303892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Endpoint security</a:t>
            </a:r>
            <a:endParaRPr lang="en-US" dirty="0"/>
          </a:p>
        </p:txBody>
      </p:sp>
      <p:sp>
        <p:nvSpPr>
          <p:cNvPr id="3" name="Content Placeholder 2"/>
          <p:cNvSpPr>
            <a:spLocks noGrp="1"/>
          </p:cNvSpPr>
          <p:nvPr>
            <p:ph idx="1"/>
          </p:nvPr>
        </p:nvSpPr>
        <p:spPr>
          <a:xfrm>
            <a:off x="350082" y="1800329"/>
            <a:ext cx="5920090" cy="4160017"/>
          </a:xfrm>
        </p:spPr>
        <p:txBody>
          <a:bodyPr>
            <a:normAutofit fontScale="85000" lnSpcReduction="10000"/>
          </a:bodyPr>
          <a:lstStyle/>
          <a:p>
            <a:r>
              <a:rPr lang="en-US" b="1" dirty="0" smtClean="0"/>
              <a:t>Signature Based: </a:t>
            </a:r>
            <a:r>
              <a:rPr lang="en-US" dirty="0" smtClean="0">
                <a:solidFill>
                  <a:srgbClr val="FF0000"/>
                </a:solidFill>
              </a:rPr>
              <a:t>Best protection from Known Threats</a:t>
            </a:r>
            <a:r>
              <a:rPr lang="en-US" dirty="0" smtClean="0"/>
              <a:t>. Maintains DB of known malware signatures. </a:t>
            </a:r>
            <a:r>
              <a:rPr lang="en-US" dirty="0" smtClean="0">
                <a:solidFill>
                  <a:srgbClr val="FF0000"/>
                </a:solidFill>
              </a:rPr>
              <a:t>Needs constant updates to be effective.</a:t>
            </a:r>
          </a:p>
          <a:p>
            <a:r>
              <a:rPr lang="en-US" b="1" dirty="0" smtClean="0"/>
              <a:t>Heuristics / Behavior</a:t>
            </a:r>
            <a:r>
              <a:rPr lang="en-US" dirty="0" smtClean="0"/>
              <a:t>: Looks for malicious behavior patterns once code executes in memory.</a:t>
            </a:r>
          </a:p>
          <a:p>
            <a:r>
              <a:rPr lang="en-US" b="1" dirty="0" smtClean="0"/>
              <a:t>Whitelisting / Blacklisting</a:t>
            </a:r>
            <a:r>
              <a:rPr lang="en-US" dirty="0" smtClean="0"/>
              <a:t>: Whitelisting aims to allow only approved apps, blacklisting blocks known bad apps.</a:t>
            </a:r>
          </a:p>
          <a:p>
            <a:r>
              <a:rPr lang="en-US" b="1" dirty="0" smtClean="0"/>
              <a:t>Sandboxing</a:t>
            </a:r>
            <a:r>
              <a:rPr lang="en-US" dirty="0" smtClean="0"/>
              <a:t>: Emulates a research lab locally/cloud to prevent from the rise of unknown/zero-day malware. Unknown files are sent to the sandbox which executes the code in VMs of popular OSes and performs Static and Dynamic Analysis. If malicious behavior is found, a signature is generated and sent to all the Endpoints to prevent further spread and contain the malware.</a:t>
            </a:r>
          </a:p>
          <a:p>
            <a:r>
              <a:rPr lang="en-US" b="1" dirty="0" smtClean="0"/>
              <a:t>AI / Machine Learning</a:t>
            </a:r>
            <a:r>
              <a:rPr lang="en-US" dirty="0" smtClean="0"/>
              <a:t>: Algorithm generated from known malware to prevent variants of malware at the endpoint without dependency on signatures or behavior patterns. Predictive approach to prevention. </a:t>
            </a:r>
            <a:r>
              <a:rPr lang="en-US" dirty="0" smtClean="0">
                <a:solidFill>
                  <a:srgbClr val="FF0000"/>
                </a:solidFill>
              </a:rPr>
              <a:t>Best protection offline/ w/o updates.</a:t>
            </a:r>
            <a:endParaRPr lang="en-US" dirty="0">
              <a:solidFill>
                <a:srgbClr val="FF0000"/>
              </a:solidFill>
            </a:endParaRPr>
          </a:p>
        </p:txBody>
      </p:sp>
      <p:sp>
        <p:nvSpPr>
          <p:cNvPr id="4" name="Content Placeholder 2"/>
          <p:cNvSpPr txBox="1">
            <a:spLocks/>
          </p:cNvSpPr>
          <p:nvPr/>
        </p:nvSpPr>
        <p:spPr>
          <a:xfrm>
            <a:off x="6169753" y="1800329"/>
            <a:ext cx="5920090" cy="4968910"/>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Firewalls: </a:t>
            </a:r>
            <a:r>
              <a:rPr lang="en-US" dirty="0" smtClean="0">
                <a:solidFill>
                  <a:schemeClr val="tx1"/>
                </a:solidFill>
              </a:rPr>
              <a:t>Endpoint firewall to prevent malicious applications accessing the internet or service. A firewall policy blocking TCP 445 SMB could have prevented the </a:t>
            </a:r>
            <a:r>
              <a:rPr lang="en-US" dirty="0" err="1" smtClean="0">
                <a:solidFill>
                  <a:schemeClr val="tx1"/>
                </a:solidFill>
              </a:rPr>
              <a:t>Wannacry</a:t>
            </a:r>
            <a:r>
              <a:rPr lang="en-US" dirty="0" smtClean="0">
                <a:solidFill>
                  <a:schemeClr val="tx1"/>
                </a:solidFill>
              </a:rPr>
              <a:t> Ransomware from spreading!</a:t>
            </a:r>
          </a:p>
          <a:p>
            <a:r>
              <a:rPr lang="en-US" b="1" dirty="0" smtClean="0"/>
              <a:t>HIPS/IDS</a:t>
            </a:r>
            <a:r>
              <a:rPr lang="en-US" dirty="0" smtClean="0"/>
              <a:t>: Prevents attacks on vulnerabilities in services on the endpoints.</a:t>
            </a:r>
          </a:p>
          <a:p>
            <a:r>
              <a:rPr lang="en-US" b="1" dirty="0" smtClean="0"/>
              <a:t>Device / Port Control</a:t>
            </a:r>
            <a:r>
              <a:rPr lang="en-US" dirty="0" smtClean="0"/>
              <a:t>: Locks down Ports such as USB, SD Card to prevent manual lateral movement of malware and Data exfiltration. Device control goes further and controls access to </a:t>
            </a:r>
            <a:r>
              <a:rPr lang="en-US" dirty="0" err="1" smtClean="0"/>
              <a:t>WiFi</a:t>
            </a:r>
            <a:r>
              <a:rPr lang="en-US" dirty="0" smtClean="0"/>
              <a:t> / Bluetooth networks.</a:t>
            </a:r>
          </a:p>
          <a:p>
            <a:r>
              <a:rPr lang="en-US" b="1" dirty="0" smtClean="0"/>
              <a:t>Encryption</a:t>
            </a:r>
            <a:r>
              <a:rPr lang="en-US" dirty="0" smtClean="0"/>
              <a:t>: Disk encryption protects data at rest in case of theft or loss. File Encryption protects data at rest and in transit additionally from insider threats. Removable Media encryption protects data at rest that is copied to media such as Pen drives. </a:t>
            </a:r>
          </a:p>
          <a:p>
            <a:r>
              <a:rPr lang="en-US" b="1" dirty="0" smtClean="0"/>
              <a:t>Web Filtering: </a:t>
            </a:r>
            <a:r>
              <a:rPr lang="en-US" dirty="0" smtClean="0"/>
              <a:t>A local web filtering component is essential to protect endpoints from malicious websites and downloads when off the corporate network.</a:t>
            </a:r>
          </a:p>
          <a:p>
            <a:r>
              <a:rPr lang="en-US" b="1" dirty="0" smtClean="0">
                <a:solidFill>
                  <a:schemeClr val="tx1"/>
                </a:solidFill>
              </a:rPr>
              <a:t>DLP</a:t>
            </a:r>
            <a:r>
              <a:rPr lang="en-US" dirty="0" smtClean="0">
                <a:solidFill>
                  <a:schemeClr val="tx1"/>
                </a:solidFill>
              </a:rPr>
              <a:t>: Protects Data Loss from the endpoint over Web, Email or Removable media.</a:t>
            </a:r>
            <a:endParaRPr lang="en-US" dirty="0">
              <a:solidFill>
                <a:schemeClr val="tx1"/>
              </a:solidFill>
            </a:endParaRPr>
          </a:p>
        </p:txBody>
      </p:sp>
      <p:sp>
        <p:nvSpPr>
          <p:cNvPr id="5" name="Rectangle 4"/>
          <p:cNvSpPr/>
          <p:nvPr/>
        </p:nvSpPr>
        <p:spPr>
          <a:xfrm>
            <a:off x="140677" y="5918478"/>
            <a:ext cx="6029076" cy="890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Scanning for Malware forms an essential activity for Signature based AVs. Systems should ideally be scanned once a week, and updated daily. Ops teams must be vigilant for devices offline or not updated as they will be vulnerable to the latest malware.</a:t>
            </a:r>
            <a:endParaRPr lang="en-US" sz="1500" dirty="0"/>
          </a:p>
        </p:txBody>
      </p:sp>
    </p:spTree>
    <p:extLst>
      <p:ext uri="{BB962C8B-B14F-4D97-AF65-F5344CB8AC3E}">
        <p14:creationId xmlns:p14="http://schemas.microsoft.com/office/powerpoint/2010/main" val="37487719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DLP | Encryption</a:t>
            </a:r>
            <a:endParaRPr lang="en-US" dirty="0"/>
          </a:p>
        </p:txBody>
      </p:sp>
      <p:sp>
        <p:nvSpPr>
          <p:cNvPr id="3" name="Content Placeholder 2"/>
          <p:cNvSpPr>
            <a:spLocks noGrp="1"/>
          </p:cNvSpPr>
          <p:nvPr>
            <p:ph idx="1"/>
          </p:nvPr>
        </p:nvSpPr>
        <p:spPr>
          <a:xfrm>
            <a:off x="6330524" y="5034224"/>
            <a:ext cx="5694128" cy="1823776"/>
          </a:xfrm>
        </p:spPr>
        <p:style>
          <a:lnRef idx="1">
            <a:schemeClr val="accent5"/>
          </a:lnRef>
          <a:fillRef idx="3">
            <a:schemeClr val="accent5"/>
          </a:fillRef>
          <a:effectRef idx="2">
            <a:schemeClr val="accent5"/>
          </a:effectRef>
          <a:fontRef idx="minor">
            <a:schemeClr val="lt1"/>
          </a:fontRef>
        </p:style>
        <p:txBody>
          <a:bodyPr>
            <a:normAutofit fontScale="85000" lnSpcReduction="10000"/>
          </a:bodyPr>
          <a:lstStyle/>
          <a:p>
            <a:r>
              <a:rPr lang="en-US" b="1" dirty="0" smtClean="0"/>
              <a:t>Rights Management: </a:t>
            </a:r>
            <a:r>
              <a:rPr lang="en-US" dirty="0" smtClean="0"/>
              <a:t>Go one step further by controlling data access after data has exited a network with controls such as print, copy, paste, expiry and screenshot controls. (</a:t>
            </a:r>
            <a:r>
              <a:rPr lang="en-US" dirty="0" err="1" smtClean="0"/>
              <a:t>Seclore</a:t>
            </a:r>
            <a:r>
              <a:rPr lang="en-US" dirty="0" smtClean="0"/>
              <a:t>)</a:t>
            </a:r>
          </a:p>
          <a:p>
            <a:r>
              <a:rPr lang="en-US" b="1" dirty="0" smtClean="0"/>
              <a:t>Hybrid: </a:t>
            </a:r>
            <a:r>
              <a:rPr lang="en-US" dirty="0" smtClean="0"/>
              <a:t>Solutions like Dell’s Data Guardian solution seek to combine DLP, RM</a:t>
            </a:r>
            <a:r>
              <a:rPr lang="en-US" b="1" dirty="0" smtClean="0"/>
              <a:t> </a:t>
            </a:r>
            <a:r>
              <a:rPr lang="en-US" dirty="0" smtClean="0"/>
              <a:t>and File level encryption together to Protect Data in transit, Granular controls and monitoring of data access &amp; actions!</a:t>
            </a:r>
            <a:endParaRPr lang="en-US" dirty="0"/>
          </a:p>
        </p:txBody>
      </p:sp>
      <p:sp>
        <p:nvSpPr>
          <p:cNvPr id="4" name="Content Placeholder 2"/>
          <p:cNvSpPr txBox="1">
            <a:spLocks/>
          </p:cNvSpPr>
          <p:nvPr/>
        </p:nvSpPr>
        <p:spPr>
          <a:xfrm>
            <a:off x="582867" y="2051538"/>
            <a:ext cx="5226755" cy="4843306"/>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Data Loss Prevention seeks to prevent PII, PHI and IP from traversing out of the network unauthorized.</a:t>
            </a:r>
          </a:p>
          <a:p>
            <a:r>
              <a:rPr lang="en-US" dirty="0" smtClean="0"/>
              <a:t>DLP employs controls such as Label matching, Pattern/Regex matching for words and patterns that could constitute PII, PHI and IP such as Credit card numbers, SSN, secret sauce etc.</a:t>
            </a:r>
          </a:p>
          <a:p>
            <a:r>
              <a:rPr lang="en-US" dirty="0" smtClean="0"/>
              <a:t>Organizations can use additional techniques such as embedding watermarks in all confidential documents and searching for that pattern at the DLP.</a:t>
            </a:r>
          </a:p>
          <a:p>
            <a:r>
              <a:rPr lang="en-US" dirty="0" smtClean="0"/>
              <a:t>DLP systems can also enforce Manager authorization and capture. A confidential flagged document automatically is sent to the Manager for approval before it is allowed. The contents of the message are captured for forensic analysis.</a:t>
            </a:r>
          </a:p>
          <a:p>
            <a:r>
              <a:rPr lang="en-US" b="1" dirty="0" smtClean="0"/>
              <a:t>Gateway DLP: </a:t>
            </a:r>
            <a:r>
              <a:rPr lang="en-US" dirty="0" smtClean="0"/>
              <a:t>Enforces Data Leakage Prevention at the perimeter or gateway and is typically deployed out-of-path via a Span Port.</a:t>
            </a:r>
          </a:p>
          <a:p>
            <a:r>
              <a:rPr lang="en-US" b="1" dirty="0" smtClean="0"/>
              <a:t>Endpoint DLP: </a:t>
            </a:r>
            <a:r>
              <a:rPr lang="en-US" dirty="0" smtClean="0"/>
              <a:t>Endpoint application that protects from leakage at the endpoint. Prevents Data Loss even if employee is out of the network.</a:t>
            </a:r>
          </a:p>
          <a:p>
            <a:r>
              <a:rPr lang="en-US" b="1" dirty="0" smtClean="0"/>
              <a:t>Mail/Web DLP</a:t>
            </a:r>
            <a:r>
              <a:rPr lang="en-US" dirty="0" smtClean="0"/>
              <a:t>: Integration with Web filtering (ICAP Proxy) or Email Gateway to enforce Data Loss Prevention.</a:t>
            </a:r>
            <a:endParaRPr lang="en-US" dirty="0"/>
          </a:p>
        </p:txBody>
      </p:sp>
      <p:sp>
        <p:nvSpPr>
          <p:cNvPr id="5" name="Content Placeholder 2"/>
          <p:cNvSpPr txBox="1">
            <a:spLocks/>
          </p:cNvSpPr>
          <p:nvPr/>
        </p:nvSpPr>
        <p:spPr>
          <a:xfrm>
            <a:off x="6330524" y="2011345"/>
            <a:ext cx="5226755" cy="3113314"/>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Disk Encryption</a:t>
            </a:r>
            <a:r>
              <a:rPr lang="en-US" dirty="0" smtClean="0"/>
              <a:t>: Encrypts the whole disk and enforces a Pre-boot Authentication. Successfully authenticating unlocks the drive and OS boots. Prevents Outsider threats of theft and loss.</a:t>
            </a:r>
          </a:p>
          <a:p>
            <a:r>
              <a:rPr lang="en-US" b="1" dirty="0" smtClean="0"/>
              <a:t>File Encryption</a:t>
            </a:r>
            <a:r>
              <a:rPr lang="en-US" dirty="0" smtClean="0"/>
              <a:t>: File level encryption on host or network. Additional layer that protects files and grants access to the author or group of users. Users need to successfully authenticate and have the key for data access. Protects from outsider and insider threats.</a:t>
            </a:r>
          </a:p>
          <a:p>
            <a:r>
              <a:rPr lang="en-US" b="1" dirty="0" smtClean="0"/>
              <a:t>Removable Media Encryption: </a:t>
            </a:r>
            <a:r>
              <a:rPr lang="en-US" dirty="0" smtClean="0"/>
              <a:t>Encrypts external media.</a:t>
            </a:r>
          </a:p>
          <a:p>
            <a:r>
              <a:rPr lang="en-US" b="1" dirty="0" smtClean="0"/>
              <a:t>Cloud Encryption: </a:t>
            </a:r>
            <a:r>
              <a:rPr lang="en-US" dirty="0" smtClean="0"/>
              <a:t>Encrypts data traversing to cloud shares such as </a:t>
            </a:r>
            <a:r>
              <a:rPr lang="en-US" dirty="0" err="1" smtClean="0"/>
              <a:t>dropbox</a:t>
            </a:r>
            <a:r>
              <a:rPr lang="en-US" dirty="0" smtClean="0"/>
              <a:t> or google drive.</a:t>
            </a:r>
            <a:endParaRPr lang="en-US" dirty="0"/>
          </a:p>
        </p:txBody>
      </p:sp>
    </p:spTree>
    <p:extLst>
      <p:ext uri="{BB962C8B-B14F-4D97-AF65-F5344CB8AC3E}">
        <p14:creationId xmlns:p14="http://schemas.microsoft.com/office/powerpoint/2010/main" val="84891153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meetings | Screen scraping</a:t>
            </a:r>
            <a:endParaRPr lang="en-US" dirty="0"/>
          </a:p>
        </p:txBody>
      </p:sp>
      <p:sp>
        <p:nvSpPr>
          <p:cNvPr id="3" name="Content Placeholder 2"/>
          <p:cNvSpPr>
            <a:spLocks noGrp="1"/>
          </p:cNvSpPr>
          <p:nvPr>
            <p:ph idx="1"/>
          </p:nvPr>
        </p:nvSpPr>
        <p:spPr>
          <a:xfrm>
            <a:off x="140677" y="1899142"/>
            <a:ext cx="5275385" cy="3678303"/>
          </a:xfrm>
        </p:spPr>
        <p:txBody>
          <a:bodyPr>
            <a:normAutofit fontScale="85000" lnSpcReduction="20000"/>
          </a:bodyPr>
          <a:lstStyle/>
          <a:p>
            <a:r>
              <a:rPr lang="en-US" b="1" dirty="0" smtClean="0"/>
              <a:t>Terminal Access: </a:t>
            </a:r>
            <a:r>
              <a:rPr lang="en-US" dirty="0" smtClean="0"/>
              <a:t>Text based console access. Rlogin, Telnet, </a:t>
            </a:r>
            <a:r>
              <a:rPr lang="en-US" dirty="0" err="1" smtClean="0"/>
              <a:t>Rsh</a:t>
            </a:r>
            <a:r>
              <a:rPr lang="en-US" dirty="0" smtClean="0"/>
              <a:t>, </a:t>
            </a:r>
            <a:r>
              <a:rPr lang="en-US" dirty="0" err="1" smtClean="0"/>
              <a:t>Powershell</a:t>
            </a:r>
            <a:endParaRPr lang="en-US" b="1" dirty="0" smtClean="0"/>
          </a:p>
          <a:p>
            <a:r>
              <a:rPr lang="en-US" b="1" dirty="0" smtClean="0"/>
              <a:t>Remote Desktop: </a:t>
            </a:r>
            <a:r>
              <a:rPr lang="en-US" dirty="0" smtClean="0"/>
              <a:t>Graphical terminal access of a remote machine, </a:t>
            </a:r>
            <a:r>
              <a:rPr lang="en-US" dirty="0" err="1" smtClean="0"/>
              <a:t>Ms</a:t>
            </a:r>
            <a:r>
              <a:rPr lang="en-US" dirty="0" smtClean="0"/>
              <a:t>-RDP.</a:t>
            </a:r>
          </a:p>
          <a:p>
            <a:r>
              <a:rPr lang="en-US" b="1" dirty="0" smtClean="0"/>
              <a:t>Screen Scraping</a:t>
            </a:r>
            <a:r>
              <a:rPr lang="en-US" dirty="0" smtClean="0"/>
              <a:t>: Transmit only the information needed to draw a remote systems screen. Only actions such as mouse movements are transmitted. VNC is a screen-scraping approach. Similarly an attacker can use </a:t>
            </a:r>
            <a:r>
              <a:rPr lang="en-US" dirty="0" err="1" smtClean="0"/>
              <a:t>screenscraping</a:t>
            </a:r>
            <a:r>
              <a:rPr lang="en-US" dirty="0" smtClean="0"/>
              <a:t> to monitor administrator actions on a protected system.</a:t>
            </a:r>
          </a:p>
          <a:p>
            <a:pPr lvl="1"/>
            <a:r>
              <a:rPr lang="en-US" dirty="0" err="1" smtClean="0"/>
              <a:t>Screenscraping</a:t>
            </a:r>
            <a:r>
              <a:rPr lang="en-US" dirty="0" smtClean="0"/>
              <a:t> can also be used to port legacy C/S apps to Web apps where the new UI converts actions into input for the older legacy UI.</a:t>
            </a:r>
          </a:p>
          <a:p>
            <a:r>
              <a:rPr lang="en-US" b="1" dirty="0" smtClean="0"/>
              <a:t>Remote/Web Meetings</a:t>
            </a:r>
            <a:r>
              <a:rPr lang="en-US" dirty="0" smtClean="0"/>
              <a:t>: Reverse tunneling approach that has the Client creating an encrypted channel and the remote-sharing protocol initiated through this channel.  </a:t>
            </a:r>
            <a:r>
              <a:rPr lang="en-US" dirty="0" err="1" smtClean="0"/>
              <a:t>Webex</a:t>
            </a:r>
            <a:r>
              <a:rPr lang="en-US" dirty="0" smtClean="0"/>
              <a:t>, GoToMeeting, LogMeIn.</a:t>
            </a:r>
            <a:endParaRPr lang="en-US" dirty="0"/>
          </a:p>
        </p:txBody>
      </p:sp>
      <p:sp>
        <p:nvSpPr>
          <p:cNvPr id="4" name="Content Placeholder 2"/>
          <p:cNvSpPr txBox="1">
            <a:spLocks/>
          </p:cNvSpPr>
          <p:nvPr/>
        </p:nvSpPr>
        <p:spPr>
          <a:xfrm>
            <a:off x="5205046" y="1869000"/>
            <a:ext cx="4834870" cy="3678303"/>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The Do’s and Don’ts of Remote Access Security:</a:t>
            </a:r>
          </a:p>
          <a:p>
            <a:pPr lvl="1"/>
            <a:r>
              <a:rPr lang="en-US" dirty="0" smtClean="0"/>
              <a:t>Do not expose the Remote system directly due to vulnerabilities in the inherent applications. Telnet/Rlogin are not encrypted and should not be used.</a:t>
            </a:r>
          </a:p>
          <a:p>
            <a:pPr lvl="1"/>
            <a:r>
              <a:rPr lang="en-US" dirty="0" smtClean="0"/>
              <a:t>Have users use a VPN to access remote systems.</a:t>
            </a:r>
          </a:p>
          <a:p>
            <a:pPr lvl="1"/>
            <a:r>
              <a:rPr lang="en-US" dirty="0" smtClean="0"/>
              <a:t>Disable File-copy and Drive mounting to prevent lateral movement of malware that may be present on the user’s machine, data leakage.</a:t>
            </a:r>
          </a:p>
          <a:p>
            <a:pPr lvl="1"/>
            <a:r>
              <a:rPr lang="en-US" dirty="0" smtClean="0"/>
              <a:t>Use strong authentication (multifactor) for authenticating to remote systems.</a:t>
            </a:r>
          </a:p>
          <a:p>
            <a:pPr lvl="1"/>
            <a:r>
              <a:rPr lang="en-US" dirty="0" smtClean="0"/>
              <a:t>If possible use VDI or Application Virtualization such as RD Web or Citrix  or </a:t>
            </a:r>
            <a:r>
              <a:rPr lang="en-US" dirty="0" err="1" smtClean="0"/>
              <a:t>Vmware</a:t>
            </a:r>
            <a:r>
              <a:rPr lang="en-US" dirty="0" smtClean="0"/>
              <a:t> </a:t>
            </a:r>
            <a:r>
              <a:rPr lang="en-US" dirty="0" err="1" smtClean="0"/>
              <a:t>WorkspaceOne</a:t>
            </a:r>
            <a:endParaRPr lang="en-US" dirty="0" smtClean="0"/>
          </a:p>
          <a:p>
            <a:pPr lvl="1"/>
            <a:r>
              <a:rPr lang="en-US" dirty="0" smtClean="0"/>
              <a:t>Filter </a:t>
            </a:r>
            <a:r>
              <a:rPr lang="en-US" dirty="0" err="1" smtClean="0"/>
              <a:t>RemoteMeeting</a:t>
            </a:r>
            <a:r>
              <a:rPr lang="en-US" dirty="0" smtClean="0"/>
              <a:t> Applications at Proxy or </a:t>
            </a:r>
            <a:r>
              <a:rPr lang="en-US" dirty="0" err="1" smtClean="0"/>
              <a:t>WebFiltering</a:t>
            </a:r>
            <a:r>
              <a:rPr lang="en-US" dirty="0" smtClean="0"/>
              <a:t> and allow only Organization approved Remote meeting apps.</a:t>
            </a:r>
            <a:endParaRPr lang="en-US" dirty="0"/>
          </a:p>
        </p:txBody>
      </p:sp>
      <p:sp>
        <p:nvSpPr>
          <p:cNvPr id="6" name="Rectangle 5"/>
          <p:cNvSpPr/>
          <p:nvPr/>
        </p:nvSpPr>
        <p:spPr>
          <a:xfrm>
            <a:off x="311499" y="5577445"/>
            <a:ext cx="11495314" cy="1164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Application Virtualization and VDI provide greater security and availability for remote-access. Application Virtualization exposes only the application (vs the whole desktop) and provides mobility. VDI can provide persistent or temporary VMs for desktops. </a:t>
            </a:r>
            <a:r>
              <a:rPr lang="en-US" sz="1600" dirty="0" smtClean="0">
                <a:solidFill>
                  <a:srgbClr val="FF0000"/>
                </a:solidFill>
              </a:rPr>
              <a:t>VDI should be used for outsourced workers to perform data processing on a secure environment. </a:t>
            </a:r>
            <a:r>
              <a:rPr lang="en-US" sz="1600" b="1" i="1" dirty="0" smtClean="0"/>
              <a:t>VM Escape </a:t>
            </a:r>
            <a:r>
              <a:rPr lang="en-US" sz="1600" i="1" dirty="0" smtClean="0"/>
              <a:t>attacks seek to evade the guest and hypervisor layer undetected, hence security components such as Micro-segmentation and virtual Firewalls / </a:t>
            </a:r>
            <a:r>
              <a:rPr lang="en-US" sz="1600" i="1" dirty="0" err="1" smtClean="0"/>
              <a:t>IPSes</a:t>
            </a:r>
            <a:r>
              <a:rPr lang="en-US" sz="1600" i="1" dirty="0" smtClean="0"/>
              <a:t> tailored for the Virtual environment should be used.</a:t>
            </a:r>
            <a:endParaRPr lang="en-US" sz="1600" i="1" dirty="0"/>
          </a:p>
        </p:txBody>
      </p:sp>
      <p:sp>
        <p:nvSpPr>
          <p:cNvPr id="7" name="Rounded Rectangle 6"/>
          <p:cNvSpPr/>
          <p:nvPr/>
        </p:nvSpPr>
        <p:spPr>
          <a:xfrm>
            <a:off x="10039916" y="1899142"/>
            <a:ext cx="2048251" cy="3565459"/>
          </a:xfrm>
          <a:prstGeom prst="roundRect">
            <a:avLst>
              <a:gd name="adj" fmla="val 3912"/>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t>Beware of Free Remote meeting apps. </a:t>
            </a:r>
          </a:p>
          <a:p>
            <a:pPr algn="just"/>
            <a:r>
              <a:rPr lang="en-US" sz="1400" dirty="0" smtClean="0"/>
              <a:t>Two apps: </a:t>
            </a:r>
            <a:r>
              <a:rPr lang="en-US" sz="1400" dirty="0" err="1" smtClean="0"/>
              <a:t>Ammyy</a:t>
            </a:r>
            <a:r>
              <a:rPr lang="en-US" sz="1400" dirty="0" smtClean="0"/>
              <a:t> Admin and </a:t>
            </a:r>
            <a:r>
              <a:rPr lang="en-US" sz="1400" dirty="0" err="1" smtClean="0"/>
              <a:t>Anydesk</a:t>
            </a:r>
            <a:r>
              <a:rPr lang="en-US" sz="1400" dirty="0" smtClean="0"/>
              <a:t> have been used in malware attacks in the past. One in every 3 </a:t>
            </a:r>
            <a:r>
              <a:rPr lang="en-US" sz="1400" dirty="0" err="1" smtClean="0"/>
              <a:t>Ammyy</a:t>
            </a:r>
            <a:r>
              <a:rPr lang="en-US" sz="1400" dirty="0" smtClean="0"/>
              <a:t> downloads contained a malware RAT.  The </a:t>
            </a:r>
            <a:r>
              <a:rPr lang="en-US" sz="1400" dirty="0" err="1" smtClean="0">
                <a:solidFill>
                  <a:srgbClr val="FF0000"/>
                </a:solidFill>
              </a:rPr>
              <a:t>Blackrouter</a:t>
            </a:r>
            <a:r>
              <a:rPr lang="en-US" sz="1400" dirty="0" smtClean="0">
                <a:solidFill>
                  <a:srgbClr val="FF0000"/>
                </a:solidFill>
              </a:rPr>
              <a:t> campaign bundled </a:t>
            </a:r>
            <a:r>
              <a:rPr lang="en-US" sz="1400" dirty="0" err="1" smtClean="0">
                <a:solidFill>
                  <a:srgbClr val="FF0000"/>
                </a:solidFill>
              </a:rPr>
              <a:t>Anydesk</a:t>
            </a:r>
            <a:r>
              <a:rPr lang="en-US" sz="1400" dirty="0" smtClean="0">
                <a:solidFill>
                  <a:srgbClr val="FF0000"/>
                </a:solidFill>
              </a:rPr>
              <a:t> for lateral movement and propagation. </a:t>
            </a:r>
            <a:r>
              <a:rPr lang="en-US" sz="1400" i="1" dirty="0" smtClean="0"/>
              <a:t>A simple Deny at the web-filter would have prevented </a:t>
            </a:r>
            <a:r>
              <a:rPr lang="en-US" sz="1400" i="1" dirty="0"/>
              <a:t>b</a:t>
            </a:r>
            <a:r>
              <a:rPr lang="en-US" sz="1400" i="1" dirty="0" smtClean="0"/>
              <a:t>oth attacks!</a:t>
            </a:r>
          </a:p>
        </p:txBody>
      </p:sp>
    </p:spTree>
    <p:extLst>
      <p:ext uri="{BB962C8B-B14F-4D97-AF65-F5344CB8AC3E}">
        <p14:creationId xmlns:p14="http://schemas.microsoft.com/office/powerpoint/2010/main" val="161338075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VOIP Security / POTS Security</a:t>
            </a:r>
            <a:endParaRPr lang="en-US" dirty="0"/>
          </a:p>
        </p:txBody>
      </p:sp>
      <p:sp>
        <p:nvSpPr>
          <p:cNvPr id="3" name="Content Placeholder 2"/>
          <p:cNvSpPr>
            <a:spLocks noGrp="1"/>
          </p:cNvSpPr>
          <p:nvPr>
            <p:ph idx="1"/>
          </p:nvPr>
        </p:nvSpPr>
        <p:spPr>
          <a:xfrm>
            <a:off x="562737" y="1849402"/>
            <a:ext cx="11029615" cy="511114"/>
          </a:xfrm>
        </p:spPr>
        <p:style>
          <a:lnRef idx="1">
            <a:schemeClr val="dk1"/>
          </a:lnRef>
          <a:fillRef idx="3">
            <a:schemeClr val="dk1"/>
          </a:fillRef>
          <a:effectRef idx="2">
            <a:schemeClr val="dk1"/>
          </a:effectRef>
          <a:fontRef idx="minor">
            <a:schemeClr val="lt1"/>
          </a:fontRef>
        </p:style>
        <p:txBody>
          <a:bodyPr>
            <a:normAutofit/>
          </a:bodyPr>
          <a:lstStyle/>
          <a:p>
            <a:r>
              <a:rPr lang="en-US" dirty="0" smtClean="0"/>
              <a:t>Phone Hackers are known as </a:t>
            </a:r>
            <a:r>
              <a:rPr lang="en-US" i="1" dirty="0" err="1" smtClean="0">
                <a:solidFill>
                  <a:srgbClr val="FF0000"/>
                </a:solidFill>
              </a:rPr>
              <a:t>Phreakers</a:t>
            </a:r>
            <a:r>
              <a:rPr lang="en-US" dirty="0" smtClean="0"/>
              <a:t>.</a:t>
            </a:r>
            <a:endParaRPr lang="en-US" dirty="0"/>
          </a:p>
        </p:txBody>
      </p:sp>
      <p:sp>
        <p:nvSpPr>
          <p:cNvPr id="4" name="Content Placeholder 2"/>
          <p:cNvSpPr txBox="1">
            <a:spLocks/>
          </p:cNvSpPr>
          <p:nvPr/>
        </p:nvSpPr>
        <p:spPr>
          <a:xfrm>
            <a:off x="217714" y="4432750"/>
            <a:ext cx="3168582" cy="1365030"/>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Callback Authorization</a:t>
            </a:r>
            <a:r>
              <a:rPr lang="en-US" dirty="0" smtClean="0"/>
              <a:t> attempts to verify the authenticity of the caller by disconnecting the original call, and redialing to the number defined in the users profile.</a:t>
            </a:r>
            <a:endParaRPr lang="en-US" dirty="0"/>
          </a:p>
        </p:txBody>
      </p:sp>
      <p:sp>
        <p:nvSpPr>
          <p:cNvPr id="5" name="Content Placeholder 2"/>
          <p:cNvSpPr txBox="1">
            <a:spLocks/>
          </p:cNvSpPr>
          <p:nvPr/>
        </p:nvSpPr>
        <p:spPr>
          <a:xfrm>
            <a:off x="3386296" y="4432750"/>
            <a:ext cx="3205424" cy="1486129"/>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Log all activities on the PBX. </a:t>
            </a:r>
            <a:r>
              <a:rPr lang="en-US" dirty="0" smtClean="0"/>
              <a:t>Deploy voice recording for processes such as Support or Call center for audit trails. Do note that End users must be notified that calls are being recorded.</a:t>
            </a:r>
            <a:endParaRPr lang="en-US" dirty="0"/>
          </a:p>
        </p:txBody>
      </p:sp>
      <p:sp>
        <p:nvSpPr>
          <p:cNvPr id="7" name="Content Placeholder 2"/>
          <p:cNvSpPr txBox="1">
            <a:spLocks/>
          </p:cNvSpPr>
          <p:nvPr/>
        </p:nvSpPr>
        <p:spPr>
          <a:xfrm>
            <a:off x="6692236" y="4366892"/>
            <a:ext cx="2960852" cy="1803448"/>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a:t>DISA – Direct Inward System Access </a:t>
            </a:r>
            <a:r>
              <a:rPr lang="en-US" dirty="0"/>
              <a:t>– enables authorized corporate users outside office premises to make calls on the using the organizations Voice Systems. However </a:t>
            </a:r>
            <a:r>
              <a:rPr lang="en-US" b="1" i="1" dirty="0">
                <a:solidFill>
                  <a:srgbClr val="FF0000"/>
                </a:solidFill>
              </a:rPr>
              <a:t>Hijack of dialing codes can lead to hijack.</a:t>
            </a:r>
          </a:p>
        </p:txBody>
      </p:sp>
      <p:sp>
        <p:nvSpPr>
          <p:cNvPr id="8" name="Content Placeholder 2"/>
          <p:cNvSpPr txBox="1">
            <a:spLocks/>
          </p:cNvSpPr>
          <p:nvPr/>
        </p:nvSpPr>
        <p:spPr>
          <a:xfrm>
            <a:off x="663253" y="2259956"/>
            <a:ext cx="11029615" cy="211015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Black box – manipulate line voltages to steal long-distance services.</a:t>
            </a:r>
          </a:p>
          <a:p>
            <a:r>
              <a:rPr lang="en-US" dirty="0" smtClean="0"/>
              <a:t>Red Box – Simulate noise of coins falling into a payphone.</a:t>
            </a:r>
          </a:p>
          <a:p>
            <a:r>
              <a:rPr lang="en-US" dirty="0" smtClean="0"/>
              <a:t>Blue box – simulate phone tones to interact directly with the backend.</a:t>
            </a:r>
          </a:p>
          <a:p>
            <a:r>
              <a:rPr lang="en-US" dirty="0" smtClean="0"/>
              <a:t>White box – Controls the phone system, is a DTML – dual tone multi-frequency generator.</a:t>
            </a:r>
            <a:endParaRPr lang="en-US" dirty="0"/>
          </a:p>
        </p:txBody>
      </p:sp>
      <p:sp>
        <p:nvSpPr>
          <p:cNvPr id="9" name="Content Placeholder 2"/>
          <p:cNvSpPr txBox="1">
            <a:spLocks/>
          </p:cNvSpPr>
          <p:nvPr/>
        </p:nvSpPr>
        <p:spPr>
          <a:xfrm>
            <a:off x="502480" y="6170340"/>
            <a:ext cx="11029615" cy="511114"/>
          </a:xfrm>
          <a:prstGeom prst="rect">
            <a:avLst/>
          </a:prstGeom>
        </p:spPr>
        <p:style>
          <a:lnRef idx="1">
            <a:schemeClr val="accent3"/>
          </a:lnRef>
          <a:fillRef idx="3">
            <a:schemeClr val="accent3"/>
          </a:fillRef>
          <a:effectRef idx="2">
            <a:schemeClr val="accent3"/>
          </a:effectRef>
          <a:fontRef idx="minor">
            <a:schemeClr val="lt1"/>
          </a:fontRef>
        </p:style>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r>
              <a:rPr lang="en-US" dirty="0" smtClean="0"/>
              <a:t>Educate users on the Do’s and don’ts of voice calls, for ex: </a:t>
            </a:r>
            <a:r>
              <a:rPr lang="en-US" i="1" dirty="0" smtClean="0"/>
              <a:t>Do not share passwords with anyone, validate identity, be mindful of the background if speaking on sensitive topics. Avoid sensitive topics on phone conversations as they can be tapped.</a:t>
            </a:r>
            <a:endParaRPr lang="en-US" dirty="0"/>
          </a:p>
        </p:txBody>
      </p:sp>
      <p:sp>
        <p:nvSpPr>
          <p:cNvPr id="6" name="Rectangle 5"/>
          <p:cNvSpPr/>
          <p:nvPr/>
        </p:nvSpPr>
        <p:spPr>
          <a:xfrm>
            <a:off x="7807570" y="2429127"/>
            <a:ext cx="4270549" cy="120802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50" b="1" dirty="0" smtClean="0">
                <a:solidFill>
                  <a:srgbClr val="666666"/>
                </a:solidFill>
                <a:latin typeface="Arial" panose="020B0604020202020204" pitchFamily="34" charset="0"/>
              </a:rPr>
              <a:t>SIP </a:t>
            </a:r>
            <a:r>
              <a:rPr lang="en-US" sz="1450" dirty="0" smtClean="0">
                <a:solidFill>
                  <a:srgbClr val="666666"/>
                </a:solidFill>
                <a:latin typeface="Arial" panose="020B0604020202020204" pitchFamily="34" charset="0"/>
              </a:rPr>
              <a:t>(the registration protocol for VOIP) </a:t>
            </a:r>
            <a:r>
              <a:rPr lang="en-US" sz="1450" dirty="0">
                <a:solidFill>
                  <a:srgbClr val="666666"/>
                </a:solidFill>
                <a:latin typeface="Arial" panose="020B0604020202020204" pitchFamily="34" charset="0"/>
              </a:rPr>
              <a:t>uses clear text, if a hacker can capture these messages, that hacker is able to read subscribers' sensitive information such as their public and private </a:t>
            </a:r>
            <a:r>
              <a:rPr lang="en-US" sz="1450" dirty="0" smtClean="0">
                <a:solidFill>
                  <a:srgbClr val="666666"/>
                </a:solidFill>
                <a:latin typeface="Arial" panose="020B0604020202020204" pitchFamily="34" charset="0"/>
              </a:rPr>
              <a:t>identities, and use it to spoof the subscriber.</a:t>
            </a:r>
            <a:endParaRPr lang="en-US" sz="1450" dirty="0"/>
          </a:p>
        </p:txBody>
      </p:sp>
      <p:sp>
        <p:nvSpPr>
          <p:cNvPr id="10" name="Content Placeholder 2"/>
          <p:cNvSpPr txBox="1">
            <a:spLocks/>
          </p:cNvSpPr>
          <p:nvPr/>
        </p:nvSpPr>
        <p:spPr>
          <a:xfrm>
            <a:off x="9653088" y="3749407"/>
            <a:ext cx="2502067" cy="2329398"/>
          </a:xfrm>
          <a:prstGeom prst="rect">
            <a:avLst/>
          </a:prstGeom>
        </p:spPr>
        <p:style>
          <a:lnRef idx="1">
            <a:schemeClr val="dk1"/>
          </a:lnRef>
          <a:fillRef idx="3">
            <a:schemeClr val="dk1"/>
          </a:fillRef>
          <a:effectRef idx="2">
            <a:schemeClr val="dk1"/>
          </a:effectRef>
          <a:fontRef idx="minor">
            <a:schemeClr val="lt1"/>
          </a:fontRef>
        </p:style>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b="1" dirty="0" smtClean="0">
                <a:solidFill>
                  <a:schemeClr val="bg1"/>
                </a:solidFill>
              </a:rPr>
              <a:t>VOIP systems are susceptible to:</a:t>
            </a:r>
          </a:p>
          <a:p>
            <a:r>
              <a:rPr lang="en-US" dirty="0" smtClean="0">
                <a:solidFill>
                  <a:schemeClr val="bg1"/>
                </a:solidFill>
              </a:rPr>
              <a:t>Sniffing</a:t>
            </a:r>
          </a:p>
          <a:p>
            <a:r>
              <a:rPr lang="en-US" dirty="0" smtClean="0">
                <a:solidFill>
                  <a:schemeClr val="bg1"/>
                </a:solidFill>
              </a:rPr>
              <a:t>Denial of Service</a:t>
            </a:r>
          </a:p>
          <a:p>
            <a:r>
              <a:rPr lang="en-US" dirty="0" smtClean="0">
                <a:solidFill>
                  <a:schemeClr val="bg1"/>
                </a:solidFill>
              </a:rPr>
              <a:t>Host OS Attacks</a:t>
            </a:r>
          </a:p>
          <a:p>
            <a:r>
              <a:rPr lang="en-US" dirty="0" smtClean="0">
                <a:solidFill>
                  <a:schemeClr val="bg1"/>
                </a:solidFill>
              </a:rPr>
              <a:t>VLAN hopping.</a:t>
            </a:r>
            <a:endParaRPr lang="en-US" dirty="0">
              <a:solidFill>
                <a:schemeClr val="bg1"/>
              </a:solidFill>
            </a:endParaRPr>
          </a:p>
        </p:txBody>
      </p:sp>
    </p:spTree>
    <p:extLst>
      <p:ext uri="{BB962C8B-B14F-4D97-AF65-F5344CB8AC3E}">
        <p14:creationId xmlns:p14="http://schemas.microsoft.com/office/powerpoint/2010/main" val="37666796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SECURITY: storage area networks</a:t>
            </a:r>
            <a:endParaRPr lang="en-US" dirty="0"/>
          </a:p>
        </p:txBody>
      </p:sp>
      <p:sp>
        <p:nvSpPr>
          <p:cNvPr id="3" name="Content Placeholder 2"/>
          <p:cNvSpPr>
            <a:spLocks noGrp="1"/>
          </p:cNvSpPr>
          <p:nvPr>
            <p:ph idx="1"/>
          </p:nvPr>
        </p:nvSpPr>
        <p:spPr>
          <a:xfrm>
            <a:off x="500806" y="1715956"/>
            <a:ext cx="11029615" cy="4099724"/>
          </a:xfrm>
        </p:spPr>
        <p:txBody>
          <a:bodyPr>
            <a:normAutofit fontScale="92500"/>
          </a:bodyPr>
          <a:lstStyle/>
          <a:p>
            <a:r>
              <a:rPr lang="en-US" b="1" dirty="0" smtClean="0"/>
              <a:t>FC</a:t>
            </a:r>
            <a:r>
              <a:rPr lang="en-US" dirty="0" smtClean="0"/>
              <a:t>: </a:t>
            </a:r>
            <a:r>
              <a:rPr lang="en-US" dirty="0" err="1" smtClean="0"/>
              <a:t>Fibre</a:t>
            </a:r>
            <a:r>
              <a:rPr lang="en-US" dirty="0" smtClean="0"/>
              <a:t> Channel is the standard used for Storage area Networks. SANs were typically separated, running on a specialized network comprising of SAN Switches. </a:t>
            </a:r>
          </a:p>
          <a:p>
            <a:pPr lvl="1"/>
            <a:r>
              <a:rPr lang="en-US" dirty="0" smtClean="0"/>
              <a:t>HBAs are the equivalent of NICs and have a burned in address called the WWPN, and communicate with the SAN Storages by addressing it’s controllers WWPN numbers. </a:t>
            </a:r>
          </a:p>
          <a:p>
            <a:pPr lvl="1"/>
            <a:r>
              <a:rPr lang="en-US" dirty="0" smtClean="0"/>
              <a:t>Zoning creates compartments (like VLANs) to control SAN communications between parties. Routing over WAN requires specialized equipment.</a:t>
            </a:r>
          </a:p>
          <a:p>
            <a:pPr lvl="1"/>
            <a:r>
              <a:rPr lang="en-US" b="1" i="1" dirty="0"/>
              <a:t>FC provided availability by having two redundant HBAs, paths, and controllers for the SAN.</a:t>
            </a:r>
          </a:p>
          <a:p>
            <a:r>
              <a:rPr lang="en-US" b="1" dirty="0" err="1" smtClean="0"/>
              <a:t>FCoE</a:t>
            </a:r>
            <a:r>
              <a:rPr lang="en-US" dirty="0" smtClean="0"/>
              <a:t>: </a:t>
            </a:r>
            <a:r>
              <a:rPr lang="en-US" dirty="0" err="1" smtClean="0"/>
              <a:t>Fibre</a:t>
            </a:r>
            <a:r>
              <a:rPr lang="en-US" dirty="0" smtClean="0"/>
              <a:t> Channel over Ethernet is a convergence protocol that transmits FC traffic on Ethernet switches. Requires a CAN (Converged Network Adapter) to listen to both FC and IP traffic.</a:t>
            </a:r>
          </a:p>
          <a:p>
            <a:r>
              <a:rPr lang="en-US" b="1" dirty="0" smtClean="0"/>
              <a:t>FCIP</a:t>
            </a:r>
            <a:r>
              <a:rPr lang="en-US" dirty="0" smtClean="0"/>
              <a:t>: </a:t>
            </a:r>
            <a:r>
              <a:rPr lang="en-US" dirty="0" err="1" smtClean="0"/>
              <a:t>Fibre</a:t>
            </a:r>
            <a:r>
              <a:rPr lang="en-US" dirty="0" smtClean="0"/>
              <a:t> Channel over IP, encapsulates FC Traffic over TCP/IP, thus removing need for a specialized switch or adapter.</a:t>
            </a:r>
          </a:p>
          <a:p>
            <a:r>
              <a:rPr lang="en-US" b="1" dirty="0" smtClean="0"/>
              <a:t>iSCSI</a:t>
            </a:r>
            <a:r>
              <a:rPr lang="en-US" dirty="0" smtClean="0"/>
              <a:t>: SAN Protocol uses the higher layers such as Application layer to transmit over the network on traditional TCP/IP networks. Can be routed over the WAN. Uses Logical Unit Numbers (LUNs) for addressing Storage on the network.</a:t>
            </a:r>
            <a:endParaRPr lang="en-US" dirty="0"/>
          </a:p>
        </p:txBody>
      </p:sp>
      <p:sp>
        <p:nvSpPr>
          <p:cNvPr id="4" name="Rectangle 3"/>
          <p:cNvSpPr/>
          <p:nvPr/>
        </p:nvSpPr>
        <p:spPr>
          <a:xfrm>
            <a:off x="391886" y="5898382"/>
            <a:ext cx="11384782" cy="844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smtClean="0"/>
              <a:t>vSANs</a:t>
            </a:r>
            <a:r>
              <a:rPr lang="en-US" i="1" dirty="0" smtClean="0"/>
              <a:t> or Virtual SANs is a newer disruptive technology that brings virtualization to SAN. It uses the disks on the hosts (e.g. a server) and forms a virtual SAN without needed a dedicated Storage Array.</a:t>
            </a:r>
            <a:endParaRPr lang="en-US" i="1" dirty="0"/>
          </a:p>
        </p:txBody>
      </p:sp>
    </p:spTree>
    <p:extLst>
      <p:ext uri="{BB962C8B-B14F-4D97-AF65-F5344CB8AC3E}">
        <p14:creationId xmlns:p14="http://schemas.microsoft.com/office/powerpoint/2010/main" val="301333158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security</a:t>
            </a:r>
            <a:endParaRPr lang="en-US" dirty="0"/>
          </a:p>
        </p:txBody>
      </p:sp>
      <p:sp>
        <p:nvSpPr>
          <p:cNvPr id="3" name="Content Placeholder 2"/>
          <p:cNvSpPr>
            <a:spLocks noGrp="1"/>
          </p:cNvSpPr>
          <p:nvPr>
            <p:ph idx="1"/>
          </p:nvPr>
        </p:nvSpPr>
        <p:spPr>
          <a:xfrm>
            <a:off x="154796" y="2662813"/>
            <a:ext cx="4392740" cy="2003961"/>
          </a:xfrm>
        </p:spPr>
        <p:txBody>
          <a:bodyPr>
            <a:normAutofit/>
          </a:bodyPr>
          <a:lstStyle/>
          <a:p>
            <a:r>
              <a:rPr lang="en-US" dirty="0" smtClean="0"/>
              <a:t>In a typical hypervisor, any inter-Guest traffic traverses between the </a:t>
            </a:r>
            <a:r>
              <a:rPr lang="en-US" dirty="0" err="1" smtClean="0"/>
              <a:t>vSwitch</a:t>
            </a:r>
            <a:r>
              <a:rPr lang="en-US" dirty="0" smtClean="0"/>
              <a:t> and does not hit the physical switch at all.</a:t>
            </a:r>
          </a:p>
          <a:p>
            <a:r>
              <a:rPr lang="en-US" dirty="0" smtClean="0"/>
              <a:t>Physical controls such as Firewalls, </a:t>
            </a:r>
            <a:r>
              <a:rPr lang="en-US" dirty="0" err="1" smtClean="0"/>
              <a:t>IPSes</a:t>
            </a:r>
            <a:r>
              <a:rPr lang="en-US" dirty="0" smtClean="0"/>
              <a:t> are useless as traffic never hits the physical network.</a:t>
            </a:r>
            <a:endParaRPr lang="en-US" dirty="0"/>
          </a:p>
        </p:txBody>
      </p:sp>
      <p:pic>
        <p:nvPicPr>
          <p:cNvPr id="4" name="Picture 3"/>
          <p:cNvPicPr>
            <a:picLocks noChangeAspect="1"/>
          </p:cNvPicPr>
          <p:nvPr/>
        </p:nvPicPr>
        <p:blipFill>
          <a:blip r:embed="rId2"/>
          <a:stretch>
            <a:fillRect/>
          </a:stretch>
        </p:blipFill>
        <p:spPr>
          <a:xfrm>
            <a:off x="577843" y="4666774"/>
            <a:ext cx="3583125" cy="2106500"/>
          </a:xfrm>
          <a:prstGeom prst="rect">
            <a:avLst/>
          </a:prstGeom>
        </p:spPr>
      </p:pic>
      <p:pic>
        <p:nvPicPr>
          <p:cNvPr id="5" name="Picture 4"/>
          <p:cNvPicPr>
            <a:picLocks noChangeAspect="1"/>
          </p:cNvPicPr>
          <p:nvPr/>
        </p:nvPicPr>
        <p:blipFill>
          <a:blip r:embed="rId3"/>
          <a:stretch>
            <a:fillRect/>
          </a:stretch>
        </p:blipFill>
        <p:spPr>
          <a:xfrm>
            <a:off x="5411760" y="5004078"/>
            <a:ext cx="3009374" cy="1769195"/>
          </a:xfrm>
          <a:prstGeom prst="rect">
            <a:avLst/>
          </a:prstGeom>
        </p:spPr>
      </p:pic>
      <p:sp>
        <p:nvSpPr>
          <p:cNvPr id="6" name="Content Placeholder 2"/>
          <p:cNvSpPr txBox="1">
            <a:spLocks/>
          </p:cNvSpPr>
          <p:nvPr/>
        </p:nvSpPr>
        <p:spPr>
          <a:xfrm>
            <a:off x="364821" y="1900260"/>
            <a:ext cx="9341887" cy="692178"/>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fontScale="77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Virtualization</a:t>
            </a:r>
            <a:r>
              <a:rPr lang="en-US" dirty="0" smtClean="0"/>
              <a:t>: The hypervisor is responsible for isolation of Guest OSes.</a:t>
            </a:r>
          </a:p>
          <a:p>
            <a:r>
              <a:rPr lang="en-US" b="1" dirty="0" err="1" smtClean="0"/>
              <a:t>VMEscape</a:t>
            </a:r>
            <a:r>
              <a:rPr lang="en-US" dirty="0" smtClean="0"/>
              <a:t>: </a:t>
            </a:r>
            <a:r>
              <a:rPr lang="en-US" i="1" dirty="0" smtClean="0"/>
              <a:t>Enables the attacker to exploit the Guest OS to directly interact with the Hypervisor and other Virtual machines</a:t>
            </a:r>
            <a:r>
              <a:rPr lang="en-US" dirty="0" smtClean="0"/>
              <a:t>.</a:t>
            </a:r>
            <a:endParaRPr lang="en-US" dirty="0"/>
          </a:p>
        </p:txBody>
      </p:sp>
      <p:sp>
        <p:nvSpPr>
          <p:cNvPr id="7" name="Content Placeholder 2"/>
          <p:cNvSpPr txBox="1">
            <a:spLocks/>
          </p:cNvSpPr>
          <p:nvPr/>
        </p:nvSpPr>
        <p:spPr>
          <a:xfrm>
            <a:off x="4602144" y="2591316"/>
            <a:ext cx="5256963" cy="2412762"/>
          </a:xfrm>
          <a:prstGeom prst="rect">
            <a:avLst/>
          </a:prstGeom>
        </p:spPr>
        <p:txBody>
          <a:bodyPr vert="horz" lIns="91440" tIns="45720" rIns="91440" bIns="45720" rtlCol="0" anchor="ctr">
            <a:normAutofit fontScale="77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Separation</a:t>
            </a:r>
            <a:r>
              <a:rPr lang="en-US" dirty="0" smtClean="0"/>
              <a:t>: Enforce VLANs between Guests to enforce security. However Inter-</a:t>
            </a:r>
            <a:r>
              <a:rPr lang="en-US" dirty="0" err="1" smtClean="0"/>
              <a:t>vlan</a:t>
            </a:r>
            <a:r>
              <a:rPr lang="en-US" dirty="0" smtClean="0"/>
              <a:t> communication will require traffic to hit the physical network causing latency.</a:t>
            </a:r>
          </a:p>
          <a:p>
            <a:r>
              <a:rPr lang="en-US" b="1" dirty="0" smtClean="0"/>
              <a:t>Virtual Appliances</a:t>
            </a:r>
            <a:r>
              <a:rPr lang="en-US" dirty="0" smtClean="0"/>
              <a:t>: Virtual Firewalls, Intrusion prevention solutions etc. provide security for the Guests at the hypervisor layer. Traffic does not have to hit the Physical network.</a:t>
            </a:r>
          </a:p>
          <a:p>
            <a:r>
              <a:rPr lang="en-US" b="1" dirty="0" smtClean="0"/>
              <a:t>Micro-segmentation</a:t>
            </a:r>
            <a:r>
              <a:rPr lang="en-US" dirty="0" smtClean="0"/>
              <a:t>: Enables finely grained policies to be applied per guest and secure East-West traffic. Think for example an Ecommerce app, it needs to only access the DB and nothing else. Guest-to-Guest Access control over L2 or L3. </a:t>
            </a:r>
            <a:r>
              <a:rPr lang="en-US" dirty="0"/>
              <a:t> </a:t>
            </a:r>
            <a:r>
              <a:rPr lang="en-US" dirty="0" smtClean="0"/>
              <a:t>Solutions such as NSX or ACI provide </a:t>
            </a:r>
            <a:r>
              <a:rPr lang="en-US" dirty="0" err="1" smtClean="0"/>
              <a:t>microsegmentation</a:t>
            </a:r>
            <a:r>
              <a:rPr lang="en-US" dirty="0" smtClean="0"/>
              <a:t>.</a:t>
            </a:r>
            <a:endParaRPr lang="en-US" dirty="0"/>
          </a:p>
        </p:txBody>
      </p:sp>
      <p:sp>
        <p:nvSpPr>
          <p:cNvPr id="8" name="TextBox 7"/>
          <p:cNvSpPr txBox="1"/>
          <p:nvPr/>
        </p:nvSpPr>
        <p:spPr>
          <a:xfrm>
            <a:off x="5599589" y="5888675"/>
            <a:ext cx="560081" cy="276999"/>
          </a:xfrm>
          <a:prstGeom prst="rect">
            <a:avLst/>
          </a:prstGeom>
          <a:noFill/>
        </p:spPr>
        <p:txBody>
          <a:bodyPr wrap="square" rtlCol="0">
            <a:spAutoFit/>
          </a:bodyPr>
          <a:lstStyle/>
          <a:p>
            <a:r>
              <a:rPr lang="en-US" sz="1200" b="1" dirty="0" smtClean="0"/>
              <a:t>SAP</a:t>
            </a:r>
            <a:endParaRPr lang="en-US" sz="1200" b="1" dirty="0"/>
          </a:p>
        </p:txBody>
      </p:sp>
      <p:sp>
        <p:nvSpPr>
          <p:cNvPr id="9" name="TextBox 8"/>
          <p:cNvSpPr txBox="1"/>
          <p:nvPr/>
        </p:nvSpPr>
        <p:spPr>
          <a:xfrm>
            <a:off x="7010361" y="5888674"/>
            <a:ext cx="560081" cy="276999"/>
          </a:xfrm>
          <a:prstGeom prst="rect">
            <a:avLst/>
          </a:prstGeom>
          <a:noFill/>
        </p:spPr>
        <p:txBody>
          <a:bodyPr wrap="square" rtlCol="0">
            <a:spAutoFit/>
          </a:bodyPr>
          <a:lstStyle/>
          <a:p>
            <a:r>
              <a:rPr lang="en-US" sz="1200" b="1" dirty="0" smtClean="0"/>
              <a:t>SAP</a:t>
            </a:r>
            <a:endParaRPr lang="en-US" sz="1200" b="1" dirty="0"/>
          </a:p>
        </p:txBody>
      </p:sp>
      <p:sp>
        <p:nvSpPr>
          <p:cNvPr id="10" name="TextBox 9"/>
          <p:cNvSpPr txBox="1"/>
          <p:nvPr/>
        </p:nvSpPr>
        <p:spPr>
          <a:xfrm>
            <a:off x="7758271" y="5874611"/>
            <a:ext cx="560081" cy="276999"/>
          </a:xfrm>
          <a:prstGeom prst="rect">
            <a:avLst/>
          </a:prstGeom>
          <a:noFill/>
        </p:spPr>
        <p:txBody>
          <a:bodyPr wrap="square" rtlCol="0">
            <a:spAutoFit/>
          </a:bodyPr>
          <a:lstStyle/>
          <a:p>
            <a:r>
              <a:rPr lang="en-US" sz="1200" b="1" dirty="0" smtClean="0"/>
              <a:t>HR</a:t>
            </a:r>
            <a:endParaRPr lang="en-US" sz="1200" b="1" dirty="0"/>
          </a:p>
        </p:txBody>
      </p:sp>
      <p:sp>
        <p:nvSpPr>
          <p:cNvPr id="11" name="TextBox 10"/>
          <p:cNvSpPr txBox="1"/>
          <p:nvPr/>
        </p:nvSpPr>
        <p:spPr>
          <a:xfrm>
            <a:off x="6253947" y="5884658"/>
            <a:ext cx="685002" cy="276999"/>
          </a:xfrm>
          <a:prstGeom prst="rect">
            <a:avLst/>
          </a:prstGeom>
          <a:noFill/>
        </p:spPr>
        <p:txBody>
          <a:bodyPr wrap="square" rtlCol="0">
            <a:spAutoFit/>
          </a:bodyPr>
          <a:lstStyle/>
          <a:p>
            <a:r>
              <a:rPr lang="en-US" sz="1200" b="1" dirty="0" smtClean="0"/>
              <a:t>WEB</a:t>
            </a:r>
            <a:endParaRPr lang="en-US" sz="1200" b="1" dirty="0"/>
          </a:p>
        </p:txBody>
      </p:sp>
      <p:sp>
        <p:nvSpPr>
          <p:cNvPr id="12" name="TextBox 11"/>
          <p:cNvSpPr txBox="1"/>
          <p:nvPr/>
        </p:nvSpPr>
        <p:spPr>
          <a:xfrm>
            <a:off x="9742030" y="2220543"/>
            <a:ext cx="2385529" cy="452431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just"/>
            <a:r>
              <a:rPr lang="en-US" sz="1600" dirty="0" smtClean="0"/>
              <a:t>Containers provide the next challenge for security professionals. </a:t>
            </a:r>
            <a:r>
              <a:rPr lang="en-US" sz="1600" i="1" dirty="0" smtClean="0">
                <a:solidFill>
                  <a:srgbClr val="FF0000"/>
                </a:solidFill>
              </a:rPr>
              <a:t>Containers are “virtualized applications” that run on a Host. </a:t>
            </a:r>
            <a:r>
              <a:rPr lang="en-US" sz="1600" dirty="0" smtClean="0"/>
              <a:t>Rather than virtualizing the OS and the app, only the app is virtualized. Since any host can run a multitude of containers, each having their own vulnerabilities, each Container host needs to be secured along with access controls for the containers. </a:t>
            </a:r>
            <a:r>
              <a:rPr lang="en-US" sz="1600" i="1" dirty="0" smtClean="0">
                <a:solidFill>
                  <a:srgbClr val="FF0000"/>
                </a:solidFill>
              </a:rPr>
              <a:t>Docker includes </a:t>
            </a:r>
            <a:r>
              <a:rPr lang="en-US" sz="1600" i="1" dirty="0" err="1" smtClean="0">
                <a:solidFill>
                  <a:srgbClr val="FF0000"/>
                </a:solidFill>
              </a:rPr>
              <a:t>Seccomp</a:t>
            </a:r>
            <a:r>
              <a:rPr lang="en-US" sz="1600" i="1" dirty="0" smtClean="0">
                <a:solidFill>
                  <a:srgbClr val="FF0000"/>
                </a:solidFill>
              </a:rPr>
              <a:t> which are security profiles for containers.</a:t>
            </a:r>
            <a:endParaRPr lang="en-US" sz="1600" i="1" dirty="0">
              <a:solidFill>
                <a:srgbClr val="FF0000"/>
              </a:solidFill>
            </a:endParaRPr>
          </a:p>
        </p:txBody>
      </p:sp>
    </p:spTree>
    <p:extLst>
      <p:ext uri="{BB962C8B-B14F-4D97-AF65-F5344CB8AC3E}">
        <p14:creationId xmlns:p14="http://schemas.microsoft.com/office/powerpoint/2010/main" val="10815035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Converged protocols | ICS</a:t>
            </a:r>
            <a:endParaRPr lang="en-US" dirty="0"/>
          </a:p>
        </p:txBody>
      </p:sp>
      <p:sp>
        <p:nvSpPr>
          <p:cNvPr id="3" name="Content Placeholder 2"/>
          <p:cNvSpPr>
            <a:spLocks noGrp="1"/>
          </p:cNvSpPr>
          <p:nvPr>
            <p:ph idx="1"/>
          </p:nvPr>
        </p:nvSpPr>
        <p:spPr>
          <a:xfrm>
            <a:off x="390274" y="1715956"/>
            <a:ext cx="7638358" cy="3918854"/>
          </a:xfrm>
        </p:spPr>
        <p:txBody>
          <a:bodyPr>
            <a:normAutofit fontScale="85000" lnSpcReduction="10000"/>
          </a:bodyPr>
          <a:lstStyle/>
          <a:p>
            <a:r>
              <a:rPr lang="en-US" b="1" dirty="0" smtClean="0"/>
              <a:t>DNP3</a:t>
            </a:r>
            <a:r>
              <a:rPr lang="en-US" dirty="0" smtClean="0"/>
              <a:t> – multi-layer TCP/IP Protocol that enables Industrial systems such as SCADA to intercommunicate. DNP3 is very good at communicating over low-bandwidth links, making it ideal for utilities, power grids and Oil and Gas management systems. DNP3 supports unsolicited messages that exposes Industrial systems to large remote attack surfaces. </a:t>
            </a:r>
            <a:r>
              <a:rPr lang="en-US" i="1" dirty="0" smtClean="0"/>
              <a:t>The </a:t>
            </a:r>
            <a:r>
              <a:rPr lang="en-US" i="1" dirty="0" err="1" smtClean="0"/>
              <a:t>Maroochy</a:t>
            </a:r>
            <a:r>
              <a:rPr lang="en-US" i="1" dirty="0" smtClean="0"/>
              <a:t>-Shire Sewage System </a:t>
            </a:r>
            <a:r>
              <a:rPr lang="en-US" i="1" dirty="0"/>
              <a:t>attack [</a:t>
            </a:r>
            <a:r>
              <a:rPr lang="en-US" i="1" dirty="0">
                <a:solidFill>
                  <a:srgbClr val="00B0F0"/>
                </a:solidFill>
              </a:rPr>
              <a:t>https://</a:t>
            </a:r>
            <a:r>
              <a:rPr lang="en-US" i="1" dirty="0" smtClean="0">
                <a:solidFill>
                  <a:srgbClr val="00B0F0"/>
                </a:solidFill>
              </a:rPr>
              <a:t>www.tofinosecurity.com/why/Case-Profile-Maroochy-Shire</a:t>
            </a:r>
            <a:r>
              <a:rPr lang="en-US" i="1" dirty="0" smtClean="0"/>
              <a:t>] spilled one million liters of sewage due to a false message from a field station.</a:t>
            </a:r>
          </a:p>
          <a:p>
            <a:pPr lvl="1"/>
            <a:r>
              <a:rPr lang="en-US" dirty="0" smtClean="0"/>
              <a:t>DNP3 supports Secure authentication</a:t>
            </a:r>
          </a:p>
          <a:p>
            <a:pPr lvl="1"/>
            <a:r>
              <a:rPr lang="en-US" dirty="0" smtClean="0"/>
              <a:t>IEEE 1815-2010 – supported pre-shared keys (deprecated)</a:t>
            </a:r>
          </a:p>
          <a:p>
            <a:pPr lvl="1"/>
            <a:r>
              <a:rPr lang="en-US" dirty="0" smtClean="0"/>
              <a:t>IEEE 1815-2012 – supports PKI</a:t>
            </a:r>
          </a:p>
          <a:p>
            <a:pPr lvl="1"/>
            <a:r>
              <a:rPr lang="en-US" dirty="0" smtClean="0"/>
              <a:t>Use Industrial Firewalls or DPI that support the DNP3 protocol.</a:t>
            </a:r>
          </a:p>
          <a:p>
            <a:pPr lvl="1"/>
            <a:r>
              <a:rPr lang="en-US" dirty="0" smtClean="0"/>
              <a:t>Host based solutions (such as Endpoint Security) don’t work as PLC’s are Embedded OSes.</a:t>
            </a:r>
          </a:p>
          <a:p>
            <a:pPr lvl="1"/>
            <a:r>
              <a:rPr lang="en-US" dirty="0" smtClean="0"/>
              <a:t>A Lot of ICS systems are legacy (15-20 years old), and the cost of replacing them is prohibitive. Thus modern security protocols may not be a possibility. Alternative strategies such as Isolation and Airgap must be used.</a:t>
            </a:r>
          </a:p>
        </p:txBody>
      </p:sp>
      <p:sp>
        <p:nvSpPr>
          <p:cNvPr id="4" name="Rectangle 3"/>
          <p:cNvSpPr/>
          <p:nvPr/>
        </p:nvSpPr>
        <p:spPr>
          <a:xfrm>
            <a:off x="8604737" y="1889091"/>
            <a:ext cx="3483429" cy="4803111"/>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fontScale="85000" lnSpcReduction="20000"/>
          </a:bodyPr>
          <a:lstStyle/>
          <a:p>
            <a:pPr>
              <a:spcBef>
                <a:spcPct val="20000"/>
              </a:spcBef>
              <a:spcAft>
                <a:spcPts val="600"/>
              </a:spcAft>
              <a:buClr>
                <a:schemeClr val="accent2"/>
              </a:buClr>
              <a:buSzPct val="92000"/>
            </a:pPr>
            <a:r>
              <a:rPr lang="en-US" sz="2100" b="1" dirty="0">
                <a:solidFill>
                  <a:schemeClr val="tx2"/>
                </a:solidFill>
              </a:rPr>
              <a:t>ICS Terms</a:t>
            </a:r>
          </a:p>
          <a:p>
            <a:pPr marL="306000" indent="-306000">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rPr>
              <a:t>OT – Operational </a:t>
            </a:r>
            <a:r>
              <a:rPr lang="en-US" b="1" dirty="0" smtClean="0">
                <a:solidFill>
                  <a:schemeClr val="tx2"/>
                </a:solidFill>
              </a:rPr>
              <a:t>Technology: </a:t>
            </a:r>
            <a:r>
              <a:rPr lang="en-US" dirty="0" smtClean="0">
                <a:solidFill>
                  <a:schemeClr val="tx2"/>
                </a:solidFill>
              </a:rPr>
              <a:t>computing systems that manage industrial systems.</a:t>
            </a:r>
          </a:p>
          <a:p>
            <a:pPr marL="306000" indent="-306000">
              <a:spcBef>
                <a:spcPct val="20000"/>
              </a:spcBef>
              <a:spcAft>
                <a:spcPts val="600"/>
              </a:spcAft>
              <a:buClr>
                <a:schemeClr val="accent2"/>
              </a:buClr>
              <a:buSzPct val="92000"/>
              <a:buFont typeface="Wingdings 2" panose="05020102010507070707" pitchFamily="18" charset="2"/>
              <a:buChar char=""/>
            </a:pPr>
            <a:r>
              <a:rPr lang="en-US" b="1" dirty="0" smtClean="0">
                <a:solidFill>
                  <a:schemeClr val="tx2"/>
                </a:solidFill>
              </a:rPr>
              <a:t>ICS – Industrial Control Systems</a:t>
            </a:r>
            <a:r>
              <a:rPr lang="en-US" dirty="0" smtClean="0">
                <a:solidFill>
                  <a:schemeClr val="tx2"/>
                </a:solidFill>
              </a:rPr>
              <a:t>: systems that are used to monitor and control industrial processes like conveyor belts, power consumption on electric grids.</a:t>
            </a:r>
            <a:endParaRPr lang="en-US" dirty="0">
              <a:solidFill>
                <a:schemeClr val="tx2"/>
              </a:solidFill>
            </a:endParaRPr>
          </a:p>
          <a:p>
            <a:pPr marL="306000" indent="-306000">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rPr>
              <a:t>PLC – Programmable Logic </a:t>
            </a:r>
            <a:r>
              <a:rPr lang="en-US" b="1" dirty="0" smtClean="0">
                <a:solidFill>
                  <a:schemeClr val="tx2"/>
                </a:solidFill>
              </a:rPr>
              <a:t>Controllers</a:t>
            </a:r>
            <a:r>
              <a:rPr lang="en-US" dirty="0" smtClean="0">
                <a:solidFill>
                  <a:schemeClr val="tx2"/>
                </a:solidFill>
              </a:rPr>
              <a:t>: ruggedized device that manages an ICS. </a:t>
            </a:r>
            <a:endParaRPr lang="en-US" dirty="0">
              <a:solidFill>
                <a:schemeClr val="tx2"/>
              </a:solidFill>
            </a:endParaRPr>
          </a:p>
          <a:p>
            <a:pPr marL="306000" indent="-306000">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rPr>
              <a:t>SCADA – Supervisory Control and Data </a:t>
            </a:r>
            <a:r>
              <a:rPr lang="en-US" b="1" dirty="0" smtClean="0">
                <a:solidFill>
                  <a:schemeClr val="tx2"/>
                </a:solidFill>
              </a:rPr>
              <a:t>Acquisition</a:t>
            </a:r>
            <a:r>
              <a:rPr lang="en-US" dirty="0" smtClean="0">
                <a:solidFill>
                  <a:schemeClr val="tx2"/>
                </a:solidFill>
              </a:rPr>
              <a:t>: Control and monitor Industrial facilities locally and remotely.</a:t>
            </a:r>
            <a:endParaRPr lang="en-US" dirty="0">
              <a:solidFill>
                <a:schemeClr val="tx2"/>
              </a:solidFill>
            </a:endParaRPr>
          </a:p>
          <a:p>
            <a:pPr marL="306000" indent="-306000">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rPr>
              <a:t>MES – Manufacturing Execution </a:t>
            </a:r>
            <a:r>
              <a:rPr lang="en-US" b="1" dirty="0" smtClean="0">
                <a:solidFill>
                  <a:schemeClr val="tx2"/>
                </a:solidFill>
              </a:rPr>
              <a:t>Systems</a:t>
            </a:r>
            <a:r>
              <a:rPr lang="en-US" dirty="0" smtClean="0">
                <a:solidFill>
                  <a:schemeClr val="tx2"/>
                </a:solidFill>
              </a:rPr>
              <a:t>: track and document transformation of Raw material to finished goods.</a:t>
            </a:r>
            <a:endParaRPr lang="en-US" dirty="0">
              <a:solidFill>
                <a:schemeClr val="tx2"/>
              </a:solidFill>
            </a:endParaRPr>
          </a:p>
        </p:txBody>
      </p:sp>
      <p:sp>
        <p:nvSpPr>
          <p:cNvPr id="5" name="Rectangle 4"/>
          <p:cNvSpPr/>
          <p:nvPr/>
        </p:nvSpPr>
        <p:spPr>
          <a:xfrm>
            <a:off x="95458" y="5998866"/>
            <a:ext cx="8375302" cy="763675"/>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fontScale="77500" lnSpcReduction="20000"/>
          </a:bodyPr>
          <a:lstStyle/>
          <a:p>
            <a:pPr>
              <a:spcBef>
                <a:spcPct val="20000"/>
              </a:spcBef>
              <a:spcAft>
                <a:spcPts val="600"/>
              </a:spcAft>
              <a:buClr>
                <a:schemeClr val="accent2"/>
              </a:buClr>
              <a:buSzPct val="92000"/>
            </a:pPr>
            <a:r>
              <a:rPr lang="en-US" sz="2100" b="1" dirty="0" err="1" smtClean="0">
                <a:solidFill>
                  <a:schemeClr val="tx2"/>
                </a:solidFill>
              </a:rPr>
              <a:t>AirGap</a:t>
            </a:r>
            <a:endParaRPr lang="en-US" sz="2100" b="1" dirty="0">
              <a:solidFill>
                <a:schemeClr val="tx2"/>
              </a:solidFill>
            </a:endParaRPr>
          </a:p>
          <a:p>
            <a:pPr marL="306000" indent="-306000">
              <a:spcBef>
                <a:spcPct val="20000"/>
              </a:spcBef>
              <a:spcAft>
                <a:spcPts val="600"/>
              </a:spcAft>
              <a:buClr>
                <a:schemeClr val="accent2"/>
              </a:buClr>
              <a:buSzPct val="92000"/>
              <a:buFont typeface="Wingdings 2" panose="05020102010507070707" pitchFamily="18" charset="2"/>
              <a:buChar char=""/>
            </a:pPr>
            <a:r>
              <a:rPr lang="en-US" b="1" dirty="0" smtClean="0">
                <a:solidFill>
                  <a:schemeClr val="tx2"/>
                </a:solidFill>
              </a:rPr>
              <a:t>Separation (ideally physical) of Protected systems and the internet.</a:t>
            </a:r>
            <a:r>
              <a:rPr lang="en-US" dirty="0">
                <a:solidFill>
                  <a:schemeClr val="tx2"/>
                </a:solidFill>
              </a:rPr>
              <a:t> </a:t>
            </a:r>
            <a:r>
              <a:rPr lang="en-US" dirty="0" smtClean="0">
                <a:solidFill>
                  <a:schemeClr val="tx2"/>
                </a:solidFill>
              </a:rPr>
              <a:t>The idea is to prevent internet based attacks. </a:t>
            </a:r>
          </a:p>
        </p:txBody>
      </p:sp>
    </p:spTree>
    <p:extLst>
      <p:ext uri="{BB962C8B-B14F-4D97-AF65-F5344CB8AC3E}">
        <p14:creationId xmlns:p14="http://schemas.microsoft.com/office/powerpoint/2010/main" val="11638031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V: Identity and access management</a:t>
            </a:r>
            <a:endParaRPr lang="en-US" dirty="0"/>
          </a:p>
        </p:txBody>
      </p:sp>
      <p:sp>
        <p:nvSpPr>
          <p:cNvPr id="3" name="Text Placeholder 2"/>
          <p:cNvSpPr>
            <a:spLocks noGrp="1"/>
          </p:cNvSpPr>
          <p:nvPr>
            <p:ph type="body" idx="1"/>
          </p:nvPr>
        </p:nvSpPr>
        <p:spPr/>
        <p:txBody>
          <a:bodyPr/>
          <a:lstStyle/>
          <a:p>
            <a:endParaRPr lang="en-US"/>
          </a:p>
        </p:txBody>
      </p:sp>
      <p:grpSp>
        <p:nvGrpSpPr>
          <p:cNvPr id="4" name="Group 3"/>
          <p:cNvGrpSpPr/>
          <p:nvPr/>
        </p:nvGrpSpPr>
        <p:grpSpPr>
          <a:xfrm>
            <a:off x="10539167" y="753777"/>
            <a:ext cx="1462685" cy="905462"/>
            <a:chOff x="10539167" y="753777"/>
            <a:chExt cx="1462685" cy="905462"/>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9167" y="753777"/>
              <a:ext cx="1035573" cy="905462"/>
            </a:xfrm>
            <a:prstGeom prst="rect">
              <a:avLst/>
            </a:prstGeom>
          </p:spPr>
        </p:pic>
        <p:sp>
          <p:nvSpPr>
            <p:cNvPr id="6" name="TextBox 5"/>
            <p:cNvSpPr txBox="1"/>
            <p:nvPr/>
          </p:nvSpPr>
          <p:spPr>
            <a:xfrm>
              <a:off x="11428983" y="1098786"/>
              <a:ext cx="572869" cy="215444"/>
            </a:xfrm>
            <a:prstGeom prst="rect">
              <a:avLst/>
            </a:prstGeom>
            <a:noFill/>
          </p:spPr>
          <p:txBody>
            <a:bodyPr wrap="square" rtlCol="0">
              <a:spAutoFit/>
            </a:bodyPr>
            <a:lstStyle/>
            <a:p>
              <a:r>
                <a:rPr lang="en-US" sz="800" dirty="0" smtClean="0"/>
                <a:t>TM</a:t>
              </a:r>
              <a:endParaRPr lang="en-US" sz="800" dirty="0"/>
            </a:p>
          </p:txBody>
        </p:sp>
      </p:grpSp>
    </p:spTree>
    <p:extLst>
      <p:ext uri="{BB962C8B-B14F-4D97-AF65-F5344CB8AC3E}">
        <p14:creationId xmlns:p14="http://schemas.microsoft.com/office/powerpoint/2010/main" val="18505439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CIA IMPACT OF ACCESS CONTROLS</a:t>
            </a:r>
            <a:endParaRPr lang="en-US" dirty="0"/>
          </a:p>
        </p:txBody>
      </p:sp>
      <p:sp>
        <p:nvSpPr>
          <p:cNvPr id="5" name="Content Placeholder 4"/>
          <p:cNvSpPr>
            <a:spLocks noGrp="1"/>
          </p:cNvSpPr>
          <p:nvPr>
            <p:ph idx="1"/>
          </p:nvPr>
        </p:nvSpPr>
        <p:spPr>
          <a:xfrm>
            <a:off x="581192" y="1973106"/>
            <a:ext cx="5084317" cy="4677504"/>
          </a:xfrm>
        </p:spPr>
        <p:txBody>
          <a:bodyPr>
            <a:normAutofit fontScale="92500"/>
          </a:bodyPr>
          <a:lstStyle/>
          <a:p>
            <a:r>
              <a:rPr lang="en-US" b="1" dirty="0" smtClean="0"/>
              <a:t>Confidentiality</a:t>
            </a:r>
            <a:r>
              <a:rPr lang="en-US" dirty="0" smtClean="0"/>
              <a:t> – Only authenticated and authorized subjects can access objects. Else there will be a loss of confidentiality.</a:t>
            </a:r>
          </a:p>
          <a:p>
            <a:pPr lvl="1"/>
            <a:r>
              <a:rPr lang="en-US" b="1" dirty="0" smtClean="0"/>
              <a:t>Example</a:t>
            </a:r>
            <a:r>
              <a:rPr lang="en-US" dirty="0" smtClean="0"/>
              <a:t>: If anybody can read the payroll database, there is no confidentiality.</a:t>
            </a:r>
          </a:p>
          <a:p>
            <a:r>
              <a:rPr lang="en-US" b="1" dirty="0" smtClean="0"/>
              <a:t>Integrity</a:t>
            </a:r>
            <a:r>
              <a:rPr lang="en-US" dirty="0" smtClean="0"/>
              <a:t> – Data or system configurations are not modified without authorization. If unauthorized changes occur, they must be detected and logged. Else there will be a loss of integrity.</a:t>
            </a:r>
          </a:p>
          <a:p>
            <a:pPr lvl="1"/>
            <a:r>
              <a:rPr lang="en-US" b="1" dirty="0" smtClean="0"/>
              <a:t>Example</a:t>
            </a:r>
            <a:r>
              <a:rPr lang="en-US" dirty="0" smtClean="0"/>
              <a:t>: Changing routing tables to a router that has no authentication or authorization.</a:t>
            </a:r>
          </a:p>
          <a:p>
            <a:r>
              <a:rPr lang="en-US" b="1" dirty="0" smtClean="0"/>
              <a:t>Availability</a:t>
            </a:r>
            <a:r>
              <a:rPr lang="en-US" dirty="0" smtClean="0"/>
              <a:t> – Timely access to authorization requests. If authentication &amp; authorization fails, there will be a loss of availability.</a:t>
            </a:r>
          </a:p>
          <a:p>
            <a:pPr lvl="1"/>
            <a:r>
              <a:rPr lang="en-US" b="1" dirty="0" smtClean="0"/>
              <a:t>Example</a:t>
            </a:r>
            <a:r>
              <a:rPr lang="en-US" dirty="0" smtClean="0"/>
              <a:t>: Fingerprint scanner times out while authenticating, door doesn’t open.</a:t>
            </a:r>
            <a:endParaRPr lang="en-US" dirty="0"/>
          </a:p>
        </p:txBody>
      </p:sp>
      <p:sp>
        <p:nvSpPr>
          <p:cNvPr id="6" name="Rectangle 5"/>
          <p:cNvSpPr/>
          <p:nvPr/>
        </p:nvSpPr>
        <p:spPr>
          <a:xfrm>
            <a:off x="6674177" y="1847653"/>
            <a:ext cx="2347275" cy="1225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Subjects</a:t>
            </a:r>
          </a:p>
          <a:p>
            <a:pPr algn="ctr"/>
            <a:r>
              <a:rPr lang="en-US" dirty="0" smtClean="0"/>
              <a:t>Active Entities.</a:t>
            </a:r>
          </a:p>
          <a:p>
            <a:pPr algn="ctr"/>
            <a:r>
              <a:rPr lang="en-US" dirty="0" smtClean="0"/>
              <a:t>Manipulate Objects.</a:t>
            </a:r>
            <a:endParaRPr lang="en-US" dirty="0"/>
          </a:p>
        </p:txBody>
      </p:sp>
      <p:sp>
        <p:nvSpPr>
          <p:cNvPr id="7" name="Rectangle 6"/>
          <p:cNvSpPr/>
          <p:nvPr/>
        </p:nvSpPr>
        <p:spPr>
          <a:xfrm>
            <a:off x="9263532" y="1847653"/>
            <a:ext cx="2347275" cy="1225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Objects</a:t>
            </a:r>
          </a:p>
          <a:p>
            <a:pPr algn="ctr"/>
            <a:r>
              <a:rPr lang="en-US" dirty="0" smtClean="0"/>
              <a:t>Passive Entities.</a:t>
            </a:r>
          </a:p>
          <a:p>
            <a:pPr algn="ctr"/>
            <a:r>
              <a:rPr lang="en-US" dirty="0" smtClean="0"/>
              <a:t>Manipulated by Subjects.</a:t>
            </a:r>
            <a:endParaRPr lang="en-US" dirty="0"/>
          </a:p>
        </p:txBody>
      </p:sp>
      <p:sp>
        <p:nvSpPr>
          <p:cNvPr id="8" name="Rectangle 7"/>
          <p:cNvSpPr/>
          <p:nvPr/>
        </p:nvSpPr>
        <p:spPr>
          <a:xfrm>
            <a:off x="7445007" y="3273958"/>
            <a:ext cx="3637050" cy="344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 Subject can also be an object.</a:t>
            </a:r>
            <a:endParaRPr lang="en-US" dirty="0"/>
          </a:p>
        </p:txBody>
      </p:sp>
      <p:pic>
        <p:nvPicPr>
          <p:cNvPr id="9" name="Picture 8"/>
          <p:cNvPicPr>
            <a:picLocks noChangeAspect="1"/>
          </p:cNvPicPr>
          <p:nvPr/>
        </p:nvPicPr>
        <p:blipFill>
          <a:blip r:embed="rId3"/>
          <a:stretch>
            <a:fillRect/>
          </a:stretch>
        </p:blipFill>
        <p:spPr>
          <a:xfrm>
            <a:off x="7445007" y="3635497"/>
            <a:ext cx="3462474" cy="3123261"/>
          </a:xfrm>
          <a:prstGeom prst="rect">
            <a:avLst/>
          </a:prstGeom>
        </p:spPr>
      </p:pic>
    </p:spTree>
    <p:extLst>
      <p:ext uri="{BB962C8B-B14F-4D97-AF65-F5344CB8AC3E}">
        <p14:creationId xmlns:p14="http://schemas.microsoft.com/office/powerpoint/2010/main" val="18892697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access control</a:t>
            </a:r>
            <a:endParaRPr lang="en-US" dirty="0"/>
          </a:p>
        </p:txBody>
      </p:sp>
      <p:sp>
        <p:nvSpPr>
          <p:cNvPr id="4" name="Rectangle 3"/>
          <p:cNvSpPr/>
          <p:nvPr/>
        </p:nvSpPr>
        <p:spPr>
          <a:xfrm>
            <a:off x="1183064" y="1913638"/>
            <a:ext cx="3063712" cy="209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Preventive</a:t>
            </a:r>
          </a:p>
          <a:p>
            <a:pPr algn="ctr"/>
            <a:endParaRPr lang="en-US" dirty="0"/>
          </a:p>
          <a:p>
            <a:pPr algn="ctr"/>
            <a:r>
              <a:rPr lang="en-US" dirty="0" smtClean="0"/>
              <a:t>Prevent or stop unwanted activities from </a:t>
            </a:r>
            <a:r>
              <a:rPr lang="en-US" dirty="0" err="1" smtClean="0"/>
              <a:t>occuring</a:t>
            </a:r>
            <a:r>
              <a:rPr lang="en-US" dirty="0" smtClean="0"/>
              <a:t>. </a:t>
            </a:r>
          </a:p>
          <a:p>
            <a:pPr algn="ctr"/>
            <a:r>
              <a:rPr lang="en-US" b="1" dirty="0" smtClean="0"/>
              <a:t>Ex</a:t>
            </a:r>
            <a:r>
              <a:rPr lang="en-US" dirty="0" smtClean="0"/>
              <a:t>: </a:t>
            </a:r>
            <a:r>
              <a:rPr lang="en-US" i="1" dirty="0" smtClean="0"/>
              <a:t>Encryption, mantrap, Firewall, security awareness</a:t>
            </a:r>
            <a:endParaRPr lang="en-US" i="1" dirty="0"/>
          </a:p>
        </p:txBody>
      </p:sp>
      <p:sp>
        <p:nvSpPr>
          <p:cNvPr id="5" name="Rectangle 4"/>
          <p:cNvSpPr/>
          <p:nvPr/>
        </p:nvSpPr>
        <p:spPr>
          <a:xfrm>
            <a:off x="4356754" y="1913638"/>
            <a:ext cx="3063712" cy="209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Detective</a:t>
            </a:r>
          </a:p>
          <a:p>
            <a:pPr algn="ctr"/>
            <a:endParaRPr lang="en-US" dirty="0"/>
          </a:p>
          <a:p>
            <a:pPr algn="ctr"/>
            <a:r>
              <a:rPr lang="en-US" dirty="0" smtClean="0"/>
              <a:t>Detect unwanted / unauthorized activities.</a:t>
            </a:r>
          </a:p>
          <a:p>
            <a:pPr algn="ctr"/>
            <a:r>
              <a:rPr lang="en-US" b="1" dirty="0" smtClean="0"/>
              <a:t>Ex</a:t>
            </a:r>
            <a:r>
              <a:rPr lang="en-US" dirty="0" smtClean="0"/>
              <a:t>: </a:t>
            </a:r>
            <a:r>
              <a:rPr lang="en-US" i="1" dirty="0" smtClean="0"/>
              <a:t>CCTV, IDS, EDR, Job rotation, mandatory vacations.</a:t>
            </a:r>
            <a:endParaRPr lang="en-US" i="1" dirty="0"/>
          </a:p>
        </p:txBody>
      </p:sp>
      <p:sp>
        <p:nvSpPr>
          <p:cNvPr id="6" name="Rectangle 5"/>
          <p:cNvSpPr/>
          <p:nvPr/>
        </p:nvSpPr>
        <p:spPr>
          <a:xfrm>
            <a:off x="7594863" y="1913638"/>
            <a:ext cx="3063712" cy="209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Corrective</a:t>
            </a:r>
          </a:p>
          <a:p>
            <a:pPr algn="ctr"/>
            <a:r>
              <a:rPr lang="en-US" dirty="0" smtClean="0"/>
              <a:t>Restore or resolve problems after security incident. (Short-term recovery – damage isn’t extensive)</a:t>
            </a:r>
          </a:p>
          <a:p>
            <a:pPr algn="ctr"/>
            <a:r>
              <a:rPr lang="en-US" b="1" dirty="0" smtClean="0"/>
              <a:t>Ex</a:t>
            </a:r>
            <a:r>
              <a:rPr lang="en-US" dirty="0" smtClean="0"/>
              <a:t>: </a:t>
            </a:r>
            <a:r>
              <a:rPr lang="en-US" i="1" dirty="0" smtClean="0"/>
              <a:t>AV Scan, Data Restore, IPS TCP Reset</a:t>
            </a:r>
            <a:endParaRPr lang="en-US" i="1" dirty="0"/>
          </a:p>
        </p:txBody>
      </p:sp>
      <p:sp>
        <p:nvSpPr>
          <p:cNvPr id="7" name="Rectangle 6"/>
          <p:cNvSpPr/>
          <p:nvPr/>
        </p:nvSpPr>
        <p:spPr>
          <a:xfrm>
            <a:off x="174395" y="4204071"/>
            <a:ext cx="2634793" cy="209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Deterrent</a:t>
            </a:r>
          </a:p>
          <a:p>
            <a:pPr algn="ctr"/>
            <a:endParaRPr lang="en-US" dirty="0"/>
          </a:p>
          <a:p>
            <a:pPr algn="ctr"/>
            <a:r>
              <a:rPr lang="en-US" dirty="0" smtClean="0"/>
              <a:t>Discourage people from making security violations.</a:t>
            </a:r>
          </a:p>
          <a:p>
            <a:pPr algn="ctr"/>
            <a:r>
              <a:rPr lang="en-US" b="1" dirty="0" smtClean="0"/>
              <a:t>Ex</a:t>
            </a:r>
            <a:r>
              <a:rPr lang="en-US" dirty="0" smtClean="0"/>
              <a:t>: </a:t>
            </a:r>
            <a:r>
              <a:rPr lang="en-US" i="1" dirty="0" smtClean="0"/>
              <a:t>Fences, Guards, Warnings.</a:t>
            </a:r>
            <a:endParaRPr lang="en-US" i="1" dirty="0"/>
          </a:p>
        </p:txBody>
      </p:sp>
      <p:sp>
        <p:nvSpPr>
          <p:cNvPr id="8" name="Rectangle 7"/>
          <p:cNvSpPr/>
          <p:nvPr/>
        </p:nvSpPr>
        <p:spPr>
          <a:xfrm>
            <a:off x="2956874" y="4204070"/>
            <a:ext cx="3063712" cy="209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Recovery</a:t>
            </a:r>
          </a:p>
          <a:p>
            <a:pPr algn="ctr"/>
            <a:endParaRPr lang="en-US" dirty="0"/>
          </a:p>
          <a:p>
            <a:pPr algn="ctr"/>
            <a:r>
              <a:rPr lang="en-US" dirty="0" smtClean="0"/>
              <a:t>Long term recovery, if damage is extensive.</a:t>
            </a:r>
          </a:p>
          <a:p>
            <a:pPr algn="ctr"/>
            <a:r>
              <a:rPr lang="en-US" b="1" dirty="0" smtClean="0"/>
              <a:t>Ex</a:t>
            </a:r>
            <a:r>
              <a:rPr lang="en-US" dirty="0" smtClean="0"/>
              <a:t>: </a:t>
            </a:r>
            <a:r>
              <a:rPr lang="en-US" i="1" dirty="0" smtClean="0"/>
              <a:t>Backup &amp; restore (ransomware attack), RAID, Load-balancing, System re-imaging.</a:t>
            </a:r>
            <a:endParaRPr lang="en-US" i="1" dirty="0"/>
          </a:p>
        </p:txBody>
      </p:sp>
      <p:sp>
        <p:nvSpPr>
          <p:cNvPr id="9" name="Rectangle 8"/>
          <p:cNvSpPr/>
          <p:nvPr/>
        </p:nvSpPr>
        <p:spPr>
          <a:xfrm>
            <a:off x="6161989" y="4204070"/>
            <a:ext cx="2878318" cy="209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Directive</a:t>
            </a:r>
          </a:p>
          <a:p>
            <a:pPr algn="ctr"/>
            <a:endParaRPr lang="en-US" dirty="0"/>
          </a:p>
          <a:p>
            <a:pPr algn="ctr"/>
            <a:r>
              <a:rPr lang="en-US" dirty="0" smtClean="0"/>
              <a:t>Direct and control user actions.</a:t>
            </a:r>
          </a:p>
          <a:p>
            <a:pPr algn="ctr"/>
            <a:r>
              <a:rPr lang="en-US" b="1" dirty="0" smtClean="0"/>
              <a:t>Ex</a:t>
            </a:r>
            <a:r>
              <a:rPr lang="en-US" dirty="0" smtClean="0"/>
              <a:t>: </a:t>
            </a:r>
            <a:r>
              <a:rPr lang="en-US" i="1" dirty="0" smtClean="0"/>
              <a:t>Acceptable use policy, Exit signs, warnings, procedures.</a:t>
            </a:r>
            <a:endParaRPr lang="en-US" i="1" dirty="0"/>
          </a:p>
        </p:txBody>
      </p:sp>
      <p:sp>
        <p:nvSpPr>
          <p:cNvPr id="10" name="Rectangle 9"/>
          <p:cNvSpPr/>
          <p:nvPr/>
        </p:nvSpPr>
        <p:spPr>
          <a:xfrm>
            <a:off x="9172280" y="4204069"/>
            <a:ext cx="2938023" cy="209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Compensating</a:t>
            </a:r>
          </a:p>
          <a:p>
            <a:pPr algn="ctr"/>
            <a:endParaRPr lang="en-US" dirty="0"/>
          </a:p>
          <a:p>
            <a:pPr algn="ctr"/>
            <a:r>
              <a:rPr lang="en-US" dirty="0" smtClean="0"/>
              <a:t>Backup access control in case primary fails or not available.</a:t>
            </a:r>
          </a:p>
          <a:p>
            <a:pPr algn="ctr"/>
            <a:r>
              <a:rPr lang="en-US" b="1" dirty="0" smtClean="0"/>
              <a:t>Ex</a:t>
            </a:r>
            <a:r>
              <a:rPr lang="en-US" dirty="0" smtClean="0"/>
              <a:t>: </a:t>
            </a:r>
            <a:r>
              <a:rPr lang="en-US" i="1" dirty="0" smtClean="0"/>
              <a:t>Smartcard – primary, temporary id – secondary.</a:t>
            </a:r>
            <a:endParaRPr lang="en-US" i="1" dirty="0"/>
          </a:p>
        </p:txBody>
      </p:sp>
    </p:spTree>
    <p:extLst>
      <p:ext uri="{BB962C8B-B14F-4D97-AF65-F5344CB8AC3E}">
        <p14:creationId xmlns:p14="http://schemas.microsoft.com/office/powerpoint/2010/main" val="2813429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Governance  vs.  management</a:t>
            </a:r>
            <a:endParaRPr lang="en-US" dirty="0"/>
          </a:p>
        </p:txBody>
      </p:sp>
      <p:sp>
        <p:nvSpPr>
          <p:cNvPr id="3" name="Content Placeholder 2"/>
          <p:cNvSpPr>
            <a:spLocks noGrp="1"/>
          </p:cNvSpPr>
          <p:nvPr>
            <p:ph idx="1"/>
          </p:nvPr>
        </p:nvSpPr>
        <p:spPr>
          <a:xfrm>
            <a:off x="581192" y="2180496"/>
            <a:ext cx="11029615" cy="4005151"/>
          </a:xfrm>
        </p:spPr>
        <p:txBody>
          <a:bodyPr>
            <a:normAutofit lnSpcReduction="10000"/>
          </a:bodyPr>
          <a:lstStyle/>
          <a:p>
            <a:r>
              <a:rPr lang="en-US" b="1" dirty="0" smtClean="0"/>
              <a:t>Governance</a:t>
            </a:r>
          </a:p>
          <a:p>
            <a:pPr lvl="1"/>
            <a:r>
              <a:rPr lang="en-US" dirty="0" smtClean="0"/>
              <a:t>Agreed upon enterprise Objectives</a:t>
            </a:r>
          </a:p>
          <a:p>
            <a:pPr lvl="1"/>
            <a:r>
              <a:rPr lang="en-US" dirty="0" smtClean="0"/>
              <a:t>Direction through prioritization and decision making.</a:t>
            </a:r>
          </a:p>
          <a:p>
            <a:pPr lvl="1"/>
            <a:r>
              <a:rPr lang="en-US" dirty="0" smtClean="0"/>
              <a:t>Monitoring performance and compliance against agreed upon direction and objectives.</a:t>
            </a:r>
          </a:p>
          <a:p>
            <a:pPr lvl="1"/>
            <a:r>
              <a:rPr lang="en-US" dirty="0" smtClean="0"/>
              <a:t>Plan – Decide the targets.</a:t>
            </a:r>
          </a:p>
          <a:p>
            <a:pPr lvl="1"/>
            <a:r>
              <a:rPr lang="en-US" dirty="0" smtClean="0"/>
              <a:t>Responsible for Risk Appetite</a:t>
            </a:r>
          </a:p>
          <a:p>
            <a:r>
              <a:rPr lang="en-US" b="1" dirty="0" smtClean="0"/>
              <a:t>Management</a:t>
            </a:r>
            <a:r>
              <a:rPr lang="en-US" dirty="0" smtClean="0"/>
              <a:t>:</a:t>
            </a:r>
          </a:p>
          <a:p>
            <a:pPr lvl="1"/>
            <a:r>
              <a:rPr lang="en-US" dirty="0" smtClean="0"/>
              <a:t>Plans, builds, runs and monitors activities in alignment with the direction set by the governance body to achieve the enterprise objective.</a:t>
            </a:r>
          </a:p>
          <a:p>
            <a:pPr lvl="1"/>
            <a:r>
              <a:rPr lang="en-US" dirty="0" smtClean="0"/>
              <a:t>Action – Do the actual operations to achieve targets.</a:t>
            </a:r>
          </a:p>
          <a:p>
            <a:pPr lvl="1"/>
            <a:r>
              <a:rPr lang="en-US" dirty="0" smtClean="0"/>
              <a:t>Responsible for Risk Tolerance</a:t>
            </a:r>
            <a:endParaRPr lang="en-US" dirty="0"/>
          </a:p>
          <a:p>
            <a:pPr lvl="1"/>
            <a:endParaRPr lang="en-US" dirty="0"/>
          </a:p>
        </p:txBody>
      </p:sp>
    </p:spTree>
    <p:extLst>
      <p:ext uri="{BB962C8B-B14F-4D97-AF65-F5344CB8AC3E}">
        <p14:creationId xmlns:p14="http://schemas.microsoft.com/office/powerpoint/2010/main" val="415342104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controls implementation</a:t>
            </a:r>
            <a:endParaRPr lang="en-US" dirty="0"/>
          </a:p>
        </p:txBody>
      </p:sp>
      <p:sp>
        <p:nvSpPr>
          <p:cNvPr id="3" name="Content Placeholder 2"/>
          <p:cNvSpPr>
            <a:spLocks noGrp="1"/>
          </p:cNvSpPr>
          <p:nvPr>
            <p:ph idx="1"/>
          </p:nvPr>
        </p:nvSpPr>
        <p:spPr>
          <a:xfrm>
            <a:off x="326669" y="2830945"/>
            <a:ext cx="3736284" cy="3678303"/>
          </a:xfrm>
        </p:spPr>
        <p:txBody>
          <a:bodyPr/>
          <a:lstStyle/>
          <a:p>
            <a:pPr marL="0" indent="0" algn="ctr">
              <a:buNone/>
            </a:pPr>
            <a:r>
              <a:rPr lang="en-US" b="1" dirty="0" smtClean="0"/>
              <a:t>Administrative</a:t>
            </a:r>
          </a:p>
          <a:p>
            <a:r>
              <a:rPr lang="en-US" dirty="0" smtClean="0"/>
              <a:t>Policies and procedures defined by security policy or regulators.</a:t>
            </a:r>
          </a:p>
          <a:p>
            <a:r>
              <a:rPr lang="en-US" dirty="0" smtClean="0"/>
              <a:t>Focus on Personnel and Business Practices.</a:t>
            </a:r>
          </a:p>
          <a:p>
            <a:r>
              <a:rPr lang="en-US" dirty="0" smtClean="0"/>
              <a:t>Examples:</a:t>
            </a:r>
          </a:p>
          <a:p>
            <a:pPr lvl="1"/>
            <a:r>
              <a:rPr lang="en-US" dirty="0" smtClean="0"/>
              <a:t>Security Awareness Trainings</a:t>
            </a:r>
          </a:p>
          <a:p>
            <a:pPr lvl="1"/>
            <a:r>
              <a:rPr lang="en-US" dirty="0" smtClean="0"/>
              <a:t>Background checks</a:t>
            </a:r>
          </a:p>
          <a:p>
            <a:pPr lvl="1"/>
            <a:r>
              <a:rPr lang="en-US" dirty="0" smtClean="0"/>
              <a:t>Classifying and labeling data</a:t>
            </a:r>
          </a:p>
          <a:p>
            <a:pPr lvl="1"/>
            <a:r>
              <a:rPr lang="en-US" dirty="0" smtClean="0"/>
              <a:t>Polices and procedures.</a:t>
            </a:r>
            <a:endParaRPr lang="en-US" dirty="0"/>
          </a:p>
        </p:txBody>
      </p:sp>
      <p:sp>
        <p:nvSpPr>
          <p:cNvPr id="4" name="Content Placeholder 2"/>
          <p:cNvSpPr txBox="1">
            <a:spLocks/>
          </p:cNvSpPr>
          <p:nvPr/>
        </p:nvSpPr>
        <p:spPr>
          <a:xfrm>
            <a:off x="4062953" y="2830944"/>
            <a:ext cx="3736284" cy="3678303"/>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Technical / Logical</a:t>
            </a:r>
          </a:p>
          <a:p>
            <a:r>
              <a:rPr lang="en-US" dirty="0" smtClean="0"/>
              <a:t>Hardware and software that provide protection and access..</a:t>
            </a:r>
          </a:p>
          <a:p>
            <a:r>
              <a:rPr lang="en-US" dirty="0" smtClean="0"/>
              <a:t>Focus on Resources and Systems.</a:t>
            </a:r>
          </a:p>
          <a:p>
            <a:r>
              <a:rPr lang="en-US" dirty="0" smtClean="0"/>
              <a:t>Examples:</a:t>
            </a:r>
          </a:p>
          <a:p>
            <a:pPr lvl="1"/>
            <a:r>
              <a:rPr lang="en-US" dirty="0" smtClean="0"/>
              <a:t>Firewalls</a:t>
            </a:r>
          </a:p>
          <a:p>
            <a:pPr lvl="1"/>
            <a:r>
              <a:rPr lang="en-US" dirty="0" smtClean="0"/>
              <a:t>Antivirus</a:t>
            </a:r>
          </a:p>
          <a:p>
            <a:pPr lvl="1"/>
            <a:r>
              <a:rPr lang="en-US" dirty="0" smtClean="0"/>
              <a:t>Intrusion Prevention &amp; Detection</a:t>
            </a:r>
          </a:p>
          <a:p>
            <a:pPr lvl="1"/>
            <a:r>
              <a:rPr lang="en-US" dirty="0" smtClean="0"/>
              <a:t>Encryption</a:t>
            </a:r>
          </a:p>
          <a:p>
            <a:pPr lvl="1"/>
            <a:r>
              <a:rPr lang="en-US" dirty="0" smtClean="0"/>
              <a:t>Biometric / smartcards / passwords</a:t>
            </a:r>
          </a:p>
          <a:p>
            <a:pPr lvl="1"/>
            <a:r>
              <a:rPr lang="en-US" dirty="0" smtClean="0"/>
              <a:t>Access Roles</a:t>
            </a:r>
            <a:endParaRPr lang="en-US" dirty="0"/>
          </a:p>
        </p:txBody>
      </p:sp>
      <p:sp>
        <p:nvSpPr>
          <p:cNvPr id="5" name="Content Placeholder 2"/>
          <p:cNvSpPr txBox="1">
            <a:spLocks/>
          </p:cNvSpPr>
          <p:nvPr/>
        </p:nvSpPr>
        <p:spPr>
          <a:xfrm>
            <a:off x="7799237" y="2830944"/>
            <a:ext cx="3736284" cy="3678303"/>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Physical</a:t>
            </a:r>
          </a:p>
          <a:p>
            <a:r>
              <a:rPr lang="en-US" dirty="0" smtClean="0"/>
              <a:t>Physical mechanisms that provide protection and access.</a:t>
            </a:r>
          </a:p>
          <a:p>
            <a:r>
              <a:rPr lang="en-US" dirty="0" smtClean="0"/>
              <a:t>Focus on Facilities and Systems.</a:t>
            </a:r>
          </a:p>
          <a:p>
            <a:r>
              <a:rPr lang="en-US" dirty="0" smtClean="0"/>
              <a:t>Examples:</a:t>
            </a:r>
          </a:p>
          <a:p>
            <a:pPr lvl="1"/>
            <a:r>
              <a:rPr lang="en-US" dirty="0" smtClean="0"/>
              <a:t>Security Guards</a:t>
            </a:r>
          </a:p>
          <a:p>
            <a:pPr lvl="1"/>
            <a:r>
              <a:rPr lang="en-US" dirty="0" smtClean="0"/>
              <a:t>Doors</a:t>
            </a:r>
          </a:p>
          <a:p>
            <a:pPr lvl="1"/>
            <a:r>
              <a:rPr lang="en-US" dirty="0" smtClean="0"/>
              <a:t>CCTV</a:t>
            </a:r>
          </a:p>
          <a:p>
            <a:pPr lvl="1"/>
            <a:r>
              <a:rPr lang="en-US" dirty="0" smtClean="0"/>
              <a:t>Fences &amp; Walls</a:t>
            </a:r>
          </a:p>
          <a:p>
            <a:pPr lvl="1"/>
            <a:r>
              <a:rPr lang="en-US" dirty="0" smtClean="0"/>
              <a:t>Alarms</a:t>
            </a:r>
          </a:p>
          <a:p>
            <a:pPr lvl="1"/>
            <a:r>
              <a:rPr lang="en-US" dirty="0" smtClean="0"/>
              <a:t>Fire Fighting equipment</a:t>
            </a:r>
            <a:endParaRPr lang="en-US" dirty="0"/>
          </a:p>
        </p:txBody>
      </p:sp>
    </p:spTree>
    <p:extLst>
      <p:ext uri="{BB962C8B-B14F-4D97-AF65-F5344CB8AC3E}">
        <p14:creationId xmlns:p14="http://schemas.microsoft.com/office/powerpoint/2010/main" val="35080889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AUTHENTICATION FACTORS</a:t>
            </a:r>
            <a:endParaRPr lang="en-US" dirty="0"/>
          </a:p>
        </p:txBody>
      </p:sp>
      <p:sp>
        <p:nvSpPr>
          <p:cNvPr id="8" name="Rounded Rectangle 7"/>
          <p:cNvSpPr/>
          <p:nvPr/>
        </p:nvSpPr>
        <p:spPr>
          <a:xfrm>
            <a:off x="6331792" y="3899140"/>
            <a:ext cx="2786332" cy="2510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TYPE III – </a:t>
            </a:r>
            <a:r>
              <a:rPr lang="en-US" b="1" i="1" dirty="0" smtClean="0"/>
              <a:t>Something You Are</a:t>
            </a:r>
          </a:p>
          <a:p>
            <a:pPr algn="ctr"/>
            <a:endParaRPr lang="en-US" dirty="0"/>
          </a:p>
          <a:p>
            <a:pPr marL="285750" indent="-285750">
              <a:buFont typeface="Arial" panose="020B0604020202020204" pitchFamily="34" charset="0"/>
              <a:buChar char="•"/>
            </a:pPr>
            <a:r>
              <a:rPr lang="en-US" dirty="0" smtClean="0"/>
              <a:t>Biometric Authentication such as Fingerprint, Retina, Iris, Facial or Hand Geometry scans.</a:t>
            </a:r>
          </a:p>
          <a:p>
            <a:pPr marL="285750" indent="-285750" algn="ctr">
              <a:buFont typeface="Arial" panose="020B0604020202020204" pitchFamily="34" charset="0"/>
              <a:buChar char="•"/>
            </a:pPr>
            <a:endParaRPr lang="en-US" dirty="0"/>
          </a:p>
        </p:txBody>
      </p:sp>
      <p:sp>
        <p:nvSpPr>
          <p:cNvPr id="9" name="Rounded Rectangle 8"/>
          <p:cNvSpPr/>
          <p:nvPr/>
        </p:nvSpPr>
        <p:spPr>
          <a:xfrm>
            <a:off x="77641" y="3899140"/>
            <a:ext cx="2786332" cy="2510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TYPE I – </a:t>
            </a:r>
            <a:r>
              <a:rPr lang="en-US" b="1" i="1" dirty="0" smtClean="0"/>
              <a:t>Something You Know</a:t>
            </a:r>
          </a:p>
          <a:p>
            <a:pPr algn="ctr"/>
            <a:endParaRPr lang="en-US" dirty="0"/>
          </a:p>
          <a:p>
            <a:pPr marL="285750" indent="-285750">
              <a:buFont typeface="Arial" panose="020B0604020202020204" pitchFamily="34" charset="0"/>
              <a:buChar char="•"/>
            </a:pPr>
            <a:r>
              <a:rPr lang="en-US" dirty="0" smtClean="0"/>
              <a:t>Something that the user knows such as a Password, Passphrase PIN or Response.</a:t>
            </a:r>
            <a:endParaRPr lang="en-US" dirty="0"/>
          </a:p>
        </p:txBody>
      </p:sp>
      <p:sp>
        <p:nvSpPr>
          <p:cNvPr id="10" name="Rounded Rectangle 9"/>
          <p:cNvSpPr/>
          <p:nvPr/>
        </p:nvSpPr>
        <p:spPr>
          <a:xfrm>
            <a:off x="3197528" y="3899140"/>
            <a:ext cx="2786332" cy="2510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TYPE II – </a:t>
            </a:r>
            <a:r>
              <a:rPr lang="en-US" b="1" i="1" dirty="0" smtClean="0"/>
              <a:t>Something You Have</a:t>
            </a:r>
          </a:p>
          <a:p>
            <a:pPr algn="ctr"/>
            <a:endParaRPr lang="en-US" dirty="0"/>
          </a:p>
          <a:p>
            <a:pPr marL="285750" indent="-285750">
              <a:buFont typeface="Arial" panose="020B0604020202020204" pitchFamily="34" charset="0"/>
              <a:buChar char="•"/>
            </a:pPr>
            <a:r>
              <a:rPr lang="en-US" dirty="0" smtClean="0"/>
              <a:t>Something that the user has such as a Token, Smartcard.</a:t>
            </a:r>
            <a:endParaRPr lang="en-US" dirty="0"/>
          </a:p>
        </p:txBody>
      </p:sp>
      <p:sp>
        <p:nvSpPr>
          <p:cNvPr id="11" name="Rounded Rectangle 10"/>
          <p:cNvSpPr/>
          <p:nvPr/>
        </p:nvSpPr>
        <p:spPr>
          <a:xfrm>
            <a:off x="9328034" y="3899140"/>
            <a:ext cx="2786332" cy="2510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TYPE IV – </a:t>
            </a:r>
            <a:r>
              <a:rPr lang="en-US" b="1" i="1" dirty="0" smtClean="0"/>
              <a:t>Some place you are</a:t>
            </a:r>
          </a:p>
          <a:p>
            <a:pPr algn="ctr"/>
            <a:endParaRPr lang="en-US" dirty="0"/>
          </a:p>
          <a:p>
            <a:pPr marL="285750" indent="-285750">
              <a:buFont typeface="Arial" panose="020B0604020202020204" pitchFamily="34" charset="0"/>
              <a:buChar char="•"/>
            </a:pPr>
            <a:r>
              <a:rPr lang="en-US" dirty="0" smtClean="0"/>
              <a:t>GPS, Geolocation, Device</a:t>
            </a:r>
            <a:endParaRPr lang="en-US" dirty="0"/>
          </a:p>
        </p:txBody>
      </p:sp>
      <p:pic>
        <p:nvPicPr>
          <p:cNvPr id="1026" name="Picture 2" descr="Image result for passw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68" y="2320504"/>
            <a:ext cx="2439591" cy="13076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ecureI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6043" y="2320504"/>
            <a:ext cx="2307590" cy="12583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biometr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0349" y="2124914"/>
            <a:ext cx="2389217" cy="13652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geoloc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44556" y="2105393"/>
            <a:ext cx="2553287" cy="140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6828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 – Something you know</a:t>
            </a:r>
            <a:endParaRPr lang="en-US" dirty="0"/>
          </a:p>
        </p:txBody>
      </p:sp>
      <p:sp>
        <p:nvSpPr>
          <p:cNvPr id="3" name="Content Placeholder 2"/>
          <p:cNvSpPr>
            <a:spLocks noGrp="1"/>
          </p:cNvSpPr>
          <p:nvPr>
            <p:ph idx="1"/>
          </p:nvPr>
        </p:nvSpPr>
        <p:spPr>
          <a:xfrm>
            <a:off x="460612" y="1849003"/>
            <a:ext cx="4490429" cy="4446547"/>
          </a:xfrm>
        </p:spPr>
        <p:txBody>
          <a:bodyPr>
            <a:normAutofit lnSpcReduction="10000"/>
          </a:bodyPr>
          <a:lstStyle/>
          <a:p>
            <a:pPr marL="0" indent="0" algn="ctr">
              <a:buNone/>
            </a:pPr>
            <a:r>
              <a:rPr lang="en-US" b="1" dirty="0" smtClean="0"/>
              <a:t>Passwords</a:t>
            </a:r>
          </a:p>
          <a:p>
            <a:r>
              <a:rPr lang="en-US" dirty="0" smtClean="0"/>
              <a:t>Weakest form of authentication. Can be guessed. </a:t>
            </a:r>
            <a:endParaRPr lang="en-US" dirty="0"/>
          </a:p>
          <a:p>
            <a:r>
              <a:rPr lang="en-US" dirty="0" smtClean="0"/>
              <a:t>Brute force and dictionary attacks can quickly uncover weak passwords.</a:t>
            </a:r>
          </a:p>
          <a:p>
            <a:r>
              <a:rPr lang="en-US" dirty="0" smtClean="0"/>
              <a:t>Recommendations:</a:t>
            </a:r>
          </a:p>
          <a:p>
            <a:pPr lvl="1"/>
            <a:r>
              <a:rPr lang="en-US" dirty="0" smtClean="0"/>
              <a:t>Enforce Maximum age – 30-45 days</a:t>
            </a:r>
          </a:p>
          <a:p>
            <a:pPr lvl="1"/>
            <a:r>
              <a:rPr lang="en-US" dirty="0" smtClean="0"/>
              <a:t>Complexity – alphanumeric &amp; numbers</a:t>
            </a:r>
          </a:p>
          <a:p>
            <a:pPr lvl="1"/>
            <a:r>
              <a:rPr lang="en-US" dirty="0" smtClean="0"/>
              <a:t>Length – 8 for normal, 15 for privileged</a:t>
            </a:r>
          </a:p>
          <a:p>
            <a:pPr lvl="1"/>
            <a:r>
              <a:rPr lang="en-US" dirty="0" smtClean="0"/>
              <a:t>Never store passwords in clear-text</a:t>
            </a:r>
          </a:p>
          <a:p>
            <a:pPr lvl="1"/>
            <a:r>
              <a:rPr lang="en-US" dirty="0" smtClean="0"/>
              <a:t>Save as Hash with random salts of 32bits.</a:t>
            </a:r>
          </a:p>
          <a:p>
            <a:pPr lvl="1"/>
            <a:r>
              <a:rPr lang="en-US" dirty="0" smtClean="0"/>
              <a:t>Prevent password reuse by enforcing history.</a:t>
            </a:r>
            <a:endParaRPr lang="en-US" dirty="0"/>
          </a:p>
        </p:txBody>
      </p:sp>
      <p:sp>
        <p:nvSpPr>
          <p:cNvPr id="4" name="Content Placeholder 2"/>
          <p:cNvSpPr txBox="1">
            <a:spLocks/>
          </p:cNvSpPr>
          <p:nvPr/>
        </p:nvSpPr>
        <p:spPr>
          <a:xfrm>
            <a:off x="4989696" y="1849004"/>
            <a:ext cx="4490429" cy="1672424"/>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Passphrases</a:t>
            </a:r>
          </a:p>
          <a:p>
            <a:r>
              <a:rPr lang="en-US" dirty="0" smtClean="0"/>
              <a:t>Use a whole sentence as </a:t>
            </a:r>
            <a:r>
              <a:rPr lang="en-US" dirty="0" err="1" smtClean="0"/>
              <a:t>PassPhrase</a:t>
            </a:r>
            <a:r>
              <a:rPr lang="en-US" dirty="0" smtClean="0"/>
              <a:t>.</a:t>
            </a:r>
          </a:p>
          <a:p>
            <a:r>
              <a:rPr lang="en-US" dirty="0" smtClean="0"/>
              <a:t>“</a:t>
            </a:r>
            <a:r>
              <a:rPr lang="en-US" dirty="0" err="1" smtClean="0"/>
              <a:t>IamtheLordofDarkness</a:t>
            </a:r>
            <a:r>
              <a:rPr lang="en-US" dirty="0" smtClean="0"/>
              <a:t>”</a:t>
            </a:r>
          </a:p>
          <a:p>
            <a:r>
              <a:rPr lang="en-US" dirty="0" smtClean="0"/>
              <a:t>Add complexity: “!@m7#eL0rdofDarkn3$s”</a:t>
            </a:r>
            <a:endParaRPr lang="en-US" dirty="0"/>
          </a:p>
        </p:txBody>
      </p:sp>
      <p:sp>
        <p:nvSpPr>
          <p:cNvPr id="5" name="Content Placeholder 2"/>
          <p:cNvSpPr txBox="1">
            <a:spLocks/>
          </p:cNvSpPr>
          <p:nvPr/>
        </p:nvSpPr>
        <p:spPr>
          <a:xfrm>
            <a:off x="4989695" y="3406391"/>
            <a:ext cx="4490429" cy="1557496"/>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Cognitive</a:t>
            </a:r>
          </a:p>
          <a:p>
            <a:r>
              <a:rPr lang="en-US" dirty="0" smtClean="0"/>
              <a:t>Challenge handshake process.</a:t>
            </a:r>
          </a:p>
          <a:p>
            <a:r>
              <a:rPr lang="en-US" dirty="0" smtClean="0"/>
              <a:t>User answers questions during signup, and is asked the answers of these questions at login.</a:t>
            </a:r>
          </a:p>
          <a:p>
            <a:r>
              <a:rPr lang="en-US" dirty="0" smtClean="0"/>
              <a:t>Recommended to have user create own questions for security.</a:t>
            </a:r>
            <a:endParaRPr lang="en-US" dirty="0"/>
          </a:p>
        </p:txBody>
      </p:sp>
      <p:sp>
        <p:nvSpPr>
          <p:cNvPr id="6" name="Rounded Rectangle 5"/>
          <p:cNvSpPr/>
          <p:nvPr/>
        </p:nvSpPr>
        <p:spPr>
          <a:xfrm>
            <a:off x="9518780" y="2215299"/>
            <a:ext cx="2415554" cy="43928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NIST SP 800-63B</a:t>
            </a:r>
          </a:p>
          <a:p>
            <a:pPr algn="ctr"/>
            <a:r>
              <a:rPr lang="en-US" dirty="0" smtClean="0"/>
              <a:t>Recommends</a:t>
            </a:r>
          </a:p>
          <a:p>
            <a:pPr algn="ctr"/>
            <a:endParaRPr lang="en-US" dirty="0"/>
          </a:p>
          <a:p>
            <a:pPr marL="285750" indent="-285750">
              <a:buFont typeface="Arial" panose="020B0604020202020204" pitchFamily="34" charset="0"/>
              <a:buChar char="•"/>
            </a:pPr>
            <a:r>
              <a:rPr lang="en-US" sz="1600" dirty="0" smtClean="0"/>
              <a:t>Compare user passwords against known weak passwords like “password” etc.</a:t>
            </a:r>
          </a:p>
          <a:p>
            <a:pPr marL="285750" indent="-285750">
              <a:buFont typeface="Arial" panose="020B0604020202020204" pitchFamily="34" charset="0"/>
              <a:buChar char="•"/>
            </a:pPr>
            <a:r>
              <a:rPr lang="en-US" sz="1600" dirty="0" smtClean="0"/>
              <a:t>Don’t enforce complex passwords or users will write it down.</a:t>
            </a:r>
          </a:p>
          <a:p>
            <a:pPr marL="285750" indent="-285750">
              <a:buFont typeface="Arial" panose="020B0604020202020204" pitchFamily="34" charset="0"/>
              <a:buChar char="•"/>
            </a:pPr>
            <a:r>
              <a:rPr lang="en-US" sz="1600" dirty="0" smtClean="0"/>
              <a:t>Salt passwords with random value and store as hash.</a:t>
            </a:r>
            <a:endParaRPr lang="en-US" sz="1600" dirty="0"/>
          </a:p>
        </p:txBody>
      </p:sp>
      <p:sp>
        <p:nvSpPr>
          <p:cNvPr id="7" name="Content Placeholder 2"/>
          <p:cNvSpPr txBox="1">
            <a:spLocks/>
          </p:cNvSpPr>
          <p:nvPr/>
        </p:nvSpPr>
        <p:spPr>
          <a:xfrm>
            <a:off x="4951041" y="4963887"/>
            <a:ext cx="4490429" cy="1841306"/>
          </a:xfrm>
          <a:prstGeom prst="rect">
            <a:avLst/>
          </a:prstGeom>
        </p:spPr>
        <p:style>
          <a:lnRef idx="1">
            <a:schemeClr val="accent5"/>
          </a:lnRef>
          <a:fillRef idx="3">
            <a:schemeClr val="accent5"/>
          </a:fillRef>
          <a:effectRef idx="2">
            <a:schemeClr val="accent5"/>
          </a:effectRef>
          <a:fontRef idx="minor">
            <a:schemeClr val="lt1"/>
          </a:fontRef>
        </p:style>
        <p:txBody>
          <a:bodyPr vert="horz" lIns="91440" tIns="45720" rIns="91440" bIns="45720" rtlCol="0" anchor="ctr">
            <a:normAutofit fontScale="70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Passwords are stored as Hashes (one way functions) </a:t>
            </a:r>
            <a:r>
              <a:rPr lang="en-US" dirty="0" smtClean="0"/>
              <a:t>in most modern applications or OSes. When a user enters the password, the application/OS creates a hash and compares to the stored hash. </a:t>
            </a:r>
          </a:p>
          <a:p>
            <a:r>
              <a:rPr lang="en-US" dirty="0" smtClean="0"/>
              <a:t>Linux Stores hashes in /</a:t>
            </a:r>
            <a:r>
              <a:rPr lang="en-US" dirty="0" err="1" smtClean="0"/>
              <a:t>etc</a:t>
            </a:r>
            <a:r>
              <a:rPr lang="en-US" dirty="0" smtClean="0"/>
              <a:t>/shadow</a:t>
            </a:r>
          </a:p>
          <a:p>
            <a:r>
              <a:rPr lang="en-US" dirty="0" smtClean="0"/>
              <a:t>Windows stores hashes in the SAM file on the local machine and the Domain controller. If the domain controller is not reachable, the local hashes are checked. </a:t>
            </a:r>
            <a:endParaRPr lang="en-US" b="1" dirty="0" smtClean="0"/>
          </a:p>
        </p:txBody>
      </p:sp>
      <p:sp>
        <p:nvSpPr>
          <p:cNvPr id="8" name="TextBox 7"/>
          <p:cNvSpPr txBox="1"/>
          <p:nvPr/>
        </p:nvSpPr>
        <p:spPr>
          <a:xfrm>
            <a:off x="371789" y="6365705"/>
            <a:ext cx="4371033" cy="369332"/>
          </a:xfrm>
          <a:prstGeom prst="rect">
            <a:avLst/>
          </a:prstGeom>
          <a:noFill/>
        </p:spPr>
        <p:txBody>
          <a:bodyPr wrap="square" rtlCol="0">
            <a:spAutoFit/>
          </a:bodyPr>
          <a:lstStyle/>
          <a:p>
            <a:pPr algn="ctr"/>
            <a:r>
              <a:rPr lang="en-US" i="1" dirty="0" smtClean="0"/>
              <a:t>Cain &amp; Abel is a Password cracker for Windows.</a:t>
            </a:r>
            <a:endParaRPr lang="en-US" i="1" dirty="0"/>
          </a:p>
        </p:txBody>
      </p:sp>
    </p:spTree>
    <p:extLst>
      <p:ext uri="{BB962C8B-B14F-4D97-AF65-F5344CB8AC3E}">
        <p14:creationId xmlns:p14="http://schemas.microsoft.com/office/powerpoint/2010/main" val="297298491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ii – something you have</a:t>
            </a:r>
            <a:endParaRPr lang="en-US" dirty="0"/>
          </a:p>
        </p:txBody>
      </p:sp>
      <p:sp>
        <p:nvSpPr>
          <p:cNvPr id="3" name="Content Placeholder 2"/>
          <p:cNvSpPr>
            <a:spLocks noGrp="1"/>
          </p:cNvSpPr>
          <p:nvPr>
            <p:ph idx="1"/>
          </p:nvPr>
        </p:nvSpPr>
        <p:spPr>
          <a:xfrm>
            <a:off x="468071" y="2788525"/>
            <a:ext cx="4584697" cy="4069475"/>
          </a:xfrm>
        </p:spPr>
        <p:txBody>
          <a:bodyPr>
            <a:normAutofit fontScale="92500" lnSpcReduction="20000"/>
          </a:bodyPr>
          <a:lstStyle/>
          <a:p>
            <a:r>
              <a:rPr lang="en-US" b="1" dirty="0" smtClean="0"/>
              <a:t>Synchronous Dynamic Tokens</a:t>
            </a:r>
            <a:endParaRPr lang="en-US" b="1" dirty="0"/>
          </a:p>
          <a:p>
            <a:pPr lvl="1"/>
            <a:r>
              <a:rPr lang="en-US" dirty="0" smtClean="0"/>
              <a:t>Algorithm based dynamic tokens.</a:t>
            </a:r>
          </a:p>
          <a:p>
            <a:pPr lvl="1"/>
            <a:r>
              <a:rPr lang="en-US" dirty="0" smtClean="0"/>
              <a:t>Tokens are dynamically generated at a preset time (60 secs) on the token. Token expires after time expires.</a:t>
            </a:r>
          </a:p>
          <a:p>
            <a:pPr lvl="1"/>
            <a:r>
              <a:rPr lang="en-US" dirty="0" smtClean="0"/>
              <a:t>Server has a seed database and matches the token based by calculating the algorithm on the token’s seed.</a:t>
            </a:r>
          </a:p>
          <a:p>
            <a:pPr lvl="1"/>
            <a:r>
              <a:rPr lang="en-US" dirty="0" smtClean="0"/>
              <a:t>Requires time synchronization between Server and Authenticator. (Usually a calibration process to enter consecutive tokens so server can identify the exact code that will be processed next)</a:t>
            </a:r>
          </a:p>
          <a:p>
            <a:pPr lvl="1"/>
            <a:r>
              <a:rPr lang="en-US" dirty="0" smtClean="0"/>
              <a:t>Most Secure.</a:t>
            </a:r>
          </a:p>
          <a:p>
            <a:pPr lvl="1"/>
            <a:r>
              <a:rPr lang="en-US" dirty="0" smtClean="0"/>
              <a:t>Example: RSA </a:t>
            </a:r>
            <a:r>
              <a:rPr lang="en-US" dirty="0" err="1" smtClean="0"/>
              <a:t>Securid</a:t>
            </a:r>
            <a:r>
              <a:rPr lang="en-US" dirty="0" smtClean="0"/>
              <a:t> token generates a </a:t>
            </a:r>
            <a:r>
              <a:rPr lang="en-US" dirty="0" err="1" smtClean="0"/>
              <a:t>Tokencode</a:t>
            </a:r>
            <a:r>
              <a:rPr lang="en-US" dirty="0" smtClean="0"/>
              <a:t> every 60 seconds.</a:t>
            </a:r>
          </a:p>
        </p:txBody>
      </p:sp>
      <p:pic>
        <p:nvPicPr>
          <p:cNvPr id="4" name="Picture 4" descr="Image result for secure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146" y="1915546"/>
            <a:ext cx="1874688" cy="102229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4908223" y="3271325"/>
            <a:ext cx="4584697" cy="3489305"/>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err="1" smtClean="0"/>
              <a:t>ASynchronous</a:t>
            </a:r>
            <a:r>
              <a:rPr lang="en-US" b="1" dirty="0" smtClean="0"/>
              <a:t> Dynamic Tokens</a:t>
            </a:r>
          </a:p>
          <a:p>
            <a:pPr lvl="1"/>
            <a:r>
              <a:rPr lang="en-US" dirty="0" smtClean="0"/>
              <a:t>Requires an event such as a OTP, Challenge, PIN or Button press to generate a token.</a:t>
            </a:r>
          </a:p>
          <a:p>
            <a:pPr lvl="1"/>
            <a:r>
              <a:rPr lang="en-US" dirty="0" smtClean="0"/>
              <a:t>Token once generated is valid till use.</a:t>
            </a:r>
          </a:p>
          <a:p>
            <a:pPr lvl="1"/>
            <a:r>
              <a:rPr lang="en-US" dirty="0" smtClean="0"/>
              <a:t>Server matches token code + Challenge with its Seed database.</a:t>
            </a:r>
          </a:p>
          <a:p>
            <a:pPr lvl="1"/>
            <a:r>
              <a:rPr lang="en-US" dirty="0" smtClean="0"/>
              <a:t>No time synchronization needed.</a:t>
            </a:r>
          </a:p>
          <a:p>
            <a:pPr lvl="1"/>
            <a:r>
              <a:rPr lang="en-US" dirty="0" smtClean="0"/>
              <a:t>Security Concern – Token valid till next use. </a:t>
            </a:r>
          </a:p>
          <a:p>
            <a:pPr lvl="1"/>
            <a:r>
              <a:rPr lang="en-US" b="1" dirty="0" smtClean="0"/>
              <a:t>Example</a:t>
            </a:r>
            <a:r>
              <a:rPr lang="en-US" dirty="0" smtClean="0"/>
              <a:t>: Seen above is </a:t>
            </a:r>
            <a:r>
              <a:rPr lang="en-US" dirty="0" err="1" smtClean="0"/>
              <a:t>Arrayshield</a:t>
            </a:r>
            <a:r>
              <a:rPr lang="en-US" dirty="0" smtClean="0"/>
              <a:t>, that requires you to place the shield on a challenge code generated by the server and type the words as the token code. </a:t>
            </a:r>
            <a:endParaRPr lang="en-US" dirty="0"/>
          </a:p>
        </p:txBody>
      </p:sp>
      <p:pic>
        <p:nvPicPr>
          <p:cNvPr id="1026" name="Picture 2" descr="Image result for arrayshiel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8924" y="1915546"/>
            <a:ext cx="890800" cy="1355779"/>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9426804" y="1915546"/>
            <a:ext cx="2648932" cy="48450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Two-Step Authentication</a:t>
            </a:r>
          </a:p>
          <a:p>
            <a:pPr algn="ctr"/>
            <a:endParaRPr lang="en-US" dirty="0"/>
          </a:p>
          <a:p>
            <a:pPr marL="285750" indent="-285750">
              <a:buFont typeface="Arial" panose="020B0604020202020204" pitchFamily="34" charset="0"/>
              <a:buChar char="•"/>
            </a:pPr>
            <a:r>
              <a:rPr lang="en-US" sz="1600" dirty="0" smtClean="0"/>
              <a:t>Websites like google implement OTP based Two-step auth.</a:t>
            </a:r>
          </a:p>
          <a:p>
            <a:pPr marL="285750" indent="-285750">
              <a:buFont typeface="Arial" panose="020B0604020202020204" pitchFamily="34" charset="0"/>
              <a:buChar char="•"/>
            </a:pPr>
            <a:r>
              <a:rPr lang="en-US" sz="1600" dirty="0" smtClean="0"/>
              <a:t>HOTP – HMAC OTP standard to create one-time-password. Valid till used.</a:t>
            </a:r>
          </a:p>
          <a:p>
            <a:pPr marL="285750" indent="-285750">
              <a:buFont typeface="Arial" panose="020B0604020202020204" pitchFamily="34" charset="0"/>
              <a:buChar char="•"/>
            </a:pPr>
            <a:r>
              <a:rPr lang="en-US" sz="1600" dirty="0" smtClean="0"/>
              <a:t>TOTP – Time based OTP, valid till specific time such as 30 seconds.</a:t>
            </a:r>
          </a:p>
          <a:p>
            <a:pPr marL="285750" indent="-285750">
              <a:buFont typeface="Arial" panose="020B0604020202020204" pitchFamily="34" charset="0"/>
              <a:buChar char="•"/>
            </a:pPr>
            <a:r>
              <a:rPr lang="en-US" sz="1600" dirty="0" smtClean="0"/>
              <a:t>NIST SP800-63B recommends Push notifications over SMS.</a:t>
            </a:r>
            <a:endParaRPr lang="en-US" sz="1600" dirty="0"/>
          </a:p>
        </p:txBody>
      </p:sp>
    </p:spTree>
    <p:extLst>
      <p:ext uri="{BB962C8B-B14F-4D97-AF65-F5344CB8AC3E}">
        <p14:creationId xmlns:p14="http://schemas.microsoft.com/office/powerpoint/2010/main" val="25593555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iii - biometrics</a:t>
            </a:r>
            <a:endParaRPr lang="en-US" dirty="0"/>
          </a:p>
        </p:txBody>
      </p:sp>
      <p:sp>
        <p:nvSpPr>
          <p:cNvPr id="3" name="Content Placeholder 2"/>
          <p:cNvSpPr>
            <a:spLocks noGrp="1"/>
          </p:cNvSpPr>
          <p:nvPr>
            <p:ph idx="1"/>
          </p:nvPr>
        </p:nvSpPr>
        <p:spPr>
          <a:xfrm>
            <a:off x="402082" y="1889089"/>
            <a:ext cx="4056795" cy="4754579"/>
          </a:xfrm>
        </p:spPr>
        <p:txBody>
          <a:bodyPr>
            <a:normAutofit fontScale="92500" lnSpcReduction="20000"/>
          </a:bodyPr>
          <a:lstStyle/>
          <a:p>
            <a:r>
              <a:rPr lang="en-US" b="1" dirty="0" smtClean="0"/>
              <a:t>Fingerprint</a:t>
            </a:r>
            <a:r>
              <a:rPr lang="en-US" dirty="0" smtClean="0"/>
              <a:t>: Widely used, scans </a:t>
            </a:r>
            <a:r>
              <a:rPr lang="en-US" dirty="0" err="1" smtClean="0"/>
              <a:t>minutae</a:t>
            </a:r>
            <a:r>
              <a:rPr lang="en-US" dirty="0" smtClean="0"/>
              <a:t>.</a:t>
            </a:r>
          </a:p>
          <a:p>
            <a:r>
              <a:rPr lang="en-US" b="1" dirty="0" smtClean="0"/>
              <a:t>Retina</a:t>
            </a:r>
            <a:r>
              <a:rPr lang="en-US" dirty="0" smtClean="0"/>
              <a:t>: Scans capillaries at back of eye. Most accurate, but intrusive. Health Risk and privacy issues.</a:t>
            </a:r>
          </a:p>
          <a:p>
            <a:r>
              <a:rPr lang="en-US" b="1" dirty="0" smtClean="0"/>
              <a:t>Iris</a:t>
            </a:r>
            <a:r>
              <a:rPr lang="en-US" dirty="0" smtClean="0"/>
              <a:t>: Second most accurate, passive.</a:t>
            </a:r>
          </a:p>
          <a:p>
            <a:r>
              <a:rPr lang="en-US" b="1" dirty="0" smtClean="0"/>
              <a:t>Palm scan</a:t>
            </a:r>
            <a:r>
              <a:rPr lang="en-US" dirty="0" smtClean="0"/>
              <a:t>: Scan’s the veins, establish unique identity without another factor.</a:t>
            </a:r>
          </a:p>
          <a:p>
            <a:r>
              <a:rPr lang="en-US" b="1" dirty="0" smtClean="0"/>
              <a:t>Hand Geometry scan: </a:t>
            </a:r>
            <a:r>
              <a:rPr lang="en-US" dirty="0" smtClean="0"/>
              <a:t>Scan’s the length, width and thickness of hand. Not reliable.</a:t>
            </a:r>
          </a:p>
          <a:p>
            <a:r>
              <a:rPr lang="en-US" b="1" dirty="0" smtClean="0"/>
              <a:t>Voice Print</a:t>
            </a:r>
            <a:r>
              <a:rPr lang="en-US" dirty="0" smtClean="0"/>
              <a:t>: Voice sampling. Vulnerable to capture and replay of voice.</a:t>
            </a:r>
          </a:p>
          <a:p>
            <a:r>
              <a:rPr lang="en-US" b="1" dirty="0" smtClean="0"/>
              <a:t>Facial Scanning: </a:t>
            </a:r>
            <a:r>
              <a:rPr lang="en-US" dirty="0" smtClean="0"/>
              <a:t>Scans facial features against DB. Passive.</a:t>
            </a:r>
          </a:p>
          <a:p>
            <a:r>
              <a:rPr lang="en-US" b="1" dirty="0" smtClean="0"/>
              <a:t>Keyboard dynamics: </a:t>
            </a:r>
            <a:r>
              <a:rPr lang="en-US" dirty="0" smtClean="0"/>
              <a:t>typing style capture (how hard/fast). Change in behavior can cause FRRs.</a:t>
            </a:r>
            <a:endParaRPr lang="en-US" dirty="0"/>
          </a:p>
        </p:txBody>
      </p:sp>
      <p:sp>
        <p:nvSpPr>
          <p:cNvPr id="4" name="Rectangle 3"/>
          <p:cNvSpPr/>
          <p:nvPr/>
        </p:nvSpPr>
        <p:spPr>
          <a:xfrm>
            <a:off x="4727493" y="4469221"/>
            <a:ext cx="3685880" cy="2266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Biometric Accuracy</a:t>
            </a:r>
          </a:p>
          <a:p>
            <a:pPr algn="ctr"/>
            <a:endParaRPr lang="en-US" sz="1600" dirty="0"/>
          </a:p>
          <a:p>
            <a:pPr marL="285750" indent="-285750">
              <a:buFont typeface="Arial" panose="020B0604020202020204" pitchFamily="34" charset="0"/>
              <a:buChar char="•"/>
            </a:pPr>
            <a:r>
              <a:rPr lang="en-US" sz="1600" b="1" dirty="0" smtClean="0"/>
              <a:t>Type I Error - False Reject Rate</a:t>
            </a:r>
            <a:r>
              <a:rPr lang="en-US" sz="1600" dirty="0" smtClean="0"/>
              <a:t>: (FRR)</a:t>
            </a:r>
            <a:r>
              <a:rPr lang="en-US" sz="1600" i="1" dirty="0" smtClean="0"/>
              <a:t>Valid authorized user is rejected.</a:t>
            </a:r>
          </a:p>
          <a:p>
            <a:pPr marL="285750" indent="-285750">
              <a:buFont typeface="Arial" panose="020B0604020202020204" pitchFamily="34" charset="0"/>
              <a:buChar char="•"/>
            </a:pPr>
            <a:r>
              <a:rPr lang="en-US" sz="1600" b="1" dirty="0" smtClean="0"/>
              <a:t>Type II Error - </a:t>
            </a:r>
            <a:r>
              <a:rPr lang="en-US" sz="1600" b="1" i="1" dirty="0" smtClean="0"/>
              <a:t>False Accept Rate</a:t>
            </a:r>
            <a:r>
              <a:rPr lang="en-US" sz="1600" i="1" dirty="0" smtClean="0"/>
              <a:t>: (FAR) Invalid Unauthorized user is accepted.</a:t>
            </a:r>
          </a:p>
          <a:p>
            <a:pPr marL="285750" indent="-285750">
              <a:buFont typeface="Arial" panose="020B0604020202020204" pitchFamily="34" charset="0"/>
              <a:buChar char="•"/>
            </a:pPr>
            <a:r>
              <a:rPr lang="en-US" sz="1600" b="1" dirty="0" smtClean="0"/>
              <a:t>Crossover Error Rate: (CER) </a:t>
            </a:r>
            <a:r>
              <a:rPr lang="en-US" sz="1600" i="1" dirty="0" smtClean="0"/>
              <a:t>When FRR and FAR are equal.</a:t>
            </a:r>
            <a:endParaRPr lang="en-US" sz="1600" i="1" dirty="0"/>
          </a:p>
        </p:txBody>
      </p:sp>
      <p:pic>
        <p:nvPicPr>
          <p:cNvPr id="6" name="Picture 5"/>
          <p:cNvPicPr>
            <a:picLocks noChangeAspect="1"/>
          </p:cNvPicPr>
          <p:nvPr/>
        </p:nvPicPr>
        <p:blipFill>
          <a:blip r:embed="rId3"/>
          <a:stretch>
            <a:fillRect/>
          </a:stretch>
        </p:blipFill>
        <p:spPr>
          <a:xfrm>
            <a:off x="4458877" y="1925972"/>
            <a:ext cx="3461123" cy="2543249"/>
          </a:xfrm>
          <a:prstGeom prst="rect">
            <a:avLst/>
          </a:prstGeom>
        </p:spPr>
      </p:pic>
      <p:sp>
        <p:nvSpPr>
          <p:cNvPr id="7" name="Rectangle 6"/>
          <p:cNvSpPr/>
          <p:nvPr/>
        </p:nvSpPr>
        <p:spPr>
          <a:xfrm>
            <a:off x="8681989" y="1925972"/>
            <a:ext cx="3289954" cy="1333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Enrollment: </a:t>
            </a:r>
          </a:p>
          <a:p>
            <a:pPr marL="285750" indent="-285750" algn="ctr">
              <a:buFont typeface="Arial" panose="020B0604020202020204" pitchFamily="34" charset="0"/>
              <a:buChar char="•"/>
            </a:pPr>
            <a:r>
              <a:rPr lang="en-US" sz="1400" dirty="0" smtClean="0"/>
              <a:t>Process of registering biometric factor. </a:t>
            </a:r>
          </a:p>
          <a:p>
            <a:pPr marL="285750" indent="-285750">
              <a:buFont typeface="Arial" panose="020B0604020202020204" pitchFamily="34" charset="0"/>
              <a:buChar char="•"/>
            </a:pPr>
            <a:r>
              <a:rPr lang="en-US" sz="1400" dirty="0" smtClean="0"/>
              <a:t> Time should not exceed 2 mins.</a:t>
            </a:r>
          </a:p>
          <a:p>
            <a:pPr marL="285750" indent="-285750">
              <a:buFont typeface="Arial" panose="020B0604020202020204" pitchFamily="34" charset="0"/>
              <a:buChar char="•"/>
            </a:pPr>
            <a:r>
              <a:rPr lang="en-US" sz="1400" dirty="0" smtClean="0"/>
              <a:t>The enrolled biometric is called Enrollment Template which is referenced during the authentication.</a:t>
            </a:r>
          </a:p>
        </p:txBody>
      </p:sp>
      <p:sp>
        <p:nvSpPr>
          <p:cNvPr id="8" name="Rectangle 7"/>
          <p:cNvSpPr/>
          <p:nvPr/>
        </p:nvSpPr>
        <p:spPr>
          <a:xfrm>
            <a:off x="8681989" y="3469880"/>
            <a:ext cx="3289954" cy="843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Throughput: </a:t>
            </a:r>
          </a:p>
          <a:p>
            <a:pPr marL="285750" indent="-285750">
              <a:buFont typeface="Arial" panose="020B0604020202020204" pitchFamily="34" charset="0"/>
              <a:buChar char="•"/>
            </a:pPr>
            <a:r>
              <a:rPr lang="en-US" sz="1400" dirty="0" smtClean="0"/>
              <a:t>Time taken to authenticate a user with biometric factor.</a:t>
            </a:r>
          </a:p>
          <a:p>
            <a:pPr marL="285750" indent="-285750">
              <a:buFont typeface="Arial" panose="020B0604020202020204" pitchFamily="34" charset="0"/>
              <a:buChar char="•"/>
            </a:pPr>
            <a:r>
              <a:rPr lang="en-US" sz="1400" dirty="0" smtClean="0"/>
              <a:t>Typical time 6-10 seconds.</a:t>
            </a:r>
          </a:p>
        </p:txBody>
      </p:sp>
      <p:sp>
        <p:nvSpPr>
          <p:cNvPr id="5" name="Rounded Rectangle 4"/>
          <p:cNvSpPr/>
          <p:nvPr/>
        </p:nvSpPr>
        <p:spPr>
          <a:xfrm>
            <a:off x="8707048" y="4469221"/>
            <a:ext cx="3007151" cy="123924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i="1" dirty="0" smtClean="0"/>
              <a:t>If the CER of a biometric system is not acceptable</a:t>
            </a:r>
            <a:r>
              <a:rPr lang="en-US" dirty="0" smtClean="0"/>
              <a:t>: </a:t>
            </a:r>
          </a:p>
          <a:p>
            <a:pPr algn="ctr"/>
            <a:r>
              <a:rPr lang="en-US" i="1" dirty="0" smtClean="0"/>
              <a:t>Evaluate other biometric systems.</a:t>
            </a:r>
            <a:endParaRPr lang="en-US" i="1" dirty="0"/>
          </a:p>
        </p:txBody>
      </p:sp>
      <p:sp>
        <p:nvSpPr>
          <p:cNvPr id="9" name="Rounded Rectangle 8"/>
          <p:cNvSpPr/>
          <p:nvPr/>
        </p:nvSpPr>
        <p:spPr>
          <a:xfrm>
            <a:off x="8707048" y="5787850"/>
            <a:ext cx="3007151" cy="96441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i="1" dirty="0" smtClean="0"/>
              <a:t>Zephyr Charts </a:t>
            </a:r>
            <a:r>
              <a:rPr lang="en-US" i="1" dirty="0" smtClean="0"/>
              <a:t>gauge effectiveness of different biometric devices.</a:t>
            </a:r>
            <a:endParaRPr lang="en-US" dirty="0" smtClean="0"/>
          </a:p>
        </p:txBody>
      </p:sp>
    </p:spTree>
    <p:extLst>
      <p:ext uri="{BB962C8B-B14F-4D97-AF65-F5344CB8AC3E}">
        <p14:creationId xmlns:p14="http://schemas.microsoft.com/office/powerpoint/2010/main" val="198117483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authentication</a:t>
            </a:r>
            <a:endParaRPr lang="en-US" dirty="0"/>
          </a:p>
        </p:txBody>
      </p:sp>
      <p:sp>
        <p:nvSpPr>
          <p:cNvPr id="3" name="Content Placeholder 2"/>
          <p:cNvSpPr>
            <a:spLocks noGrp="1"/>
          </p:cNvSpPr>
          <p:nvPr>
            <p:ph idx="1"/>
          </p:nvPr>
        </p:nvSpPr>
        <p:spPr>
          <a:xfrm>
            <a:off x="4624570" y="2257578"/>
            <a:ext cx="3209104" cy="3678303"/>
          </a:xfrm>
        </p:spPr>
        <p:txBody>
          <a:bodyPr/>
          <a:lstStyle/>
          <a:p>
            <a:pPr marL="0" indent="0" algn="ctr">
              <a:buNone/>
            </a:pPr>
            <a:r>
              <a:rPr lang="en-US" b="1" dirty="0" smtClean="0"/>
              <a:t>User Authentication</a:t>
            </a:r>
          </a:p>
          <a:p>
            <a:r>
              <a:rPr lang="en-US" dirty="0" smtClean="0"/>
              <a:t>Typically known as “Interactive Logon”</a:t>
            </a:r>
          </a:p>
          <a:p>
            <a:r>
              <a:rPr lang="en-US" dirty="0" smtClean="0"/>
              <a:t>User accesses the login page and logs in with username and authentication factors.</a:t>
            </a:r>
            <a:endParaRPr lang="en-US" dirty="0"/>
          </a:p>
        </p:txBody>
      </p:sp>
      <p:sp>
        <p:nvSpPr>
          <p:cNvPr id="4" name="Content Placeholder 2"/>
          <p:cNvSpPr txBox="1">
            <a:spLocks/>
          </p:cNvSpPr>
          <p:nvPr/>
        </p:nvSpPr>
        <p:spPr>
          <a:xfrm>
            <a:off x="7918388" y="3085470"/>
            <a:ext cx="4273612" cy="3678303"/>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Service Authentication</a:t>
            </a:r>
          </a:p>
          <a:p>
            <a:r>
              <a:rPr lang="en-US" dirty="0" smtClean="0"/>
              <a:t>Application services need privileged authentication. </a:t>
            </a:r>
          </a:p>
          <a:p>
            <a:r>
              <a:rPr lang="en-US" dirty="0" smtClean="0"/>
              <a:t>Service accounts enable privileged access for services.</a:t>
            </a:r>
          </a:p>
          <a:p>
            <a:r>
              <a:rPr lang="en-US" dirty="0" smtClean="0"/>
              <a:t>Recommendations:</a:t>
            </a:r>
          </a:p>
          <a:p>
            <a:pPr lvl="1"/>
            <a:r>
              <a:rPr lang="en-US" dirty="0" smtClean="0"/>
              <a:t>Disable Interactive Logon to prevent misuse.</a:t>
            </a:r>
          </a:p>
          <a:p>
            <a:pPr lvl="1"/>
            <a:r>
              <a:rPr lang="en-US" dirty="0" smtClean="0"/>
              <a:t>Disable password expiry.</a:t>
            </a:r>
          </a:p>
          <a:p>
            <a:pPr lvl="1"/>
            <a:r>
              <a:rPr lang="en-US" dirty="0" smtClean="0"/>
              <a:t>Use Certificate authentication if possible.</a:t>
            </a:r>
          </a:p>
          <a:p>
            <a:pPr lvl="1"/>
            <a:r>
              <a:rPr lang="en-US" dirty="0" smtClean="0"/>
              <a:t>Use API authentication if possible.</a:t>
            </a:r>
            <a:endParaRPr lang="en-US" dirty="0"/>
          </a:p>
        </p:txBody>
      </p:sp>
      <p:sp>
        <p:nvSpPr>
          <p:cNvPr id="5" name="Content Placeholder 2"/>
          <p:cNvSpPr txBox="1">
            <a:spLocks/>
          </p:cNvSpPr>
          <p:nvPr/>
        </p:nvSpPr>
        <p:spPr>
          <a:xfrm>
            <a:off x="266244" y="3003534"/>
            <a:ext cx="4273612" cy="3678303"/>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Device Authentication</a:t>
            </a:r>
          </a:p>
          <a:p>
            <a:r>
              <a:rPr lang="en-US" dirty="0" smtClean="0"/>
              <a:t>Device’s cannot login interactively, and may not be part of the domain.</a:t>
            </a:r>
          </a:p>
          <a:p>
            <a:r>
              <a:rPr lang="en-US" dirty="0" smtClean="0"/>
              <a:t>Device Fingerprinting which identifies Device type, Mac, Manufacturer etc. may be used for authentication.</a:t>
            </a:r>
          </a:p>
          <a:p>
            <a:r>
              <a:rPr lang="en-US" dirty="0" smtClean="0"/>
              <a:t>802.1x with NAC used for device authentication.</a:t>
            </a:r>
          </a:p>
          <a:p>
            <a:r>
              <a:rPr lang="en-US" dirty="0" smtClean="0"/>
              <a:t>NAC determines health such as Antivirus is installed and enabled, before allowing device on the network.</a:t>
            </a:r>
          </a:p>
          <a:p>
            <a:r>
              <a:rPr lang="en-US" dirty="0" smtClean="0"/>
              <a:t>Third party tools – </a:t>
            </a:r>
            <a:r>
              <a:rPr lang="en-US" dirty="0" err="1" smtClean="0"/>
              <a:t>SecureAuth</a:t>
            </a:r>
            <a:r>
              <a:rPr lang="en-US" dirty="0" smtClean="0"/>
              <a:t> Identity Provider </a:t>
            </a:r>
            <a:r>
              <a:rPr lang="en-US" dirty="0" err="1" smtClean="0"/>
              <a:t>IdP</a:t>
            </a:r>
            <a:endParaRPr lang="en-US" dirty="0"/>
          </a:p>
        </p:txBody>
      </p:sp>
      <p:pic>
        <p:nvPicPr>
          <p:cNvPr id="1026" name="Picture 2" descr="Image result for iot de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767" y="1937566"/>
            <a:ext cx="1597811" cy="10659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us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005" y="1937566"/>
            <a:ext cx="1173686" cy="11736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q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9769" y="2041371"/>
            <a:ext cx="1634965" cy="8583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i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8714" y="2011008"/>
            <a:ext cx="919081" cy="919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97687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management</a:t>
            </a:r>
            <a:endParaRPr lang="en-US" dirty="0"/>
          </a:p>
        </p:txBody>
      </p:sp>
      <p:sp>
        <p:nvSpPr>
          <p:cNvPr id="3" name="Content Placeholder 2"/>
          <p:cNvSpPr>
            <a:spLocks noGrp="1"/>
          </p:cNvSpPr>
          <p:nvPr>
            <p:ph idx="1"/>
          </p:nvPr>
        </p:nvSpPr>
        <p:spPr>
          <a:xfrm>
            <a:off x="581193" y="2199350"/>
            <a:ext cx="5027756" cy="4677504"/>
          </a:xfrm>
        </p:spPr>
        <p:txBody>
          <a:bodyPr>
            <a:normAutofit lnSpcReduction="10000"/>
          </a:bodyPr>
          <a:lstStyle/>
          <a:p>
            <a:pPr marL="0" indent="0" algn="ctr">
              <a:buNone/>
            </a:pPr>
            <a:r>
              <a:rPr lang="en-US" b="1" dirty="0" smtClean="0"/>
              <a:t>Centralized Access Control</a:t>
            </a:r>
          </a:p>
          <a:p>
            <a:r>
              <a:rPr lang="en-US" dirty="0" smtClean="0"/>
              <a:t>Authorization verification performed centrally by a single entity.</a:t>
            </a:r>
          </a:p>
          <a:p>
            <a:r>
              <a:rPr lang="en-US" dirty="0" smtClean="0"/>
              <a:t>Access is provisioned on the central Access management control.</a:t>
            </a:r>
          </a:p>
          <a:p>
            <a:r>
              <a:rPr lang="en-US" b="1" dirty="0" smtClean="0"/>
              <a:t>Advantages</a:t>
            </a:r>
            <a:r>
              <a:rPr lang="en-US" dirty="0" smtClean="0"/>
              <a:t>: Centrally managed – uniform access control for the whole organization. Simple authentication to Resources.</a:t>
            </a:r>
          </a:p>
          <a:p>
            <a:r>
              <a:rPr lang="en-US" b="1" dirty="0" smtClean="0"/>
              <a:t>Disadvantages</a:t>
            </a:r>
            <a:r>
              <a:rPr lang="en-US" dirty="0" smtClean="0"/>
              <a:t>: Single point of failure.</a:t>
            </a:r>
          </a:p>
          <a:p>
            <a:r>
              <a:rPr lang="en-US" b="1" dirty="0" smtClean="0"/>
              <a:t>Example</a:t>
            </a:r>
            <a:r>
              <a:rPr lang="en-US" dirty="0" smtClean="0"/>
              <a:t>:</a:t>
            </a:r>
          </a:p>
          <a:p>
            <a:pPr lvl="1"/>
            <a:r>
              <a:rPr lang="en-US" dirty="0" smtClean="0"/>
              <a:t>Centralized Active Directory server: all authentication / authorization through AD.</a:t>
            </a:r>
          </a:p>
          <a:p>
            <a:pPr lvl="1"/>
            <a:r>
              <a:rPr lang="en-US" dirty="0" smtClean="0"/>
              <a:t>Organizations utilizing Aruba </a:t>
            </a:r>
            <a:r>
              <a:rPr lang="en-US" dirty="0" err="1" smtClean="0"/>
              <a:t>Clearpass</a:t>
            </a:r>
            <a:r>
              <a:rPr lang="en-US" dirty="0" smtClean="0"/>
              <a:t> or Cisco ISE for AAA &amp; TACACS+</a:t>
            </a:r>
            <a:endParaRPr lang="en-US" dirty="0"/>
          </a:p>
        </p:txBody>
      </p:sp>
      <p:sp>
        <p:nvSpPr>
          <p:cNvPr id="4" name="Content Placeholder 2"/>
          <p:cNvSpPr txBox="1">
            <a:spLocks/>
          </p:cNvSpPr>
          <p:nvPr/>
        </p:nvSpPr>
        <p:spPr>
          <a:xfrm>
            <a:off x="6267127" y="2199350"/>
            <a:ext cx="5027756" cy="4677504"/>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Decentralized Access Control</a:t>
            </a:r>
          </a:p>
          <a:p>
            <a:r>
              <a:rPr lang="en-US" dirty="0" smtClean="0"/>
              <a:t>Authorization verification performed locally by a local entity.</a:t>
            </a:r>
          </a:p>
          <a:p>
            <a:r>
              <a:rPr lang="en-US" dirty="0" smtClean="0"/>
              <a:t>Access is provisioned individually per system or location.</a:t>
            </a:r>
          </a:p>
          <a:p>
            <a:r>
              <a:rPr lang="en-US" b="1" dirty="0" smtClean="0"/>
              <a:t>Advantages</a:t>
            </a:r>
            <a:r>
              <a:rPr lang="en-US" dirty="0" smtClean="0"/>
              <a:t>: No dependency on connectivity to Central system. Management closer to the authenticating resource. Granularity.</a:t>
            </a:r>
          </a:p>
          <a:p>
            <a:r>
              <a:rPr lang="en-US" b="1" dirty="0" smtClean="0"/>
              <a:t>Disadvantages</a:t>
            </a:r>
            <a:r>
              <a:rPr lang="en-US" dirty="0" smtClean="0"/>
              <a:t>: Access Control not uniform, each location may manage differently, leading to excess privileges or lax reviews. Complex authentication to resources as they have to be integrated with all locations controls.</a:t>
            </a:r>
          </a:p>
          <a:p>
            <a:r>
              <a:rPr lang="en-US" b="1" dirty="0" smtClean="0"/>
              <a:t>Example</a:t>
            </a:r>
            <a:r>
              <a:rPr lang="en-US" dirty="0" smtClean="0"/>
              <a:t>:</a:t>
            </a:r>
          </a:p>
          <a:p>
            <a:pPr lvl="1"/>
            <a:r>
              <a:rPr lang="en-US" dirty="0" smtClean="0"/>
              <a:t>Local AD per location.</a:t>
            </a:r>
          </a:p>
          <a:p>
            <a:pPr lvl="1"/>
            <a:r>
              <a:rPr lang="en-US" dirty="0" smtClean="0"/>
              <a:t>Biometric authentication managed locally.</a:t>
            </a:r>
            <a:endParaRPr lang="en-US" dirty="0"/>
          </a:p>
        </p:txBody>
      </p:sp>
    </p:spTree>
    <p:extLst>
      <p:ext uri="{BB962C8B-B14F-4D97-AF65-F5344CB8AC3E}">
        <p14:creationId xmlns:p14="http://schemas.microsoft.com/office/powerpoint/2010/main" val="279434584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MISC - Single sign on | </a:t>
            </a:r>
            <a:r>
              <a:rPr lang="en-US" dirty="0" err="1" smtClean="0"/>
              <a:t>Idaas</a:t>
            </a:r>
            <a:r>
              <a:rPr lang="en-US" dirty="0" smtClean="0"/>
              <a:t> | Credential management </a:t>
            </a:r>
            <a:endParaRPr lang="en-US" dirty="0"/>
          </a:p>
        </p:txBody>
      </p:sp>
      <p:sp>
        <p:nvSpPr>
          <p:cNvPr id="3" name="Content Placeholder 2"/>
          <p:cNvSpPr>
            <a:spLocks noGrp="1"/>
          </p:cNvSpPr>
          <p:nvPr>
            <p:ph idx="1"/>
          </p:nvPr>
        </p:nvSpPr>
        <p:spPr>
          <a:xfrm>
            <a:off x="581193" y="1919236"/>
            <a:ext cx="5489670" cy="4688954"/>
          </a:xfrm>
        </p:spPr>
        <p:txBody>
          <a:bodyPr>
            <a:normAutofit fontScale="92500" lnSpcReduction="10000"/>
          </a:bodyPr>
          <a:lstStyle/>
          <a:p>
            <a:r>
              <a:rPr lang="en-US" dirty="0" smtClean="0"/>
              <a:t>Single Sign On – authenticate once, access all.</a:t>
            </a:r>
          </a:p>
          <a:p>
            <a:r>
              <a:rPr lang="en-US" dirty="0" smtClean="0"/>
              <a:t>Convenient for users – remember only one authentication, the system authenticates the application.</a:t>
            </a:r>
            <a:endParaRPr lang="en-US" dirty="0"/>
          </a:p>
          <a:p>
            <a:r>
              <a:rPr lang="en-US" dirty="0" smtClean="0"/>
              <a:t>Easy to manage: reduces the number of accounts to manage on disparate systems.</a:t>
            </a:r>
          </a:p>
          <a:p>
            <a:r>
              <a:rPr lang="en-US" b="1" dirty="0" smtClean="0"/>
              <a:t>Disadvantage: </a:t>
            </a:r>
          </a:p>
          <a:p>
            <a:pPr lvl="1"/>
            <a:r>
              <a:rPr lang="en-US" dirty="0" smtClean="0"/>
              <a:t>One account hijacked – all systems access!</a:t>
            </a:r>
          </a:p>
          <a:p>
            <a:pPr lvl="1"/>
            <a:r>
              <a:rPr lang="en-US" dirty="0" smtClean="0"/>
              <a:t>Integration with legacy apps.</a:t>
            </a:r>
          </a:p>
          <a:p>
            <a:pPr lvl="1"/>
            <a:r>
              <a:rPr lang="en-US" dirty="0" smtClean="0"/>
              <a:t>Single point of attack</a:t>
            </a:r>
          </a:p>
          <a:p>
            <a:r>
              <a:rPr lang="en-US" b="1" dirty="0" smtClean="0"/>
              <a:t>Securing Single-Sign On</a:t>
            </a:r>
            <a:r>
              <a:rPr lang="en-US" dirty="0" smtClean="0"/>
              <a:t>:</a:t>
            </a:r>
          </a:p>
          <a:p>
            <a:pPr lvl="1"/>
            <a:r>
              <a:rPr lang="en-US" dirty="0" smtClean="0"/>
              <a:t>Implement Session Timeouts and Auto Lockout controls to prevent idle systems or sessions from being taken advantage of.</a:t>
            </a:r>
          </a:p>
          <a:p>
            <a:pPr lvl="1"/>
            <a:r>
              <a:rPr lang="en-US" dirty="0" smtClean="0"/>
              <a:t>SSO should be paired with Multi-factor authentication to secure the account.</a:t>
            </a:r>
            <a:endParaRPr lang="en-US" dirty="0"/>
          </a:p>
        </p:txBody>
      </p:sp>
      <p:sp>
        <p:nvSpPr>
          <p:cNvPr id="4" name="Rectangle 3"/>
          <p:cNvSpPr/>
          <p:nvPr/>
        </p:nvSpPr>
        <p:spPr>
          <a:xfrm>
            <a:off x="6860526" y="2180496"/>
            <a:ext cx="4000235" cy="1517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t>IDaaS</a:t>
            </a:r>
            <a:endParaRPr lang="en-US" b="1" dirty="0" smtClean="0"/>
          </a:p>
          <a:p>
            <a:pPr algn="ctr"/>
            <a:r>
              <a:rPr lang="en-US" dirty="0" smtClean="0"/>
              <a:t>Identity As A Service offering cloud based Identity services and management. </a:t>
            </a:r>
            <a:r>
              <a:rPr lang="en-US" b="1" dirty="0" smtClean="0"/>
              <a:t>Example</a:t>
            </a:r>
            <a:r>
              <a:rPr lang="en-US" dirty="0" smtClean="0"/>
              <a:t>: </a:t>
            </a:r>
            <a:r>
              <a:rPr lang="en-US" i="1" dirty="0" err="1" smtClean="0"/>
              <a:t>PingID</a:t>
            </a:r>
            <a:r>
              <a:rPr lang="en-US" i="1" dirty="0" smtClean="0"/>
              <a:t>, </a:t>
            </a:r>
            <a:r>
              <a:rPr lang="en-US" i="1" dirty="0" err="1" smtClean="0"/>
              <a:t>OneIdentity</a:t>
            </a:r>
            <a:r>
              <a:rPr lang="en-US" i="1" dirty="0" smtClean="0"/>
              <a:t>, </a:t>
            </a:r>
            <a:r>
              <a:rPr lang="en-US" i="1" dirty="0" err="1" smtClean="0"/>
              <a:t>Okta</a:t>
            </a:r>
            <a:endParaRPr lang="en-US" i="1" dirty="0"/>
          </a:p>
        </p:txBody>
      </p:sp>
      <p:sp>
        <p:nvSpPr>
          <p:cNvPr id="5" name="Rectangle 4"/>
          <p:cNvSpPr/>
          <p:nvPr/>
        </p:nvSpPr>
        <p:spPr>
          <a:xfrm>
            <a:off x="6860526" y="3883401"/>
            <a:ext cx="4000235" cy="2537277"/>
          </a:xfrm>
          <a:prstGeom prst="rect">
            <a:avLst/>
          </a:prstGeom>
          <a:effectLst>
            <a:glow rad="139700">
              <a:schemeClr val="accent3">
                <a:satMod val="175000"/>
                <a:alpha val="40000"/>
              </a:schemeClr>
            </a:glow>
            <a:outerShdw blurRad="88900" dist="38100" dir="5040000" rotWithShape="0">
              <a:srgbClr val="000000">
                <a:alpha val="60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smtClean="0"/>
              <a:t>Credential Management System</a:t>
            </a:r>
          </a:p>
          <a:p>
            <a:pPr algn="ctr"/>
            <a:r>
              <a:rPr lang="en-US" dirty="0"/>
              <a:t>Credential management systems offer features like </a:t>
            </a:r>
            <a:r>
              <a:rPr lang="en-US" i="1" dirty="0"/>
              <a:t>password management, multifactor authentication to retrieve passwords, logging, audit, and password rotation </a:t>
            </a:r>
            <a:r>
              <a:rPr lang="en-US" i="1" dirty="0" smtClean="0"/>
              <a:t>capabilities. </a:t>
            </a:r>
            <a:r>
              <a:rPr lang="en-US" i="1" dirty="0" smtClean="0">
                <a:solidFill>
                  <a:srgbClr val="FFFF00"/>
                </a:solidFill>
              </a:rPr>
              <a:t>Can be used in lieu of Single-Sign-On if SSO cannot be deployed or impractical</a:t>
            </a:r>
            <a:r>
              <a:rPr lang="en-US" i="1" dirty="0" smtClean="0">
                <a:solidFill>
                  <a:srgbClr val="FF0000"/>
                </a:solidFill>
              </a:rPr>
              <a:t>.</a:t>
            </a:r>
            <a:endParaRPr lang="en-US" i="1" dirty="0">
              <a:solidFill>
                <a:srgbClr val="FF0000"/>
              </a:solidFill>
            </a:endParaRPr>
          </a:p>
        </p:txBody>
      </p:sp>
    </p:spTree>
    <p:extLst>
      <p:ext uri="{BB962C8B-B14F-4D97-AF65-F5344CB8AC3E}">
        <p14:creationId xmlns:p14="http://schemas.microsoft.com/office/powerpoint/2010/main" val="308830093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ldap</a:t>
            </a:r>
            <a:endParaRPr lang="en-US" dirty="0"/>
          </a:p>
        </p:txBody>
      </p:sp>
      <p:sp>
        <p:nvSpPr>
          <p:cNvPr id="3" name="Content Placeholder 2"/>
          <p:cNvSpPr>
            <a:spLocks noGrp="1"/>
          </p:cNvSpPr>
          <p:nvPr>
            <p:ph idx="1"/>
          </p:nvPr>
        </p:nvSpPr>
        <p:spPr>
          <a:xfrm>
            <a:off x="5624532" y="2329516"/>
            <a:ext cx="4546989" cy="4465401"/>
          </a:xfrm>
        </p:spPr>
        <p:txBody>
          <a:bodyPr>
            <a:normAutofit fontScale="92500" lnSpcReduction="10000"/>
          </a:bodyPr>
          <a:lstStyle/>
          <a:p>
            <a:r>
              <a:rPr lang="en-US" b="1" dirty="0" smtClean="0"/>
              <a:t>Microsoft Active Directory: </a:t>
            </a:r>
            <a:r>
              <a:rPr lang="en-US" dirty="0" smtClean="0"/>
              <a:t>based on LDAP</a:t>
            </a:r>
          </a:p>
          <a:p>
            <a:r>
              <a:rPr lang="en-US" dirty="0" smtClean="0"/>
              <a:t>Multiple-AD’s authenticate a Domain.</a:t>
            </a:r>
          </a:p>
          <a:p>
            <a:r>
              <a:rPr lang="en-US" b="1" dirty="0" smtClean="0"/>
              <a:t>Trust Relationship </a:t>
            </a:r>
            <a:r>
              <a:rPr lang="en-US" dirty="0" smtClean="0"/>
              <a:t>= Domain to Domain authentication</a:t>
            </a:r>
          </a:p>
          <a:p>
            <a:r>
              <a:rPr lang="en-US" b="1" dirty="0" smtClean="0"/>
              <a:t>Forest</a:t>
            </a:r>
            <a:r>
              <a:rPr lang="en-US" dirty="0" smtClean="0"/>
              <a:t> = Made up of multiple domains.</a:t>
            </a:r>
          </a:p>
          <a:p>
            <a:r>
              <a:rPr lang="en-US" b="1" dirty="0" smtClean="0"/>
              <a:t>Directory Server </a:t>
            </a:r>
            <a:r>
              <a:rPr lang="en-US" dirty="0" smtClean="0"/>
              <a:t>= authenticates Domain</a:t>
            </a:r>
          </a:p>
          <a:p>
            <a:r>
              <a:rPr lang="en-US" b="1" dirty="0" smtClean="0"/>
              <a:t>Global Catalog </a:t>
            </a:r>
            <a:r>
              <a:rPr lang="en-US" dirty="0" smtClean="0"/>
              <a:t>= authenticates Forest.</a:t>
            </a:r>
          </a:p>
          <a:p>
            <a:r>
              <a:rPr lang="en-US" b="1" dirty="0" smtClean="0"/>
              <a:t>Ports</a:t>
            </a:r>
            <a:r>
              <a:rPr lang="en-US" dirty="0" smtClean="0"/>
              <a:t>:</a:t>
            </a:r>
          </a:p>
          <a:p>
            <a:pPr lvl="1"/>
            <a:r>
              <a:rPr lang="en-US" dirty="0" smtClean="0"/>
              <a:t>389 – Plain LDAP</a:t>
            </a:r>
          </a:p>
          <a:p>
            <a:pPr lvl="1"/>
            <a:r>
              <a:rPr lang="en-US" dirty="0" smtClean="0"/>
              <a:t>636 – LDAP-S over SSL</a:t>
            </a:r>
            <a:endParaRPr lang="en-US" dirty="0"/>
          </a:p>
          <a:p>
            <a:pPr lvl="1"/>
            <a:r>
              <a:rPr lang="en-US" dirty="0" smtClean="0"/>
              <a:t>3268 – Global Catalog</a:t>
            </a:r>
          </a:p>
          <a:p>
            <a:pPr lvl="1"/>
            <a:r>
              <a:rPr lang="en-US" dirty="0" smtClean="0"/>
              <a:t>3269 – Secure Global Catalog</a:t>
            </a:r>
          </a:p>
        </p:txBody>
      </p:sp>
      <p:sp>
        <p:nvSpPr>
          <p:cNvPr id="4" name="Content Placeholder 2"/>
          <p:cNvSpPr txBox="1">
            <a:spLocks/>
          </p:cNvSpPr>
          <p:nvPr/>
        </p:nvSpPr>
        <p:spPr>
          <a:xfrm>
            <a:off x="733592" y="2332896"/>
            <a:ext cx="4546989" cy="446540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Lightweight Directory Access Protocol</a:t>
            </a:r>
            <a:r>
              <a:rPr lang="en-US" dirty="0" smtClean="0"/>
              <a:t>: Directory based on Subjects (users) and objects (resources)</a:t>
            </a:r>
          </a:p>
          <a:p>
            <a:r>
              <a:rPr lang="en-US" dirty="0" smtClean="0"/>
              <a:t>Enforces controls based on a subjects authorization (group). Subject must authenticate before queries/lookups. Access based on privileges assigned to the user.</a:t>
            </a:r>
          </a:p>
          <a:p>
            <a:r>
              <a:rPr lang="en-US" dirty="0" smtClean="0"/>
              <a:t>Subject resides in nested containers – </a:t>
            </a:r>
            <a:r>
              <a:rPr lang="en-US" b="1" i="1" dirty="0" smtClean="0"/>
              <a:t>Organization units</a:t>
            </a:r>
            <a:r>
              <a:rPr lang="en-US" dirty="0" smtClean="0"/>
              <a:t>, with the top level being a </a:t>
            </a:r>
            <a:r>
              <a:rPr lang="en-US" b="1" i="1" dirty="0" smtClean="0"/>
              <a:t>Domain</a:t>
            </a:r>
            <a:r>
              <a:rPr lang="en-US" dirty="0" smtClean="0"/>
              <a:t>.</a:t>
            </a:r>
          </a:p>
          <a:p>
            <a:r>
              <a:rPr lang="en-US" b="1" dirty="0" smtClean="0"/>
              <a:t>Expressed as: </a:t>
            </a:r>
          </a:p>
          <a:p>
            <a:pPr lvl="1"/>
            <a:r>
              <a:rPr lang="en-US" dirty="0" err="1" smtClean="0"/>
              <a:t>Dn</a:t>
            </a:r>
            <a:r>
              <a:rPr lang="en-US" dirty="0" smtClean="0"/>
              <a:t>=</a:t>
            </a:r>
            <a:r>
              <a:rPr lang="en-US" dirty="0" err="1" smtClean="0"/>
              <a:t>ashish,ou</a:t>
            </a:r>
            <a:r>
              <a:rPr lang="en-US" dirty="0" smtClean="0"/>
              <a:t>=</a:t>
            </a:r>
            <a:r>
              <a:rPr lang="en-US" dirty="0" err="1" smtClean="0"/>
              <a:t>technology,dc</a:t>
            </a:r>
            <a:r>
              <a:rPr lang="en-US" dirty="0" smtClean="0"/>
              <a:t>=</a:t>
            </a:r>
            <a:r>
              <a:rPr lang="en-US" dirty="0" err="1" smtClean="0"/>
              <a:t>zerodegrees,dc</a:t>
            </a:r>
            <a:r>
              <a:rPr lang="en-US" dirty="0" smtClean="0"/>
              <a:t>=it</a:t>
            </a:r>
            <a:endParaRPr lang="en-US" dirty="0"/>
          </a:p>
        </p:txBody>
      </p:sp>
    </p:spTree>
    <p:extLst>
      <p:ext uri="{BB962C8B-B14F-4D97-AF65-F5344CB8AC3E}">
        <p14:creationId xmlns:p14="http://schemas.microsoft.com/office/powerpoint/2010/main" val="162232050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29699" y="4354765"/>
            <a:ext cx="5109328" cy="23472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Kerberos - Components</a:t>
            </a:r>
            <a:endParaRPr lang="en-US" dirty="0"/>
          </a:p>
        </p:txBody>
      </p:sp>
      <p:sp>
        <p:nvSpPr>
          <p:cNvPr id="4" name="Rounded Rectangle 3"/>
          <p:cNvSpPr/>
          <p:nvPr/>
        </p:nvSpPr>
        <p:spPr>
          <a:xfrm>
            <a:off x="3268087" y="4430318"/>
            <a:ext cx="2243579" cy="21113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Kerberos Key Distribution Center</a:t>
            </a:r>
          </a:p>
          <a:p>
            <a:pPr algn="ctr"/>
            <a:endParaRPr lang="en-US" dirty="0"/>
          </a:p>
          <a:p>
            <a:pPr algn="ctr"/>
            <a:r>
              <a:rPr lang="en-US" dirty="0" smtClean="0"/>
              <a:t>Kerberos Service that includes:</a:t>
            </a:r>
            <a:endParaRPr lang="en-US" dirty="0"/>
          </a:p>
        </p:txBody>
      </p:sp>
      <p:sp>
        <p:nvSpPr>
          <p:cNvPr id="5" name="Rounded Rectangle 4"/>
          <p:cNvSpPr/>
          <p:nvPr/>
        </p:nvSpPr>
        <p:spPr>
          <a:xfrm>
            <a:off x="5624787" y="4430318"/>
            <a:ext cx="2516957" cy="11122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Authentication Server (</a:t>
            </a:r>
            <a:r>
              <a:rPr lang="en-US" b="1" dirty="0" smtClean="0"/>
              <a:t>AS</a:t>
            </a:r>
            <a:r>
              <a:rPr lang="en-US" dirty="0" smtClean="0"/>
              <a:t>) – </a:t>
            </a:r>
            <a:r>
              <a:rPr lang="en-US" i="1" dirty="0" smtClean="0"/>
              <a:t>Grants Ticket Granting Tickets (TGT) to access the TGS</a:t>
            </a:r>
            <a:endParaRPr lang="en-US" i="1" dirty="0"/>
          </a:p>
        </p:txBody>
      </p:sp>
      <p:sp>
        <p:nvSpPr>
          <p:cNvPr id="6" name="Rounded Rectangle 5"/>
          <p:cNvSpPr/>
          <p:nvPr/>
        </p:nvSpPr>
        <p:spPr>
          <a:xfrm>
            <a:off x="5624786" y="5608389"/>
            <a:ext cx="2516957" cy="9332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Ticket Granting Service (</a:t>
            </a:r>
            <a:r>
              <a:rPr lang="en-US" b="1" dirty="0" smtClean="0"/>
              <a:t>TGS</a:t>
            </a:r>
            <a:r>
              <a:rPr lang="en-US" dirty="0" smtClean="0"/>
              <a:t>) – Grants tickets to target services.</a:t>
            </a:r>
            <a:endParaRPr lang="en-US" dirty="0"/>
          </a:p>
        </p:txBody>
      </p:sp>
      <p:sp>
        <p:nvSpPr>
          <p:cNvPr id="8" name="Rounded Rectangle 7"/>
          <p:cNvSpPr/>
          <p:nvPr/>
        </p:nvSpPr>
        <p:spPr>
          <a:xfrm>
            <a:off x="5986020" y="2068973"/>
            <a:ext cx="2752627" cy="21113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Resource Server</a:t>
            </a:r>
          </a:p>
          <a:p>
            <a:pPr algn="ctr"/>
            <a:endParaRPr lang="en-US" dirty="0"/>
          </a:p>
          <a:p>
            <a:pPr algn="ctr"/>
            <a:r>
              <a:rPr lang="en-US" dirty="0" smtClean="0"/>
              <a:t>The </a:t>
            </a:r>
            <a:r>
              <a:rPr lang="en-US" dirty="0" smtClean="0">
                <a:solidFill>
                  <a:srgbClr val="FF0000"/>
                </a:solidFill>
              </a:rPr>
              <a:t>Target Service (</a:t>
            </a:r>
            <a:r>
              <a:rPr lang="en-US" i="1" dirty="0" smtClean="0">
                <a:solidFill>
                  <a:srgbClr val="FF0000"/>
                </a:solidFill>
              </a:rPr>
              <a:t>TS</a:t>
            </a:r>
            <a:r>
              <a:rPr lang="en-US" dirty="0" smtClean="0">
                <a:solidFill>
                  <a:srgbClr val="FF0000"/>
                </a:solidFill>
              </a:rPr>
              <a:t>)</a:t>
            </a:r>
            <a:r>
              <a:rPr lang="en-US" dirty="0" smtClean="0"/>
              <a:t> that the User/Principal needs access to.</a:t>
            </a:r>
            <a:endParaRPr lang="en-US" dirty="0"/>
          </a:p>
        </p:txBody>
      </p:sp>
      <p:sp>
        <p:nvSpPr>
          <p:cNvPr id="9" name="Rounded Rectangle 8"/>
          <p:cNvSpPr/>
          <p:nvPr/>
        </p:nvSpPr>
        <p:spPr>
          <a:xfrm>
            <a:off x="3129699" y="2088177"/>
            <a:ext cx="2661183" cy="21113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Principal</a:t>
            </a:r>
          </a:p>
          <a:p>
            <a:pPr algn="ctr"/>
            <a:r>
              <a:rPr lang="en-US" dirty="0" smtClean="0"/>
              <a:t>The subject that raises access request to the KDC. Can be a client or application.</a:t>
            </a:r>
            <a:endParaRPr lang="en-US" dirty="0"/>
          </a:p>
        </p:txBody>
      </p:sp>
      <p:sp>
        <p:nvSpPr>
          <p:cNvPr id="10" name="Rounded Rectangle 9"/>
          <p:cNvSpPr/>
          <p:nvPr/>
        </p:nvSpPr>
        <p:spPr>
          <a:xfrm>
            <a:off x="8551999" y="5283374"/>
            <a:ext cx="3516198" cy="62674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i="1" dirty="0" smtClean="0"/>
              <a:t>Ticket Granting Ticket (TGT)</a:t>
            </a:r>
            <a:r>
              <a:rPr lang="en-US" dirty="0" smtClean="0"/>
              <a:t> – access to TGS.</a:t>
            </a:r>
            <a:endParaRPr lang="en-US" dirty="0"/>
          </a:p>
        </p:txBody>
      </p:sp>
      <p:sp>
        <p:nvSpPr>
          <p:cNvPr id="11" name="Rounded Rectangle 10"/>
          <p:cNvSpPr/>
          <p:nvPr/>
        </p:nvSpPr>
        <p:spPr>
          <a:xfrm>
            <a:off x="8551999" y="6014579"/>
            <a:ext cx="3516198" cy="68746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i="1" dirty="0" smtClean="0"/>
              <a:t>Service Ticket </a:t>
            </a:r>
            <a:r>
              <a:rPr lang="en-US" dirty="0" smtClean="0"/>
              <a:t>– access to Target Service.</a:t>
            </a:r>
            <a:endParaRPr lang="en-US" dirty="0"/>
          </a:p>
        </p:txBody>
      </p:sp>
      <p:sp>
        <p:nvSpPr>
          <p:cNvPr id="13" name="Rounded Rectangle 12"/>
          <p:cNvSpPr/>
          <p:nvPr/>
        </p:nvSpPr>
        <p:spPr>
          <a:xfrm>
            <a:off x="172891" y="2088177"/>
            <a:ext cx="2761670" cy="461386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t>Kerberos:</a:t>
            </a:r>
          </a:p>
          <a:p>
            <a:pPr marL="285750" indent="-285750">
              <a:buFont typeface="Arial" panose="020B0604020202020204" pitchFamily="34" charset="0"/>
              <a:buChar char="•"/>
            </a:pPr>
            <a:r>
              <a:rPr lang="en-US" dirty="0" smtClean="0"/>
              <a:t>Uses Symmetric encryption.</a:t>
            </a:r>
          </a:p>
          <a:p>
            <a:pPr marL="285750" indent="-285750">
              <a:buFont typeface="Arial" panose="020B0604020202020204" pitchFamily="34" charset="0"/>
              <a:buChar char="•"/>
            </a:pPr>
            <a:r>
              <a:rPr lang="en-US" b="1" dirty="0" smtClean="0"/>
              <a:t>Port</a:t>
            </a:r>
            <a:r>
              <a:rPr lang="en-US" dirty="0" smtClean="0"/>
              <a:t>: UDP 88</a:t>
            </a:r>
          </a:p>
          <a:p>
            <a:pPr marL="285750" indent="-285750">
              <a:buFont typeface="Arial" panose="020B0604020202020204" pitchFamily="34" charset="0"/>
              <a:buChar char="•"/>
            </a:pPr>
            <a:r>
              <a:rPr lang="en-US" dirty="0" smtClean="0"/>
              <a:t>The Principal / client’s password is never transmitted on the network.</a:t>
            </a:r>
          </a:p>
          <a:p>
            <a:pPr marL="285750" indent="-285750">
              <a:buFont typeface="Arial" panose="020B0604020202020204" pitchFamily="34" charset="0"/>
              <a:buChar char="•"/>
            </a:pPr>
            <a:r>
              <a:rPr lang="en-US" b="1" dirty="0" smtClean="0"/>
              <a:t>Time Sensitive</a:t>
            </a:r>
            <a:r>
              <a:rPr lang="en-US" dirty="0" smtClean="0"/>
              <a:t>: All systems clocks need to be in sync. </a:t>
            </a:r>
          </a:p>
          <a:p>
            <a:pPr marL="285750" indent="-285750">
              <a:buFont typeface="Arial" panose="020B0604020202020204" pitchFamily="34" charset="0"/>
              <a:buChar char="•"/>
            </a:pPr>
            <a:r>
              <a:rPr lang="en-US" dirty="0" smtClean="0"/>
              <a:t>Single Point of Failure.</a:t>
            </a:r>
            <a:endParaRPr lang="en-US" dirty="0"/>
          </a:p>
        </p:txBody>
      </p:sp>
      <p:sp>
        <p:nvSpPr>
          <p:cNvPr id="14" name="Rounded Rectangle 13"/>
          <p:cNvSpPr/>
          <p:nvPr/>
        </p:nvSpPr>
        <p:spPr>
          <a:xfrm>
            <a:off x="8933785" y="2088178"/>
            <a:ext cx="2752627" cy="10698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Realm</a:t>
            </a:r>
          </a:p>
          <a:p>
            <a:pPr algn="ctr"/>
            <a:endParaRPr lang="en-US" dirty="0"/>
          </a:p>
          <a:p>
            <a:pPr algn="ctr"/>
            <a:r>
              <a:rPr lang="en-US" dirty="0" smtClean="0"/>
              <a:t>Domain. Each realm needs an AS and a TGS.</a:t>
            </a:r>
            <a:endParaRPr lang="en-US" dirty="0"/>
          </a:p>
        </p:txBody>
      </p:sp>
      <p:sp>
        <p:nvSpPr>
          <p:cNvPr id="15" name="Rounded Rectangle 14"/>
          <p:cNvSpPr/>
          <p:nvPr/>
        </p:nvSpPr>
        <p:spPr>
          <a:xfrm>
            <a:off x="8902679" y="3232836"/>
            <a:ext cx="2752627" cy="10698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Remote TGS</a:t>
            </a:r>
          </a:p>
          <a:p>
            <a:pPr algn="ctr"/>
            <a:r>
              <a:rPr lang="en-US" dirty="0" smtClean="0"/>
              <a:t>TGS in a remote Realm</a:t>
            </a:r>
            <a:endParaRPr lang="en-US" dirty="0"/>
          </a:p>
        </p:txBody>
      </p:sp>
      <p:sp>
        <p:nvSpPr>
          <p:cNvPr id="16" name="Rounded Rectangle 15"/>
          <p:cNvSpPr/>
          <p:nvPr/>
        </p:nvSpPr>
        <p:spPr>
          <a:xfrm>
            <a:off x="8520893" y="4430319"/>
            <a:ext cx="3516198" cy="8008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i="1" dirty="0" smtClean="0"/>
              <a:t>Session Key</a:t>
            </a:r>
            <a:r>
              <a:rPr lang="en-US" dirty="0" smtClean="0"/>
              <a:t> – Encrypts communication for a session between client and KDC or TS</a:t>
            </a:r>
            <a:endParaRPr lang="en-US" dirty="0"/>
          </a:p>
        </p:txBody>
      </p:sp>
    </p:spTree>
    <p:extLst>
      <p:ext uri="{BB962C8B-B14F-4D97-AF65-F5344CB8AC3E}">
        <p14:creationId xmlns:p14="http://schemas.microsoft.com/office/powerpoint/2010/main" val="1237314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Control</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78627430"/>
              </p:ext>
            </p:extLst>
          </p:nvPr>
        </p:nvGraphicFramePr>
        <p:xfrm>
          <a:off x="451678" y="2389441"/>
          <a:ext cx="11365948" cy="2595880"/>
        </p:xfrm>
        <a:graphic>
          <a:graphicData uri="http://schemas.openxmlformats.org/drawingml/2006/table">
            <a:tbl>
              <a:tblPr firstRow="1" bandRow="1">
                <a:tableStyleId>{5C22544A-7EE6-4342-B048-85BDC9FD1C3A}</a:tableStyleId>
              </a:tblPr>
              <a:tblGrid>
                <a:gridCol w="1174625"/>
                <a:gridCol w="1498001"/>
                <a:gridCol w="3813209"/>
                <a:gridCol w="1292087"/>
                <a:gridCol w="3588026"/>
              </a:tblGrid>
              <a:tr h="370840">
                <a:tc>
                  <a:txBody>
                    <a:bodyPr/>
                    <a:lstStyle/>
                    <a:p>
                      <a:pPr algn="ctr"/>
                      <a:r>
                        <a:rPr lang="en-US" b="0" dirty="0" smtClean="0"/>
                        <a:t>Sr. No.</a:t>
                      </a:r>
                      <a:endParaRPr lang="en-US" b="0" dirty="0"/>
                    </a:p>
                  </a:txBody>
                  <a:tcPr/>
                </a:tc>
                <a:tc>
                  <a:txBody>
                    <a:bodyPr/>
                    <a:lstStyle/>
                    <a:p>
                      <a:pPr algn="ctr"/>
                      <a:r>
                        <a:rPr lang="en-US" b="0" dirty="0" smtClean="0"/>
                        <a:t>Version No.</a:t>
                      </a:r>
                      <a:endParaRPr lang="en-US" b="0" dirty="0"/>
                    </a:p>
                  </a:txBody>
                  <a:tcPr/>
                </a:tc>
                <a:tc>
                  <a:txBody>
                    <a:bodyPr/>
                    <a:lstStyle/>
                    <a:p>
                      <a:pPr algn="ctr"/>
                      <a:r>
                        <a:rPr lang="en-US" b="0" dirty="0" smtClean="0"/>
                        <a:t>Author</a:t>
                      </a:r>
                      <a:endParaRPr lang="en-US" b="0" dirty="0"/>
                    </a:p>
                  </a:txBody>
                  <a:tcPr/>
                </a:tc>
                <a:tc>
                  <a:txBody>
                    <a:bodyPr/>
                    <a:lstStyle/>
                    <a:p>
                      <a:pPr algn="ctr"/>
                      <a:r>
                        <a:rPr lang="en-US" b="0" dirty="0" smtClean="0"/>
                        <a:t>Date / Time</a:t>
                      </a:r>
                      <a:endParaRPr lang="en-US" b="0" dirty="0"/>
                    </a:p>
                  </a:txBody>
                  <a:tcPr/>
                </a:tc>
                <a:tc>
                  <a:txBody>
                    <a:bodyPr/>
                    <a:lstStyle/>
                    <a:p>
                      <a:pPr algn="ctr"/>
                      <a:r>
                        <a:rPr lang="en-US" b="0" dirty="0" smtClean="0"/>
                        <a:t>Change</a:t>
                      </a:r>
                      <a:r>
                        <a:rPr lang="en-US" b="0" baseline="0" dirty="0" smtClean="0"/>
                        <a:t> Summary</a:t>
                      </a:r>
                      <a:endParaRPr lang="en-US" b="0" dirty="0"/>
                    </a:p>
                  </a:txBody>
                  <a:tcPr/>
                </a:tc>
              </a:tr>
              <a:tr h="370840">
                <a:tc>
                  <a:txBody>
                    <a:bodyPr/>
                    <a:lstStyle/>
                    <a:p>
                      <a:r>
                        <a:rPr lang="en-US" dirty="0" smtClean="0"/>
                        <a:t>1</a:t>
                      </a:r>
                      <a:endParaRPr lang="en-US" dirty="0"/>
                    </a:p>
                  </a:txBody>
                  <a:tcPr/>
                </a:tc>
                <a:tc>
                  <a:txBody>
                    <a:bodyPr/>
                    <a:lstStyle/>
                    <a:p>
                      <a:r>
                        <a:rPr lang="en-US" dirty="0" smtClean="0"/>
                        <a:t>1.0</a:t>
                      </a:r>
                      <a:endParaRPr lang="en-US" dirty="0"/>
                    </a:p>
                  </a:txBody>
                  <a:tcPr/>
                </a:tc>
                <a:tc>
                  <a:txBody>
                    <a:bodyPr/>
                    <a:lstStyle/>
                    <a:p>
                      <a:r>
                        <a:rPr lang="en-US" dirty="0" smtClean="0"/>
                        <a:t>Ashish Chalke</a:t>
                      </a:r>
                      <a:endParaRPr lang="en-US" dirty="0"/>
                    </a:p>
                  </a:txBody>
                  <a:tcPr/>
                </a:tc>
                <a:tc>
                  <a:txBody>
                    <a:bodyPr/>
                    <a:lstStyle/>
                    <a:p>
                      <a:r>
                        <a:rPr lang="en-US" dirty="0" smtClean="0"/>
                        <a:t>25/7/2018</a:t>
                      </a:r>
                      <a:endParaRPr lang="en-US" dirty="0"/>
                    </a:p>
                  </a:txBody>
                  <a:tcPr/>
                </a:tc>
                <a:tc>
                  <a:txBody>
                    <a:bodyPr/>
                    <a:lstStyle/>
                    <a:p>
                      <a:r>
                        <a:rPr lang="en-US" dirty="0" smtClean="0"/>
                        <a:t>Sanitized</a:t>
                      </a:r>
                      <a:r>
                        <a:rPr lang="en-US" baseline="0" dirty="0" smtClean="0"/>
                        <a:t> for Public Release</a:t>
                      </a:r>
                      <a:endParaRPr lang="en-US" dirty="0"/>
                    </a:p>
                  </a:txBody>
                  <a:tcPr/>
                </a:tc>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977226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Management Framework</a:t>
            </a:r>
            <a:endParaRPr lang="en-US" dirty="0"/>
          </a:p>
        </p:txBody>
      </p:sp>
      <p:sp>
        <p:nvSpPr>
          <p:cNvPr id="5" name="Rounded Rectangle 4"/>
          <p:cNvSpPr/>
          <p:nvPr/>
        </p:nvSpPr>
        <p:spPr>
          <a:xfrm>
            <a:off x="4279769" y="1885360"/>
            <a:ext cx="2498103" cy="1583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Step 1</a:t>
            </a:r>
          </a:p>
          <a:p>
            <a:pPr algn="ctr"/>
            <a:r>
              <a:rPr lang="en-US" dirty="0" smtClean="0"/>
              <a:t>CATEGORIZE</a:t>
            </a:r>
          </a:p>
          <a:p>
            <a:pPr algn="ctr"/>
            <a:r>
              <a:rPr lang="en-US" dirty="0" smtClean="0"/>
              <a:t>Data &amp; Information Systems</a:t>
            </a:r>
          </a:p>
          <a:p>
            <a:pPr marL="285750" indent="-285750">
              <a:buFont typeface="Arial" panose="020B0604020202020204" pitchFamily="34" charset="0"/>
              <a:buChar char="•"/>
            </a:pPr>
            <a:r>
              <a:rPr lang="en-US" sz="1400" dirty="0" smtClean="0"/>
              <a:t>Based on Impact analysis</a:t>
            </a:r>
            <a:endParaRPr lang="en-US" sz="1400" dirty="0"/>
          </a:p>
        </p:txBody>
      </p:sp>
      <p:sp>
        <p:nvSpPr>
          <p:cNvPr id="6" name="Rounded Rectangle 5"/>
          <p:cNvSpPr/>
          <p:nvPr/>
        </p:nvSpPr>
        <p:spPr>
          <a:xfrm>
            <a:off x="7816391" y="2603368"/>
            <a:ext cx="2498103" cy="1583703"/>
          </a:xfrm>
          <a:prstGeom prst="roundRect">
            <a:avLst>
              <a:gd name="adj" fmla="val 84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Step 2</a:t>
            </a:r>
          </a:p>
          <a:p>
            <a:pPr algn="ctr"/>
            <a:r>
              <a:rPr lang="en-US" dirty="0" smtClean="0"/>
              <a:t>SELECT</a:t>
            </a:r>
          </a:p>
          <a:p>
            <a:pPr algn="ctr"/>
            <a:r>
              <a:rPr lang="en-US" dirty="0" smtClean="0"/>
              <a:t>Security Controls</a:t>
            </a:r>
          </a:p>
          <a:p>
            <a:pPr marL="285750" indent="-285750">
              <a:buFont typeface="Arial" panose="020B0604020202020204" pitchFamily="34" charset="0"/>
              <a:buChar char="•"/>
            </a:pPr>
            <a:r>
              <a:rPr lang="en-US" sz="1400" dirty="0" smtClean="0"/>
              <a:t>Initial baseline</a:t>
            </a:r>
          </a:p>
          <a:p>
            <a:pPr marL="285750" indent="-285750">
              <a:buFont typeface="Arial" panose="020B0604020202020204" pitchFamily="34" charset="0"/>
              <a:buChar char="•"/>
            </a:pPr>
            <a:r>
              <a:rPr lang="en-US" sz="1400" dirty="0" smtClean="0"/>
              <a:t>Tailor, scope and supplement on risk assessment</a:t>
            </a:r>
          </a:p>
        </p:txBody>
      </p:sp>
      <p:sp>
        <p:nvSpPr>
          <p:cNvPr id="7" name="Rounded Rectangle 6"/>
          <p:cNvSpPr/>
          <p:nvPr/>
        </p:nvSpPr>
        <p:spPr>
          <a:xfrm>
            <a:off x="7816390" y="4537434"/>
            <a:ext cx="2498103" cy="1583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Step 3</a:t>
            </a:r>
          </a:p>
          <a:p>
            <a:pPr algn="ctr"/>
            <a:r>
              <a:rPr lang="en-US" dirty="0" smtClean="0"/>
              <a:t>IMPLEMENT</a:t>
            </a:r>
          </a:p>
          <a:p>
            <a:pPr algn="ctr"/>
            <a:r>
              <a:rPr lang="en-US" dirty="0" smtClean="0"/>
              <a:t>Security Controls</a:t>
            </a:r>
          </a:p>
          <a:p>
            <a:pPr marL="285750" indent="-285750">
              <a:buFont typeface="Arial" panose="020B0604020202020204" pitchFamily="34" charset="0"/>
              <a:buChar char="•"/>
            </a:pPr>
            <a:r>
              <a:rPr lang="en-US" sz="1400" dirty="0" smtClean="0"/>
              <a:t>Implement</a:t>
            </a:r>
          </a:p>
          <a:p>
            <a:pPr marL="285750" indent="-285750">
              <a:buFont typeface="Arial" panose="020B0604020202020204" pitchFamily="34" charset="0"/>
              <a:buChar char="•"/>
            </a:pPr>
            <a:r>
              <a:rPr lang="en-US" sz="1400" dirty="0" smtClean="0"/>
              <a:t>Describe how implemented</a:t>
            </a:r>
            <a:endParaRPr lang="en-US" sz="1400" dirty="0"/>
          </a:p>
        </p:txBody>
      </p:sp>
      <p:sp>
        <p:nvSpPr>
          <p:cNvPr id="8" name="Rounded Rectangle 7"/>
          <p:cNvSpPr/>
          <p:nvPr/>
        </p:nvSpPr>
        <p:spPr>
          <a:xfrm>
            <a:off x="717287" y="2603367"/>
            <a:ext cx="2498103" cy="1583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Step 6</a:t>
            </a:r>
          </a:p>
          <a:p>
            <a:pPr algn="ctr"/>
            <a:r>
              <a:rPr lang="en-US" dirty="0" smtClean="0"/>
              <a:t>MONITOR</a:t>
            </a:r>
          </a:p>
          <a:p>
            <a:pPr algn="ctr"/>
            <a:r>
              <a:rPr lang="en-US" dirty="0" smtClean="0"/>
              <a:t>Security Controls</a:t>
            </a:r>
          </a:p>
          <a:p>
            <a:pPr marL="285750" indent="-285750">
              <a:buFont typeface="Arial" panose="020B0604020202020204" pitchFamily="34" charset="0"/>
              <a:buChar char="•"/>
            </a:pPr>
            <a:r>
              <a:rPr lang="en-US" sz="1400" dirty="0" smtClean="0"/>
              <a:t>Assess effectiveness</a:t>
            </a:r>
          </a:p>
          <a:p>
            <a:pPr marL="285750" indent="-285750">
              <a:buFont typeface="Arial" panose="020B0604020202020204" pitchFamily="34" charset="0"/>
              <a:buChar char="•"/>
            </a:pPr>
            <a:r>
              <a:rPr lang="en-US" sz="1400" dirty="0" smtClean="0"/>
              <a:t>Document changes</a:t>
            </a:r>
          </a:p>
          <a:p>
            <a:pPr marL="285750" indent="-285750">
              <a:buFont typeface="Arial" panose="020B0604020202020204" pitchFamily="34" charset="0"/>
              <a:buChar char="•"/>
            </a:pPr>
            <a:r>
              <a:rPr lang="en-US" sz="1400" dirty="0" smtClean="0"/>
              <a:t>Impact of changes</a:t>
            </a:r>
            <a:endParaRPr lang="en-US" sz="1400" dirty="0"/>
          </a:p>
        </p:txBody>
      </p:sp>
      <p:sp>
        <p:nvSpPr>
          <p:cNvPr id="9" name="Rounded Rectangle 8"/>
          <p:cNvSpPr/>
          <p:nvPr/>
        </p:nvSpPr>
        <p:spPr>
          <a:xfrm>
            <a:off x="648878" y="4537434"/>
            <a:ext cx="2498103" cy="1583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Step 5</a:t>
            </a:r>
          </a:p>
          <a:p>
            <a:pPr algn="ctr"/>
            <a:r>
              <a:rPr lang="en-US" dirty="0" smtClean="0"/>
              <a:t>AUTHORIZE</a:t>
            </a:r>
          </a:p>
          <a:p>
            <a:pPr algn="ctr"/>
            <a:r>
              <a:rPr lang="en-US" dirty="0" smtClean="0"/>
              <a:t>Information System</a:t>
            </a:r>
          </a:p>
          <a:p>
            <a:pPr marL="285750" indent="-285750">
              <a:buFont typeface="Arial" panose="020B0604020202020204" pitchFamily="34" charset="0"/>
              <a:buChar char="•"/>
            </a:pPr>
            <a:r>
              <a:rPr lang="en-US" sz="1400" dirty="0" smtClean="0"/>
              <a:t>Based on risk to operations and assets.</a:t>
            </a:r>
          </a:p>
          <a:p>
            <a:pPr marL="285750" indent="-285750">
              <a:buFont typeface="Arial" panose="020B0604020202020204" pitchFamily="34" charset="0"/>
              <a:buChar char="•"/>
            </a:pPr>
            <a:r>
              <a:rPr lang="en-US" sz="1400" dirty="0" smtClean="0"/>
              <a:t>And the decision that risk is acceptable</a:t>
            </a:r>
            <a:endParaRPr lang="en-US" sz="1400" dirty="0"/>
          </a:p>
        </p:txBody>
      </p:sp>
      <p:sp>
        <p:nvSpPr>
          <p:cNvPr id="10" name="Rounded Rectangle 9"/>
          <p:cNvSpPr/>
          <p:nvPr/>
        </p:nvSpPr>
        <p:spPr>
          <a:xfrm>
            <a:off x="4279768" y="5139179"/>
            <a:ext cx="2498103" cy="1583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Step 4</a:t>
            </a:r>
          </a:p>
          <a:p>
            <a:pPr algn="ctr"/>
            <a:r>
              <a:rPr lang="en-US" dirty="0" smtClean="0"/>
              <a:t>ASSESS</a:t>
            </a:r>
          </a:p>
          <a:p>
            <a:pPr algn="ctr"/>
            <a:r>
              <a:rPr lang="en-US" dirty="0" smtClean="0"/>
              <a:t>Security Controls</a:t>
            </a:r>
          </a:p>
          <a:p>
            <a:pPr marL="285750" indent="-285750">
              <a:buFont typeface="Arial" panose="020B0604020202020204" pitchFamily="34" charset="0"/>
              <a:buChar char="•"/>
            </a:pPr>
            <a:r>
              <a:rPr lang="en-US" sz="1400" dirty="0" smtClean="0"/>
              <a:t>Controls implemented correctly</a:t>
            </a:r>
          </a:p>
          <a:p>
            <a:pPr marL="285750" indent="-285750">
              <a:buFont typeface="Arial" panose="020B0604020202020204" pitchFamily="34" charset="0"/>
              <a:buChar char="•"/>
            </a:pPr>
            <a:r>
              <a:rPr lang="en-US" sz="1400" dirty="0" smtClean="0"/>
              <a:t>Meeting security requirements</a:t>
            </a:r>
          </a:p>
        </p:txBody>
      </p:sp>
      <p:sp>
        <p:nvSpPr>
          <p:cNvPr id="11" name="Right Arrow 10"/>
          <p:cNvSpPr/>
          <p:nvPr/>
        </p:nvSpPr>
        <p:spPr>
          <a:xfrm rot="2086367">
            <a:off x="6985262" y="2677211"/>
            <a:ext cx="480767" cy="424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8389574">
            <a:off x="7056747" y="5400019"/>
            <a:ext cx="480767" cy="424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2377948">
            <a:off x="3520125" y="5487677"/>
            <a:ext cx="480767" cy="424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9711423">
            <a:off x="3469488" y="2654857"/>
            <a:ext cx="480767" cy="424208"/>
          </a:xfrm>
          <a:prstGeom prst="rightArrow">
            <a:avLst/>
          </a:prstGeom>
          <a:solidFill>
            <a:srgbClr val="00B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ight Arrow 14"/>
          <p:cNvSpPr/>
          <p:nvPr/>
        </p:nvSpPr>
        <p:spPr>
          <a:xfrm rot="5400000">
            <a:off x="8903616" y="4191781"/>
            <a:ext cx="369215" cy="375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16200000">
            <a:off x="1706252" y="4143864"/>
            <a:ext cx="383355" cy="375504"/>
          </a:xfrm>
          <a:prstGeom prst="rightArrow">
            <a:avLst/>
          </a:prstGeom>
          <a:solidFill>
            <a:srgbClr val="00B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Right Arrow 16"/>
          <p:cNvSpPr/>
          <p:nvPr/>
        </p:nvSpPr>
        <p:spPr>
          <a:xfrm rot="2086367">
            <a:off x="6985262" y="2677212"/>
            <a:ext cx="480767" cy="424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5400000">
            <a:off x="8903616" y="4191782"/>
            <a:ext cx="369215" cy="375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8389574">
            <a:off x="7056746" y="5400020"/>
            <a:ext cx="480767" cy="424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2086367">
            <a:off x="6985261" y="2677213"/>
            <a:ext cx="480767" cy="424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5400000">
            <a:off x="8903615" y="4191783"/>
            <a:ext cx="369215" cy="375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2377948">
            <a:off x="3520125" y="5487678"/>
            <a:ext cx="480767" cy="424208"/>
          </a:xfrm>
          <a:prstGeom prst="rightArrow">
            <a:avLst/>
          </a:prstGeom>
          <a:solidFill>
            <a:srgbClr val="00B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ight Arrow 22"/>
          <p:cNvSpPr/>
          <p:nvPr/>
        </p:nvSpPr>
        <p:spPr>
          <a:xfrm rot="8389574">
            <a:off x="7056746" y="5400021"/>
            <a:ext cx="480767" cy="424208"/>
          </a:xfrm>
          <a:prstGeom prst="rightArrow">
            <a:avLst/>
          </a:prstGeom>
          <a:solidFill>
            <a:srgbClr val="00B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ight Arrow 23"/>
          <p:cNvSpPr/>
          <p:nvPr/>
        </p:nvSpPr>
        <p:spPr>
          <a:xfrm rot="2086367">
            <a:off x="6985261" y="2677214"/>
            <a:ext cx="480767" cy="424208"/>
          </a:xfrm>
          <a:prstGeom prst="rightArrow">
            <a:avLst/>
          </a:prstGeom>
          <a:solidFill>
            <a:srgbClr val="00B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p:cNvSpPr/>
          <p:nvPr/>
        </p:nvSpPr>
        <p:spPr>
          <a:xfrm rot="5400000">
            <a:off x="8903615" y="4191784"/>
            <a:ext cx="369215" cy="375504"/>
          </a:xfrm>
          <a:prstGeom prst="rightArrow">
            <a:avLst/>
          </a:prstGeom>
          <a:solidFill>
            <a:srgbClr val="00B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TextBox 25"/>
          <p:cNvSpPr txBox="1"/>
          <p:nvPr/>
        </p:nvSpPr>
        <p:spPr>
          <a:xfrm flipH="1">
            <a:off x="3844720" y="3779368"/>
            <a:ext cx="3548519" cy="1200329"/>
          </a:xfrm>
          <a:prstGeom prst="rect">
            <a:avLst/>
          </a:prstGeom>
          <a:noFill/>
        </p:spPr>
        <p:txBody>
          <a:bodyPr wrap="square" rtlCol="0">
            <a:spAutoFit/>
          </a:bodyPr>
          <a:lstStyle/>
          <a:p>
            <a:pPr algn="ctr"/>
            <a:r>
              <a:rPr lang="en-US" sz="2400" b="1" dirty="0" smtClean="0">
                <a:latin typeface="Californian FB" panose="0207040306080B030204" pitchFamily="18" charset="0"/>
              </a:rPr>
              <a:t>NIST SP800-37</a:t>
            </a:r>
          </a:p>
          <a:p>
            <a:pPr algn="ctr"/>
            <a:r>
              <a:rPr lang="en-US" sz="2400" dirty="0" smtClean="0">
                <a:latin typeface="Californian FB" panose="0207040306080B030204" pitchFamily="18" charset="0"/>
              </a:rPr>
              <a:t>Risk Management Framework</a:t>
            </a:r>
            <a:endParaRPr lang="en-US" sz="2400" dirty="0">
              <a:latin typeface="Californian FB" panose="0207040306080B030204" pitchFamily="18" charset="0"/>
            </a:endParaRPr>
          </a:p>
        </p:txBody>
      </p:sp>
      <p:sp>
        <p:nvSpPr>
          <p:cNvPr id="3" name="TextBox 2"/>
          <p:cNvSpPr txBox="1"/>
          <p:nvPr/>
        </p:nvSpPr>
        <p:spPr>
          <a:xfrm>
            <a:off x="10314493" y="4901938"/>
            <a:ext cx="1877507" cy="646331"/>
          </a:xfrm>
          <a:prstGeom prst="rect">
            <a:avLst/>
          </a:prstGeom>
          <a:noFill/>
        </p:spPr>
        <p:txBody>
          <a:bodyPr wrap="square" rtlCol="0">
            <a:spAutoFit/>
          </a:bodyPr>
          <a:lstStyle/>
          <a:p>
            <a:r>
              <a:rPr lang="en-US" b="1" dirty="0" smtClean="0"/>
              <a:t>Custodian/</a:t>
            </a:r>
          </a:p>
          <a:p>
            <a:r>
              <a:rPr lang="en-US" b="1" dirty="0" smtClean="0"/>
              <a:t>Administrator</a:t>
            </a:r>
            <a:endParaRPr lang="en-US" b="1" dirty="0"/>
          </a:p>
        </p:txBody>
      </p:sp>
      <p:sp>
        <p:nvSpPr>
          <p:cNvPr id="27" name="TextBox 26"/>
          <p:cNvSpPr txBox="1"/>
          <p:nvPr/>
        </p:nvSpPr>
        <p:spPr>
          <a:xfrm>
            <a:off x="6825783" y="1881653"/>
            <a:ext cx="1583703" cy="369332"/>
          </a:xfrm>
          <a:prstGeom prst="rect">
            <a:avLst/>
          </a:prstGeom>
          <a:noFill/>
        </p:spPr>
        <p:txBody>
          <a:bodyPr wrap="square" rtlCol="0">
            <a:spAutoFit/>
          </a:bodyPr>
          <a:lstStyle/>
          <a:p>
            <a:r>
              <a:rPr lang="en-US" b="1" dirty="0" smtClean="0"/>
              <a:t>Data Owner</a:t>
            </a:r>
            <a:endParaRPr lang="en-US" b="1" dirty="0"/>
          </a:p>
        </p:txBody>
      </p:sp>
      <p:sp>
        <p:nvSpPr>
          <p:cNvPr id="28" name="TextBox 27"/>
          <p:cNvSpPr txBox="1"/>
          <p:nvPr/>
        </p:nvSpPr>
        <p:spPr>
          <a:xfrm>
            <a:off x="10482605" y="3173371"/>
            <a:ext cx="1583703" cy="646331"/>
          </a:xfrm>
          <a:prstGeom prst="rect">
            <a:avLst/>
          </a:prstGeom>
          <a:noFill/>
        </p:spPr>
        <p:txBody>
          <a:bodyPr wrap="square" rtlCol="0">
            <a:spAutoFit/>
          </a:bodyPr>
          <a:lstStyle/>
          <a:p>
            <a:r>
              <a:rPr lang="en-US" b="1" dirty="0" smtClean="0"/>
              <a:t>System Owner</a:t>
            </a:r>
            <a:endParaRPr lang="en-US" b="1" dirty="0"/>
          </a:p>
        </p:txBody>
      </p:sp>
      <p:sp>
        <p:nvSpPr>
          <p:cNvPr id="29" name="TextBox 28"/>
          <p:cNvSpPr txBox="1"/>
          <p:nvPr/>
        </p:nvSpPr>
        <p:spPr>
          <a:xfrm>
            <a:off x="875152" y="6135277"/>
            <a:ext cx="2045554" cy="369332"/>
          </a:xfrm>
          <a:prstGeom prst="rect">
            <a:avLst/>
          </a:prstGeom>
          <a:noFill/>
        </p:spPr>
        <p:txBody>
          <a:bodyPr wrap="square" rtlCol="0">
            <a:spAutoFit/>
          </a:bodyPr>
          <a:lstStyle/>
          <a:p>
            <a:r>
              <a:rPr lang="en-US" b="1" dirty="0" smtClean="0"/>
              <a:t>Business Owner</a:t>
            </a:r>
            <a:endParaRPr lang="en-US" b="1" dirty="0"/>
          </a:p>
        </p:txBody>
      </p:sp>
      <p:sp>
        <p:nvSpPr>
          <p:cNvPr id="30" name="TextBox 29"/>
          <p:cNvSpPr txBox="1"/>
          <p:nvPr/>
        </p:nvSpPr>
        <p:spPr>
          <a:xfrm>
            <a:off x="6924773" y="6115827"/>
            <a:ext cx="1975697" cy="646331"/>
          </a:xfrm>
          <a:prstGeom prst="rect">
            <a:avLst/>
          </a:prstGeom>
          <a:noFill/>
        </p:spPr>
        <p:txBody>
          <a:bodyPr wrap="square" rtlCol="0">
            <a:spAutoFit/>
          </a:bodyPr>
          <a:lstStyle/>
          <a:p>
            <a:r>
              <a:rPr lang="en-US" b="1" dirty="0" smtClean="0"/>
              <a:t>Data + System Owner</a:t>
            </a:r>
            <a:endParaRPr lang="en-US" b="1" dirty="0"/>
          </a:p>
        </p:txBody>
      </p:sp>
    </p:spTree>
    <p:extLst>
      <p:ext uri="{BB962C8B-B14F-4D97-AF65-F5344CB8AC3E}">
        <p14:creationId xmlns:p14="http://schemas.microsoft.com/office/powerpoint/2010/main" val="340482355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Kerberos authentication process</a:t>
            </a:r>
            <a:endParaRPr lang="en-US" dirty="0"/>
          </a:p>
        </p:txBody>
      </p:sp>
      <p:sp>
        <p:nvSpPr>
          <p:cNvPr id="5" name="Content Placeholder 2"/>
          <p:cNvSpPr>
            <a:spLocks noGrp="1"/>
          </p:cNvSpPr>
          <p:nvPr>
            <p:ph idx="1"/>
          </p:nvPr>
        </p:nvSpPr>
        <p:spPr>
          <a:xfrm>
            <a:off x="7403091" y="1846583"/>
            <a:ext cx="4546989" cy="3950704"/>
          </a:xfrm>
        </p:spPr>
        <p:style>
          <a:lnRef idx="1">
            <a:schemeClr val="accent1"/>
          </a:lnRef>
          <a:fillRef idx="3">
            <a:schemeClr val="accent1"/>
          </a:fillRef>
          <a:effectRef idx="2">
            <a:schemeClr val="accent1"/>
          </a:effectRef>
          <a:fontRef idx="minor">
            <a:schemeClr val="lt1"/>
          </a:fontRef>
        </p:style>
        <p:txBody>
          <a:bodyPr>
            <a:normAutofit fontScale="92500" lnSpcReduction="20000"/>
          </a:bodyPr>
          <a:lstStyle/>
          <a:p>
            <a:pPr marL="0" indent="0">
              <a:buNone/>
            </a:pPr>
            <a:r>
              <a:rPr lang="en-US" b="1" dirty="0" smtClean="0"/>
              <a:t>Kerberos Weaknesses:</a:t>
            </a:r>
          </a:p>
          <a:p>
            <a:r>
              <a:rPr lang="en-US" dirty="0" smtClean="0"/>
              <a:t>The KDC stores all the keys of Principals (Users/Servers). A compromise of the KDC compromises all keys in the realm.</a:t>
            </a:r>
          </a:p>
          <a:p>
            <a:r>
              <a:rPr lang="en-US" dirty="0" smtClean="0"/>
              <a:t>KDC and the TGS are single points of failure. When down, new credentials are not issued, authentication and authorization will be stopped.</a:t>
            </a:r>
          </a:p>
          <a:p>
            <a:r>
              <a:rPr lang="en-US" dirty="0" smtClean="0"/>
              <a:t>Replay attacks possible by sniffing the Authenticator (Session and Service keys) and </a:t>
            </a:r>
            <a:r>
              <a:rPr lang="en-US" dirty="0" err="1" smtClean="0"/>
              <a:t>DoSing</a:t>
            </a:r>
            <a:r>
              <a:rPr lang="en-US" dirty="0" smtClean="0"/>
              <a:t> / Spoofing the client.</a:t>
            </a:r>
          </a:p>
          <a:p>
            <a:r>
              <a:rPr lang="en-US" dirty="0" smtClean="0"/>
              <a:t>Keys cached locally are not encrypted.</a:t>
            </a:r>
          </a:p>
          <a:p>
            <a:r>
              <a:rPr lang="en-US" dirty="0" smtClean="0"/>
              <a:t>Kerberos 4 did not validate the end user allowing another user to request a key on behalf of user. Kerberos 5 fixed this issue.</a:t>
            </a:r>
          </a:p>
        </p:txBody>
      </p:sp>
      <p:sp>
        <p:nvSpPr>
          <p:cNvPr id="6" name="Content Placeholder 2"/>
          <p:cNvSpPr txBox="1">
            <a:spLocks/>
          </p:cNvSpPr>
          <p:nvPr/>
        </p:nvSpPr>
        <p:spPr>
          <a:xfrm>
            <a:off x="7403090" y="5927914"/>
            <a:ext cx="4546990" cy="815592"/>
          </a:xfrm>
          <a:prstGeom prst="rect">
            <a:avLst/>
          </a:prstGeom>
        </p:spPr>
        <p:style>
          <a:lnRef idx="3">
            <a:schemeClr val="lt1"/>
          </a:lnRef>
          <a:fillRef idx="1">
            <a:schemeClr val="accent5"/>
          </a:fillRef>
          <a:effectRef idx="1">
            <a:schemeClr val="accent5"/>
          </a:effectRef>
          <a:fontRef idx="minor">
            <a:schemeClr val="lt1"/>
          </a:fontRef>
        </p:style>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buFont typeface="Wingdings 2" panose="05020102010507070707" pitchFamily="18" charset="2"/>
              <a:buNone/>
            </a:pPr>
            <a:r>
              <a:rPr lang="en-US" b="1" dirty="0" smtClean="0"/>
              <a:t>SESAME</a:t>
            </a:r>
            <a:r>
              <a:rPr lang="en-US" dirty="0" smtClean="0"/>
              <a:t>, a European </a:t>
            </a:r>
            <a:r>
              <a:rPr lang="en-US" dirty="0" err="1" smtClean="0"/>
              <a:t>followup</a:t>
            </a:r>
            <a:r>
              <a:rPr lang="en-US" dirty="0" smtClean="0"/>
              <a:t> protocol implements PKI, eliminating the plain-text storage of local keys.</a:t>
            </a:r>
          </a:p>
        </p:txBody>
      </p:sp>
      <p:pic>
        <p:nvPicPr>
          <p:cNvPr id="4" name="Picture 3"/>
          <p:cNvPicPr>
            <a:picLocks noChangeAspect="1"/>
          </p:cNvPicPr>
          <p:nvPr/>
        </p:nvPicPr>
        <p:blipFill>
          <a:blip r:embed="rId3"/>
          <a:stretch>
            <a:fillRect/>
          </a:stretch>
        </p:blipFill>
        <p:spPr>
          <a:xfrm>
            <a:off x="270487" y="1848612"/>
            <a:ext cx="6733215" cy="5171669"/>
          </a:xfrm>
          <a:prstGeom prst="rect">
            <a:avLst/>
          </a:prstGeom>
        </p:spPr>
      </p:pic>
    </p:spTree>
    <p:extLst>
      <p:ext uri="{BB962C8B-B14F-4D97-AF65-F5344CB8AC3E}">
        <p14:creationId xmlns:p14="http://schemas.microsoft.com/office/powerpoint/2010/main" val="5443439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Federated identity management</a:t>
            </a:r>
            <a:endParaRPr lang="en-US" dirty="0"/>
          </a:p>
        </p:txBody>
      </p:sp>
      <p:sp>
        <p:nvSpPr>
          <p:cNvPr id="4" name="TextBox 3"/>
          <p:cNvSpPr txBox="1"/>
          <p:nvPr/>
        </p:nvSpPr>
        <p:spPr>
          <a:xfrm>
            <a:off x="25940" y="1822720"/>
            <a:ext cx="4365189" cy="5078313"/>
          </a:xfrm>
          <a:prstGeom prst="rect">
            <a:avLst/>
          </a:prstGeom>
          <a:noFill/>
        </p:spPr>
        <p:txBody>
          <a:bodyPr wrap="square" rtlCol="0">
            <a:spAutoFit/>
          </a:bodyPr>
          <a:lstStyle/>
          <a:p>
            <a:pPr algn="ctr"/>
            <a:r>
              <a:rPr lang="en-US" b="1" dirty="0" smtClean="0"/>
              <a:t>Security Association Markup Language (SAML)</a:t>
            </a:r>
          </a:p>
          <a:p>
            <a:pPr marL="285750" indent="-285750">
              <a:buFont typeface="Arial" panose="020B0604020202020204" pitchFamily="34" charset="0"/>
              <a:buChar char="•"/>
            </a:pPr>
            <a:r>
              <a:rPr lang="en-US" dirty="0" smtClean="0"/>
              <a:t>Log-In to Federated sites via SSO. Enterprise websites and apps.</a:t>
            </a:r>
          </a:p>
          <a:p>
            <a:pPr marL="285750" indent="-285750">
              <a:buFont typeface="Arial" panose="020B0604020202020204" pitchFamily="34" charset="0"/>
              <a:buChar char="•"/>
            </a:pPr>
            <a:r>
              <a:rPr lang="en-US" dirty="0" smtClean="0"/>
              <a:t>Uses XML</a:t>
            </a:r>
          </a:p>
          <a:p>
            <a:pPr marL="285750" indent="-285750">
              <a:buFont typeface="Arial" panose="020B0604020202020204" pitchFamily="34" charset="0"/>
              <a:buChar char="•"/>
            </a:pPr>
            <a:r>
              <a:rPr lang="en-US" b="1" dirty="0" smtClean="0"/>
              <a:t>Components</a:t>
            </a:r>
            <a:r>
              <a:rPr lang="en-US" dirty="0" smtClean="0"/>
              <a:t>:</a:t>
            </a:r>
          </a:p>
          <a:p>
            <a:pPr marL="742950" lvl="1" indent="-285750">
              <a:buFont typeface="Arial" panose="020B0604020202020204" pitchFamily="34" charset="0"/>
              <a:buChar char="•"/>
            </a:pPr>
            <a:r>
              <a:rPr lang="en-US" b="1" dirty="0" smtClean="0"/>
              <a:t>Assertions</a:t>
            </a:r>
            <a:r>
              <a:rPr lang="en-US" dirty="0" smtClean="0"/>
              <a:t>: Authentication, Attribute, Authorization</a:t>
            </a:r>
          </a:p>
          <a:p>
            <a:pPr marL="742950" lvl="1" indent="-285750">
              <a:buFont typeface="Arial" panose="020B0604020202020204" pitchFamily="34" charset="0"/>
              <a:buChar char="•"/>
            </a:pPr>
            <a:r>
              <a:rPr lang="en-US" b="1" dirty="0" smtClean="0"/>
              <a:t>Protocols</a:t>
            </a:r>
            <a:r>
              <a:rPr lang="en-US" dirty="0" smtClean="0"/>
              <a:t>: HTTP, SMTP, SOAP, FTP</a:t>
            </a:r>
          </a:p>
          <a:p>
            <a:pPr marL="742950" lvl="1" indent="-285750">
              <a:buFont typeface="Arial" panose="020B0604020202020204" pitchFamily="34" charset="0"/>
              <a:buChar char="•"/>
            </a:pPr>
            <a:r>
              <a:rPr lang="en-US" b="1" dirty="0" smtClean="0"/>
              <a:t>Bindings</a:t>
            </a:r>
            <a:r>
              <a:rPr lang="en-US" dirty="0" smtClean="0"/>
              <a:t>: SAML over SOAP, SAML over HTTP</a:t>
            </a:r>
          </a:p>
          <a:p>
            <a:pPr marL="285750" indent="-285750">
              <a:buFont typeface="Arial" panose="020B0604020202020204" pitchFamily="34" charset="0"/>
              <a:buChar char="•"/>
            </a:pPr>
            <a:r>
              <a:rPr lang="en-US" b="1" dirty="0" smtClean="0"/>
              <a:t>Roles</a:t>
            </a:r>
            <a:r>
              <a:rPr lang="en-US" dirty="0" smtClean="0"/>
              <a:t>:</a:t>
            </a:r>
          </a:p>
          <a:p>
            <a:pPr marL="742950" lvl="1" indent="-285750">
              <a:buFont typeface="Arial" panose="020B0604020202020204" pitchFamily="34" charset="0"/>
              <a:buChar char="•"/>
            </a:pPr>
            <a:r>
              <a:rPr lang="en-US" b="1" dirty="0" smtClean="0"/>
              <a:t>Identity Provider</a:t>
            </a:r>
            <a:r>
              <a:rPr lang="en-US" dirty="0" smtClean="0"/>
              <a:t> (</a:t>
            </a:r>
            <a:r>
              <a:rPr lang="en-US" dirty="0" err="1" smtClean="0"/>
              <a:t>IdP</a:t>
            </a:r>
            <a:r>
              <a:rPr lang="en-US" dirty="0" smtClean="0"/>
              <a:t>): Validate user identity.</a:t>
            </a:r>
          </a:p>
          <a:p>
            <a:pPr marL="742950" lvl="1" indent="-285750">
              <a:buFont typeface="Arial" panose="020B0604020202020204" pitchFamily="34" charset="0"/>
              <a:buChar char="•"/>
            </a:pPr>
            <a:r>
              <a:rPr lang="en-US" b="1" dirty="0" smtClean="0"/>
              <a:t>Service Provider </a:t>
            </a:r>
            <a:r>
              <a:rPr lang="en-US" dirty="0" smtClean="0"/>
              <a:t>(SP): The Service</a:t>
            </a:r>
          </a:p>
          <a:p>
            <a:pPr marL="742950" lvl="1" indent="-285750">
              <a:buFont typeface="Arial" panose="020B0604020202020204" pitchFamily="34" charset="0"/>
              <a:buChar char="•"/>
            </a:pPr>
            <a:r>
              <a:rPr lang="en-US" b="1" dirty="0" smtClean="0"/>
              <a:t>Principal</a:t>
            </a:r>
            <a:r>
              <a:rPr lang="en-US" dirty="0" smtClean="0"/>
              <a:t>: User</a:t>
            </a:r>
          </a:p>
          <a:p>
            <a:pPr marL="285750" indent="-285750">
              <a:buFont typeface="Arial" panose="020B0604020202020204" pitchFamily="34" charset="0"/>
              <a:buChar char="•"/>
            </a:pPr>
            <a:r>
              <a:rPr lang="en-US" i="1" dirty="0" smtClean="0"/>
              <a:t>Circle of Trust </a:t>
            </a:r>
            <a:r>
              <a:rPr lang="en-US" dirty="0" smtClean="0"/>
              <a:t>between all parties before Assertions.</a:t>
            </a:r>
            <a:endParaRPr lang="en-US" dirty="0"/>
          </a:p>
        </p:txBody>
      </p:sp>
      <p:sp>
        <p:nvSpPr>
          <p:cNvPr id="5" name="TextBox 4"/>
          <p:cNvSpPr txBox="1"/>
          <p:nvPr/>
        </p:nvSpPr>
        <p:spPr>
          <a:xfrm>
            <a:off x="4309353" y="1906146"/>
            <a:ext cx="3725694" cy="4524315"/>
          </a:xfrm>
          <a:prstGeom prst="rect">
            <a:avLst/>
          </a:prstGeom>
          <a:noFill/>
        </p:spPr>
        <p:txBody>
          <a:bodyPr wrap="square" rtlCol="0">
            <a:spAutoFit/>
          </a:bodyPr>
          <a:lstStyle/>
          <a:p>
            <a:pPr algn="ctr"/>
            <a:r>
              <a:rPr lang="en-US" b="1" dirty="0" smtClean="0"/>
              <a:t>OAuth 2.0</a:t>
            </a:r>
          </a:p>
          <a:p>
            <a:pPr marL="285750" indent="-285750">
              <a:buFont typeface="Arial" panose="020B0604020202020204" pitchFamily="34" charset="0"/>
              <a:buChar char="•"/>
            </a:pPr>
            <a:r>
              <a:rPr lang="en-US" dirty="0" smtClean="0"/>
              <a:t>Provides Authorization to API’s such as </a:t>
            </a:r>
            <a:r>
              <a:rPr lang="en-US" dirty="0" err="1" smtClean="0"/>
              <a:t>GoogleID</a:t>
            </a:r>
            <a:r>
              <a:rPr lang="en-US" dirty="0" smtClean="0"/>
              <a:t>, LinkedIn, Facebook etc.</a:t>
            </a:r>
          </a:p>
          <a:p>
            <a:pPr marL="285750" indent="-285750">
              <a:buFont typeface="Arial" panose="020B0604020202020204" pitchFamily="34" charset="0"/>
              <a:buChar char="•"/>
            </a:pPr>
            <a:r>
              <a:rPr lang="en-US" b="1" dirty="0" smtClean="0"/>
              <a:t>Roles</a:t>
            </a:r>
            <a:r>
              <a:rPr lang="en-US" dirty="0" smtClean="0"/>
              <a:t>:</a:t>
            </a:r>
          </a:p>
          <a:p>
            <a:pPr marL="742950" lvl="1" indent="-285750">
              <a:buFont typeface="Arial" panose="020B0604020202020204" pitchFamily="34" charset="0"/>
              <a:buChar char="•"/>
            </a:pPr>
            <a:r>
              <a:rPr lang="en-US" b="1" dirty="0" smtClean="0"/>
              <a:t>OAuth Provider</a:t>
            </a:r>
            <a:r>
              <a:rPr lang="en-US" dirty="0" smtClean="0"/>
              <a:t>: Hosts the resource to be accessed.</a:t>
            </a:r>
          </a:p>
          <a:p>
            <a:pPr marL="742950" lvl="1" indent="-285750">
              <a:buFont typeface="Arial" panose="020B0604020202020204" pitchFamily="34" charset="0"/>
              <a:buChar char="•"/>
            </a:pPr>
            <a:r>
              <a:rPr lang="en-US" b="1" dirty="0" smtClean="0"/>
              <a:t>OAuth Consumer</a:t>
            </a:r>
            <a:r>
              <a:rPr lang="en-US" dirty="0" smtClean="0"/>
              <a:t>: Requesting the resource.</a:t>
            </a:r>
          </a:p>
          <a:p>
            <a:pPr marL="742950" lvl="1" indent="-285750">
              <a:buFont typeface="Arial" panose="020B0604020202020204" pitchFamily="34" charset="0"/>
              <a:buChar char="•"/>
            </a:pPr>
            <a:r>
              <a:rPr lang="en-US" b="1" dirty="0" smtClean="0"/>
              <a:t>End User</a:t>
            </a:r>
            <a:r>
              <a:rPr lang="en-US" dirty="0" smtClean="0"/>
              <a:t>: Granting access</a:t>
            </a:r>
          </a:p>
          <a:p>
            <a:pPr marL="285750" indent="-285750">
              <a:buFont typeface="Arial" panose="020B0604020202020204" pitchFamily="34" charset="0"/>
              <a:buChar char="•"/>
            </a:pPr>
            <a:r>
              <a:rPr lang="en-US" b="1" i="1" dirty="0" smtClean="0"/>
              <a:t>Example</a:t>
            </a:r>
            <a:r>
              <a:rPr lang="en-US" i="1" dirty="0" smtClean="0"/>
              <a:t>: Facebook App (Consumer) asking for permission from (End User) to grant access to your Facebook Profile (Provider)</a:t>
            </a:r>
          </a:p>
          <a:p>
            <a:pPr marL="285750" indent="-285750">
              <a:buFont typeface="Arial" panose="020B0604020202020204" pitchFamily="34" charset="0"/>
              <a:buChar char="•"/>
            </a:pPr>
            <a:r>
              <a:rPr lang="en-US" dirty="0" smtClean="0"/>
              <a:t>No Encryption – Relies on TLS for Session encryption.</a:t>
            </a:r>
            <a:endParaRPr lang="en-US" dirty="0"/>
          </a:p>
        </p:txBody>
      </p:sp>
      <p:sp>
        <p:nvSpPr>
          <p:cNvPr id="6" name="TextBox 5"/>
          <p:cNvSpPr txBox="1"/>
          <p:nvPr/>
        </p:nvSpPr>
        <p:spPr>
          <a:xfrm>
            <a:off x="8035047" y="1835809"/>
            <a:ext cx="3725694" cy="5078313"/>
          </a:xfrm>
          <a:prstGeom prst="rect">
            <a:avLst/>
          </a:prstGeom>
          <a:noFill/>
        </p:spPr>
        <p:txBody>
          <a:bodyPr wrap="square" rtlCol="0">
            <a:spAutoFit/>
          </a:bodyPr>
          <a:lstStyle/>
          <a:p>
            <a:pPr algn="ctr"/>
            <a:r>
              <a:rPr lang="en-US" b="1" dirty="0" smtClean="0"/>
              <a:t>OpenID</a:t>
            </a:r>
          </a:p>
          <a:p>
            <a:pPr marL="285750" indent="-285750">
              <a:buFont typeface="Arial" panose="020B0604020202020204" pitchFamily="34" charset="0"/>
              <a:buChar char="•"/>
            </a:pPr>
            <a:r>
              <a:rPr lang="en-US" dirty="0" smtClean="0"/>
              <a:t>SAML based SSO, consumer websites and apps.</a:t>
            </a:r>
          </a:p>
          <a:p>
            <a:pPr marL="285750" indent="-285750">
              <a:buFont typeface="Arial" panose="020B0604020202020204" pitchFamily="34" charset="0"/>
              <a:buChar char="•"/>
            </a:pPr>
            <a:r>
              <a:rPr lang="en-US" b="1" dirty="0" smtClean="0"/>
              <a:t>Roles</a:t>
            </a:r>
            <a:r>
              <a:rPr lang="en-US" dirty="0" smtClean="0"/>
              <a:t>:</a:t>
            </a:r>
          </a:p>
          <a:p>
            <a:pPr marL="742950" lvl="1" indent="-285750">
              <a:buFont typeface="Arial" panose="020B0604020202020204" pitchFamily="34" charset="0"/>
              <a:buChar char="•"/>
            </a:pPr>
            <a:r>
              <a:rPr lang="en-US" b="1" dirty="0" smtClean="0"/>
              <a:t>OpenID Provider</a:t>
            </a:r>
            <a:r>
              <a:rPr lang="en-US" dirty="0" smtClean="0"/>
              <a:t>: Verifies End user.</a:t>
            </a:r>
          </a:p>
          <a:p>
            <a:pPr marL="742950" lvl="1" indent="-285750">
              <a:buFont typeface="Arial" panose="020B0604020202020204" pitchFamily="34" charset="0"/>
              <a:buChar char="•"/>
            </a:pPr>
            <a:r>
              <a:rPr lang="en-US" b="1" dirty="0" smtClean="0"/>
              <a:t>Resource Party: </a:t>
            </a:r>
            <a:r>
              <a:rPr lang="en-US" dirty="0" smtClean="0"/>
              <a:t>Wants to verify the user.</a:t>
            </a:r>
          </a:p>
          <a:p>
            <a:pPr marL="742950" lvl="1" indent="-285750">
              <a:buFont typeface="Arial" panose="020B0604020202020204" pitchFamily="34" charset="0"/>
              <a:buChar char="•"/>
            </a:pPr>
            <a:r>
              <a:rPr lang="en-US" b="1" dirty="0" smtClean="0"/>
              <a:t>End User</a:t>
            </a:r>
            <a:r>
              <a:rPr lang="en-US" dirty="0" smtClean="0"/>
              <a:t>: who wants access</a:t>
            </a:r>
          </a:p>
          <a:p>
            <a:pPr marL="285750" indent="-285750">
              <a:buFont typeface="Arial" panose="020B0604020202020204" pitchFamily="34" charset="0"/>
              <a:buChar char="•"/>
            </a:pPr>
            <a:r>
              <a:rPr lang="en-US" b="1" i="1" dirty="0" smtClean="0"/>
              <a:t>Example</a:t>
            </a:r>
            <a:r>
              <a:rPr lang="en-US" i="1" dirty="0" smtClean="0"/>
              <a:t>: Facebook App (Consumer) asking for permission from (End User) to grant access to your Facebook Profile (Provider)</a:t>
            </a:r>
          </a:p>
          <a:p>
            <a:pPr marL="285750" indent="-285750">
              <a:buFont typeface="Arial" panose="020B0604020202020204" pitchFamily="34" charset="0"/>
              <a:buChar char="•"/>
            </a:pPr>
            <a:r>
              <a:rPr lang="en-US" b="1" dirty="0" smtClean="0"/>
              <a:t>OpenID Connect: </a:t>
            </a:r>
            <a:r>
              <a:rPr lang="en-US" dirty="0" smtClean="0"/>
              <a:t>Uses JSON Web Tokens (JWT) and REST to retrieve JWT. Can retrieve user profiles.</a:t>
            </a:r>
          </a:p>
          <a:p>
            <a:pPr marL="285750" indent="-285750">
              <a:buFont typeface="Arial" panose="020B0604020202020204" pitchFamily="34" charset="0"/>
              <a:buChar char="•"/>
            </a:pPr>
            <a:r>
              <a:rPr lang="en-US" dirty="0" smtClean="0"/>
              <a:t>Vulnerable to Phishing attacks.</a:t>
            </a:r>
            <a:endParaRPr lang="en-US" dirty="0"/>
          </a:p>
        </p:txBody>
      </p:sp>
    </p:spTree>
    <p:extLst>
      <p:ext uri="{BB962C8B-B14F-4D97-AF65-F5344CB8AC3E}">
        <p14:creationId xmlns:p14="http://schemas.microsoft.com/office/powerpoint/2010/main" val="24950519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AAA Protocols</a:t>
            </a:r>
            <a:endParaRPr lang="en-US" dirty="0"/>
          </a:p>
        </p:txBody>
      </p:sp>
      <p:sp>
        <p:nvSpPr>
          <p:cNvPr id="3" name="Content Placeholder 2"/>
          <p:cNvSpPr>
            <a:spLocks noGrp="1"/>
          </p:cNvSpPr>
          <p:nvPr>
            <p:ph idx="1"/>
          </p:nvPr>
        </p:nvSpPr>
        <p:spPr>
          <a:xfrm>
            <a:off x="581192" y="2180496"/>
            <a:ext cx="3786527" cy="4492678"/>
          </a:xfrm>
        </p:spPr>
        <p:txBody>
          <a:bodyPr>
            <a:normAutofit fontScale="92500"/>
          </a:bodyPr>
          <a:lstStyle/>
          <a:p>
            <a:pPr marL="0" indent="0" algn="ctr">
              <a:buNone/>
            </a:pPr>
            <a:r>
              <a:rPr lang="en-US" b="1" dirty="0" smtClean="0"/>
              <a:t>RADIUS</a:t>
            </a:r>
          </a:p>
          <a:p>
            <a:r>
              <a:rPr lang="en-US" dirty="0" smtClean="0"/>
              <a:t>Authentication, Authorization, Accounting</a:t>
            </a:r>
          </a:p>
          <a:p>
            <a:r>
              <a:rPr lang="en-US" b="1" dirty="0" smtClean="0"/>
              <a:t>Ports</a:t>
            </a:r>
            <a:r>
              <a:rPr lang="en-US" dirty="0" smtClean="0"/>
              <a:t>: UDP 1812,1813 or 1645,1646(unofficial)</a:t>
            </a:r>
          </a:p>
          <a:p>
            <a:r>
              <a:rPr lang="en-US" dirty="0" smtClean="0"/>
              <a:t>Uses </a:t>
            </a:r>
            <a:r>
              <a:rPr lang="en-US" b="1" i="1" dirty="0" smtClean="0"/>
              <a:t>Attribute Value Pairs (AVPs) </a:t>
            </a:r>
            <a:r>
              <a:rPr lang="en-US" dirty="0" smtClean="0"/>
              <a:t>that can be used to enhance authentication and Authorization. 256 Pairs possible.</a:t>
            </a:r>
          </a:p>
          <a:p>
            <a:r>
              <a:rPr lang="en-US" dirty="0" smtClean="0"/>
              <a:t>Logs privileged access once logged in.</a:t>
            </a:r>
          </a:p>
          <a:p>
            <a:r>
              <a:rPr lang="en-US" dirty="0" smtClean="0"/>
              <a:t>Only encrypts the Password exchange.</a:t>
            </a:r>
          </a:p>
          <a:p>
            <a:r>
              <a:rPr lang="en-US" dirty="0" smtClean="0"/>
              <a:t>RADSEC enables RADIUS over TCP/TLS</a:t>
            </a:r>
            <a:endParaRPr lang="en-US" dirty="0"/>
          </a:p>
        </p:txBody>
      </p:sp>
      <p:sp>
        <p:nvSpPr>
          <p:cNvPr id="4" name="Content Placeholder 2"/>
          <p:cNvSpPr txBox="1">
            <a:spLocks/>
          </p:cNvSpPr>
          <p:nvPr/>
        </p:nvSpPr>
        <p:spPr>
          <a:xfrm>
            <a:off x="4546834" y="2180496"/>
            <a:ext cx="3786527" cy="449267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TACACS+</a:t>
            </a:r>
          </a:p>
          <a:p>
            <a:r>
              <a:rPr lang="en-US" dirty="0" smtClean="0"/>
              <a:t>Authentication, Authorization, Accounting</a:t>
            </a:r>
          </a:p>
          <a:p>
            <a:r>
              <a:rPr lang="en-US" b="1" dirty="0" smtClean="0"/>
              <a:t>Ports</a:t>
            </a:r>
            <a:r>
              <a:rPr lang="en-US" dirty="0" smtClean="0"/>
              <a:t>: TCP 49</a:t>
            </a:r>
          </a:p>
          <a:p>
            <a:r>
              <a:rPr lang="en-US" dirty="0" smtClean="0"/>
              <a:t>TACACS+ enhancement allows Two-factor authentication.</a:t>
            </a:r>
          </a:p>
          <a:p>
            <a:r>
              <a:rPr lang="en-US" dirty="0" smtClean="0"/>
              <a:t>Separates AAA into different processes that can be implemented on multiple servers.</a:t>
            </a:r>
          </a:p>
          <a:p>
            <a:r>
              <a:rPr lang="en-US" dirty="0" smtClean="0"/>
              <a:t>Encrypts all authentication information.</a:t>
            </a:r>
          </a:p>
          <a:p>
            <a:r>
              <a:rPr lang="en-US" dirty="0" smtClean="0"/>
              <a:t>Better accountability compared to Radius.</a:t>
            </a:r>
            <a:endParaRPr lang="en-US" dirty="0"/>
          </a:p>
        </p:txBody>
      </p:sp>
      <p:sp>
        <p:nvSpPr>
          <p:cNvPr id="5" name="Content Placeholder 2"/>
          <p:cNvSpPr txBox="1">
            <a:spLocks/>
          </p:cNvSpPr>
          <p:nvPr/>
        </p:nvSpPr>
        <p:spPr>
          <a:xfrm>
            <a:off x="8240102" y="2180496"/>
            <a:ext cx="3786527" cy="4492678"/>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Diameter</a:t>
            </a:r>
          </a:p>
          <a:p>
            <a:r>
              <a:rPr lang="en-US" dirty="0" smtClean="0"/>
              <a:t>Supports wide range of protocols: IP, Mobile IP, VoIP.</a:t>
            </a:r>
          </a:p>
          <a:p>
            <a:r>
              <a:rPr lang="en-US" dirty="0" smtClean="0"/>
              <a:t>Better Reliability and Flexibility than RADIUS.</a:t>
            </a:r>
          </a:p>
          <a:p>
            <a:r>
              <a:rPr lang="en-US" dirty="0" smtClean="0"/>
              <a:t>Authentication, Authorization, Accounting</a:t>
            </a:r>
          </a:p>
          <a:p>
            <a:r>
              <a:rPr lang="en-US" b="1" dirty="0" smtClean="0"/>
              <a:t>Ports</a:t>
            </a:r>
            <a:r>
              <a:rPr lang="en-US" dirty="0" smtClean="0"/>
              <a:t>: TCP / SCTP 3868</a:t>
            </a:r>
          </a:p>
          <a:p>
            <a:r>
              <a:rPr lang="en-US" dirty="0" smtClean="0"/>
              <a:t>Supports </a:t>
            </a:r>
            <a:r>
              <a:rPr lang="en-US" dirty="0" err="1" smtClean="0"/>
              <a:t>IPSec</a:t>
            </a:r>
            <a:r>
              <a:rPr lang="en-US" dirty="0" smtClean="0"/>
              <a:t> &amp; TLS Encryption.</a:t>
            </a:r>
          </a:p>
          <a:p>
            <a:r>
              <a:rPr lang="en-US" dirty="0" smtClean="0"/>
              <a:t>Not backwards compatible with RADIUS</a:t>
            </a:r>
          </a:p>
          <a:p>
            <a:r>
              <a:rPr lang="en-US" dirty="0" smtClean="0"/>
              <a:t>Uses AVP’s and increases to use 32 bits i.e. billions of Pairs.</a:t>
            </a:r>
            <a:endParaRPr lang="en-US" dirty="0"/>
          </a:p>
        </p:txBody>
      </p:sp>
      <p:pic>
        <p:nvPicPr>
          <p:cNvPr id="1026" name="Picture 2" descr="Image result for radi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92" y="1826236"/>
            <a:ext cx="1167183" cy="8253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ia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420" y="1826637"/>
            <a:ext cx="1433209" cy="985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42439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management – lifecycle &amp; best practices</a:t>
            </a:r>
            <a:endParaRPr lang="en-US" dirty="0"/>
          </a:p>
        </p:txBody>
      </p:sp>
      <p:sp>
        <p:nvSpPr>
          <p:cNvPr id="3" name="Content Placeholder 2"/>
          <p:cNvSpPr>
            <a:spLocks noGrp="1"/>
          </p:cNvSpPr>
          <p:nvPr>
            <p:ph idx="1"/>
          </p:nvPr>
        </p:nvSpPr>
        <p:spPr>
          <a:xfrm>
            <a:off x="581192" y="2160403"/>
            <a:ext cx="3533608" cy="4512134"/>
          </a:xfrm>
        </p:spPr>
        <p:txBody>
          <a:bodyPr>
            <a:normAutofit fontScale="92500" lnSpcReduction="10000"/>
          </a:bodyPr>
          <a:lstStyle/>
          <a:p>
            <a:pPr marL="0" indent="0" algn="ctr">
              <a:buNone/>
            </a:pPr>
            <a:r>
              <a:rPr lang="en-US" b="1" dirty="0" smtClean="0"/>
              <a:t>Provisioning</a:t>
            </a:r>
            <a:endParaRPr lang="en-US" b="1" dirty="0"/>
          </a:p>
          <a:p>
            <a:r>
              <a:rPr lang="en-US" dirty="0" smtClean="0"/>
              <a:t>Provisioning must follow procedure defined by Security policy.</a:t>
            </a:r>
          </a:p>
          <a:p>
            <a:r>
              <a:rPr lang="en-US" dirty="0" smtClean="0"/>
              <a:t>Enrollment of user factors into system for authentication.</a:t>
            </a:r>
          </a:p>
          <a:p>
            <a:r>
              <a:rPr lang="en-US" dirty="0" smtClean="0"/>
              <a:t>Identity should be proved prior to enrollment via background checks or identity proof such as </a:t>
            </a:r>
            <a:r>
              <a:rPr lang="en-US" dirty="0" err="1" smtClean="0"/>
              <a:t>Aadhar</a:t>
            </a:r>
            <a:r>
              <a:rPr lang="en-US" dirty="0" smtClean="0"/>
              <a:t> Card, Social Security etc.</a:t>
            </a:r>
          </a:p>
          <a:p>
            <a:r>
              <a:rPr lang="en-US" dirty="0" smtClean="0"/>
              <a:t>Automated provisioning create consistent usernames based on </a:t>
            </a:r>
            <a:r>
              <a:rPr lang="en-US" dirty="0" err="1" smtClean="0"/>
              <a:t>org_schema</a:t>
            </a:r>
            <a:r>
              <a:rPr lang="en-US" dirty="0" smtClean="0"/>
              <a:t>.</a:t>
            </a:r>
          </a:p>
          <a:p>
            <a:r>
              <a:rPr lang="en-US" dirty="0" smtClean="0"/>
              <a:t>Least Privilege: Grant lowest privilege possible.</a:t>
            </a:r>
            <a:endParaRPr lang="en-US" dirty="0"/>
          </a:p>
        </p:txBody>
      </p:sp>
      <p:sp>
        <p:nvSpPr>
          <p:cNvPr id="4" name="Content Placeholder 2"/>
          <p:cNvSpPr txBox="1">
            <a:spLocks/>
          </p:cNvSpPr>
          <p:nvPr/>
        </p:nvSpPr>
        <p:spPr>
          <a:xfrm>
            <a:off x="4290647" y="2271359"/>
            <a:ext cx="3859173" cy="4421271"/>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smtClean="0"/>
              <a:t>Account Review</a:t>
            </a:r>
          </a:p>
          <a:p>
            <a:r>
              <a:rPr lang="en-US" dirty="0" smtClean="0"/>
              <a:t>Review periodically to determine inactive accounts or excessive privileges.</a:t>
            </a:r>
          </a:p>
          <a:p>
            <a:r>
              <a:rPr lang="en-US" dirty="0" smtClean="0"/>
              <a:t>Users over time may accrue privileges called Privilege Creep. Review must track Vertical and Horizontal moves to identify privilege creep.</a:t>
            </a:r>
          </a:p>
          <a:p>
            <a:r>
              <a:rPr lang="en-US" dirty="0" smtClean="0"/>
              <a:t>Users may be allocated Excessive Privileges.</a:t>
            </a:r>
          </a:p>
          <a:p>
            <a:r>
              <a:rPr lang="en-US" dirty="0"/>
              <a:t>Contract Expiry: Identify all business partner accounts and revoke rights</a:t>
            </a:r>
            <a:r>
              <a:rPr lang="en-US" dirty="0" smtClean="0"/>
              <a:t>.</a:t>
            </a:r>
          </a:p>
          <a:p>
            <a:r>
              <a:rPr lang="en-US" dirty="0" smtClean="0"/>
              <a:t>Identify Accounts that have not been used for more than 10 days post creation.</a:t>
            </a:r>
            <a:endParaRPr lang="en-US" dirty="0"/>
          </a:p>
          <a:p>
            <a:r>
              <a:rPr lang="en-US" dirty="0" smtClean="0"/>
              <a:t>Goal: Verify violation of Least Privilege Principal.</a:t>
            </a:r>
            <a:endParaRPr lang="en-US" dirty="0"/>
          </a:p>
        </p:txBody>
      </p:sp>
      <p:sp>
        <p:nvSpPr>
          <p:cNvPr id="5" name="Content Placeholder 2"/>
          <p:cNvSpPr txBox="1">
            <a:spLocks/>
          </p:cNvSpPr>
          <p:nvPr/>
        </p:nvSpPr>
        <p:spPr>
          <a:xfrm>
            <a:off x="8570843" y="2180496"/>
            <a:ext cx="3533608" cy="4512134"/>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smtClean="0"/>
              <a:t>Account Revocation</a:t>
            </a:r>
          </a:p>
          <a:p>
            <a:r>
              <a:rPr lang="en-US" dirty="0" smtClean="0"/>
              <a:t>Disable accounts when no longer needed, like a termination or resignation of employee.</a:t>
            </a:r>
          </a:p>
          <a:p>
            <a:r>
              <a:rPr lang="en-US" dirty="0" smtClean="0"/>
              <a:t>Goal is to prevent misuse of credentials by the employee or others.</a:t>
            </a:r>
          </a:p>
          <a:p>
            <a:r>
              <a:rPr lang="en-US" dirty="0" smtClean="0"/>
              <a:t>Account should be disabled for 30 days and then deleted.</a:t>
            </a:r>
          </a:p>
          <a:p>
            <a:pPr lvl="1"/>
            <a:r>
              <a:rPr lang="en-US" dirty="0" smtClean="0"/>
              <a:t>Enables access to mails, encrypted data of the user if needed for business for a temp period (to migrate or extract)</a:t>
            </a:r>
          </a:p>
          <a:p>
            <a:r>
              <a:rPr lang="en-US" dirty="0" smtClean="0"/>
              <a:t>Identify suspended accounts for more than 30 days and delete.</a:t>
            </a:r>
            <a:endParaRPr lang="en-US" dirty="0"/>
          </a:p>
        </p:txBody>
      </p:sp>
    </p:spTree>
    <p:extLst>
      <p:ext uri="{BB962C8B-B14F-4D97-AF65-F5344CB8AC3E}">
        <p14:creationId xmlns:p14="http://schemas.microsoft.com/office/powerpoint/2010/main" val="328030530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access control models</a:t>
            </a:r>
            <a:endParaRPr lang="en-US" dirty="0"/>
          </a:p>
        </p:txBody>
      </p:sp>
      <p:sp>
        <p:nvSpPr>
          <p:cNvPr id="3" name="Content Placeholder 2"/>
          <p:cNvSpPr>
            <a:spLocks noGrp="1"/>
          </p:cNvSpPr>
          <p:nvPr>
            <p:ph idx="1"/>
          </p:nvPr>
        </p:nvSpPr>
        <p:spPr>
          <a:xfrm>
            <a:off x="581191" y="1948226"/>
            <a:ext cx="4603651" cy="1963487"/>
          </a:xfrm>
        </p:spPr>
        <p:txBody>
          <a:bodyPr/>
          <a:lstStyle/>
          <a:p>
            <a:r>
              <a:rPr lang="en-US" b="1" dirty="0" smtClean="0"/>
              <a:t>Permissions</a:t>
            </a:r>
            <a:r>
              <a:rPr lang="en-US" dirty="0" smtClean="0"/>
              <a:t>: Access granted to an object, determines what can be done to an object.</a:t>
            </a:r>
          </a:p>
          <a:p>
            <a:r>
              <a:rPr lang="en-US" b="1" dirty="0" smtClean="0"/>
              <a:t>Rights</a:t>
            </a:r>
            <a:r>
              <a:rPr lang="en-US" dirty="0" smtClean="0"/>
              <a:t>: Subject’s ability to take an action.</a:t>
            </a:r>
          </a:p>
          <a:p>
            <a:r>
              <a:rPr lang="en-US" b="1" dirty="0" smtClean="0"/>
              <a:t>Privileges</a:t>
            </a:r>
            <a:r>
              <a:rPr lang="en-US" dirty="0" smtClean="0"/>
              <a:t>: Combination of Permissions and Rights.</a:t>
            </a:r>
            <a:endParaRPr lang="en-US" dirty="0"/>
          </a:p>
        </p:txBody>
      </p:sp>
      <p:sp>
        <p:nvSpPr>
          <p:cNvPr id="4" name="Content Placeholder 2"/>
          <p:cNvSpPr txBox="1">
            <a:spLocks/>
          </p:cNvSpPr>
          <p:nvPr/>
        </p:nvSpPr>
        <p:spPr>
          <a:xfrm>
            <a:off x="581190" y="3735421"/>
            <a:ext cx="4603651" cy="2947481"/>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Implicit Deny</a:t>
            </a:r>
            <a:r>
              <a:rPr lang="en-US" dirty="0" smtClean="0"/>
              <a:t>: Deny all by default, allow if required.</a:t>
            </a:r>
          </a:p>
          <a:p>
            <a:r>
              <a:rPr lang="en-US" b="1" dirty="0" smtClean="0"/>
              <a:t>Access Control Matrix</a:t>
            </a:r>
            <a:r>
              <a:rPr lang="en-US" dirty="0" smtClean="0"/>
              <a:t>: Object focused. Table of subject, object and privileges.</a:t>
            </a:r>
          </a:p>
          <a:p>
            <a:r>
              <a:rPr lang="en-US" b="1" dirty="0" smtClean="0"/>
              <a:t>Capability Table</a:t>
            </a:r>
            <a:r>
              <a:rPr lang="en-US" dirty="0" smtClean="0"/>
              <a:t>: Subject focused, details the capabilities of a subject or role.</a:t>
            </a:r>
          </a:p>
          <a:p>
            <a:r>
              <a:rPr lang="en-US" b="1" dirty="0" smtClean="0"/>
              <a:t>Layering</a:t>
            </a:r>
            <a:r>
              <a:rPr lang="en-US" dirty="0" smtClean="0"/>
              <a:t>: Defence in depth. Layer Administrative, Physical and Technical controls. </a:t>
            </a:r>
            <a:r>
              <a:rPr lang="en-US" b="1" i="1" dirty="0" smtClean="0"/>
              <a:t>Example</a:t>
            </a:r>
            <a:r>
              <a:rPr lang="en-US" dirty="0" smtClean="0"/>
              <a:t>: </a:t>
            </a:r>
            <a:r>
              <a:rPr lang="en-US" i="1" dirty="0" smtClean="0"/>
              <a:t>Server protected with encryption, locked inside rack, with keep out signs.</a:t>
            </a:r>
            <a:endParaRPr lang="en-US" i="1" dirty="0"/>
          </a:p>
        </p:txBody>
      </p:sp>
      <p:sp>
        <p:nvSpPr>
          <p:cNvPr id="5" name="Content Placeholder 2"/>
          <p:cNvSpPr txBox="1">
            <a:spLocks/>
          </p:cNvSpPr>
          <p:nvPr/>
        </p:nvSpPr>
        <p:spPr>
          <a:xfrm>
            <a:off x="6365904" y="1970600"/>
            <a:ext cx="4603651" cy="2383277"/>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Constrained Interfaces:</a:t>
            </a:r>
            <a:r>
              <a:rPr lang="en-US" dirty="0" smtClean="0"/>
              <a:t> Restricted interfaces. (block /admin for non-admin users)</a:t>
            </a:r>
          </a:p>
          <a:p>
            <a:r>
              <a:rPr lang="en-US" b="1" dirty="0" smtClean="0"/>
              <a:t>Content </a:t>
            </a:r>
            <a:r>
              <a:rPr lang="en-US" b="1" dirty="0" err="1" smtClean="0"/>
              <a:t>Dependant</a:t>
            </a:r>
            <a:r>
              <a:rPr lang="en-US" b="1" dirty="0" smtClean="0"/>
              <a:t> View</a:t>
            </a:r>
            <a:r>
              <a:rPr lang="en-US" dirty="0" smtClean="0"/>
              <a:t>: Restrict access based on the content. Retrieves specific columns or rows and not the full table.</a:t>
            </a:r>
          </a:p>
          <a:p>
            <a:r>
              <a:rPr lang="en-US" b="1" dirty="0" smtClean="0"/>
              <a:t>Context-Dependent Control</a:t>
            </a:r>
            <a:r>
              <a:rPr lang="en-US" dirty="0" smtClean="0"/>
              <a:t>: Requires specific activity or context before granting access. </a:t>
            </a:r>
            <a:r>
              <a:rPr lang="en-US" b="1" dirty="0" smtClean="0"/>
              <a:t>Example</a:t>
            </a:r>
            <a:r>
              <a:rPr lang="en-US" dirty="0" smtClean="0"/>
              <a:t>: Doesn’t show Download’s page until login/payment.</a:t>
            </a:r>
            <a:endParaRPr lang="en-US" dirty="0"/>
          </a:p>
        </p:txBody>
      </p:sp>
      <p:sp>
        <p:nvSpPr>
          <p:cNvPr id="6" name="Content Placeholder 2"/>
          <p:cNvSpPr txBox="1">
            <a:spLocks/>
          </p:cNvSpPr>
          <p:nvPr/>
        </p:nvSpPr>
        <p:spPr>
          <a:xfrm>
            <a:off x="6365904" y="4370943"/>
            <a:ext cx="4603651" cy="2383277"/>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Need to Know: </a:t>
            </a:r>
            <a:r>
              <a:rPr lang="en-US" dirty="0" smtClean="0"/>
              <a:t>grant access only to what the subject needs to perform job function.</a:t>
            </a:r>
          </a:p>
          <a:p>
            <a:r>
              <a:rPr lang="en-US" b="1" dirty="0" smtClean="0"/>
              <a:t>Least Privilege</a:t>
            </a:r>
            <a:r>
              <a:rPr lang="en-US" dirty="0" smtClean="0"/>
              <a:t>: grant access to lowest amounts of rights subject needs to perform job function.</a:t>
            </a:r>
          </a:p>
          <a:p>
            <a:r>
              <a:rPr lang="en-US" b="1" dirty="0" smtClean="0"/>
              <a:t>Separation of duties: </a:t>
            </a:r>
            <a:r>
              <a:rPr lang="en-US" dirty="0" smtClean="0"/>
              <a:t>Separate sensitive functions into two tasks for different employees, preventing security incidents.</a:t>
            </a:r>
            <a:endParaRPr lang="en-US" dirty="0"/>
          </a:p>
        </p:txBody>
      </p:sp>
    </p:spTree>
    <p:extLst>
      <p:ext uri="{BB962C8B-B14F-4D97-AF65-F5344CB8AC3E}">
        <p14:creationId xmlns:p14="http://schemas.microsoft.com/office/powerpoint/2010/main" val="17728621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Models</a:t>
            </a:r>
            <a:endParaRPr lang="en-US" dirty="0"/>
          </a:p>
        </p:txBody>
      </p:sp>
      <p:sp>
        <p:nvSpPr>
          <p:cNvPr id="5" name="Rectangle 4"/>
          <p:cNvSpPr/>
          <p:nvPr/>
        </p:nvSpPr>
        <p:spPr>
          <a:xfrm>
            <a:off x="581192" y="1842237"/>
            <a:ext cx="3311326" cy="38289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t>DAC – Discretionary Access Control</a:t>
            </a:r>
          </a:p>
          <a:p>
            <a:pPr marL="285750" indent="-285750">
              <a:buFont typeface="Arial" panose="020B0604020202020204" pitchFamily="34" charset="0"/>
              <a:buChar char="•"/>
            </a:pPr>
            <a:r>
              <a:rPr lang="en-US" dirty="0" smtClean="0"/>
              <a:t>Security of object is at Data Owner’s Discretion. </a:t>
            </a:r>
          </a:p>
          <a:p>
            <a:pPr marL="285750" indent="-285750">
              <a:buFont typeface="Arial" panose="020B0604020202020204" pitchFamily="34" charset="0"/>
              <a:buChar char="•"/>
            </a:pPr>
            <a:r>
              <a:rPr lang="en-US" dirty="0" smtClean="0"/>
              <a:t>Access granted through ACL.</a:t>
            </a:r>
          </a:p>
          <a:p>
            <a:pPr marL="285750" indent="-285750">
              <a:buFont typeface="Arial" panose="020B0604020202020204" pitchFamily="34" charset="0"/>
              <a:buChar char="•"/>
            </a:pPr>
            <a:r>
              <a:rPr lang="en-US" dirty="0" smtClean="0"/>
              <a:t>Owner of Object decides permission.</a:t>
            </a:r>
          </a:p>
          <a:p>
            <a:pPr marL="285750" indent="-285750">
              <a:buFont typeface="Arial" panose="020B0604020202020204" pitchFamily="34" charset="0"/>
              <a:buChar char="•"/>
            </a:pPr>
            <a:r>
              <a:rPr lang="en-US" dirty="0" smtClean="0"/>
              <a:t>Identity based.</a:t>
            </a:r>
          </a:p>
          <a:p>
            <a:pPr marL="285750" indent="-285750">
              <a:buFont typeface="Arial" panose="020B0604020202020204" pitchFamily="34" charset="0"/>
              <a:buChar char="•"/>
            </a:pPr>
            <a:r>
              <a:rPr lang="en-US" dirty="0" smtClean="0"/>
              <a:t>Subject has no knowledge of the object’s sensitivity.</a:t>
            </a:r>
          </a:p>
          <a:p>
            <a:pPr marL="285750" indent="-285750">
              <a:buFont typeface="Arial" panose="020B0604020202020204" pitchFamily="34" charset="0"/>
              <a:buChar char="•"/>
            </a:pPr>
            <a:r>
              <a:rPr lang="en-US" dirty="0" smtClean="0"/>
              <a:t>Scalable and Flexible as each owner decides access.</a:t>
            </a:r>
          </a:p>
          <a:p>
            <a:pPr marL="285750" indent="-285750">
              <a:buFont typeface="Arial" panose="020B0604020202020204" pitchFamily="34" charset="0"/>
              <a:buChar char="•"/>
            </a:pPr>
            <a:endParaRPr lang="en-US" dirty="0"/>
          </a:p>
        </p:txBody>
      </p:sp>
      <p:sp>
        <p:nvSpPr>
          <p:cNvPr id="6" name="Rectangle 5"/>
          <p:cNvSpPr/>
          <p:nvPr/>
        </p:nvSpPr>
        <p:spPr>
          <a:xfrm>
            <a:off x="3992055" y="1842237"/>
            <a:ext cx="4343795" cy="3828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
            </a:r>
            <a:r>
              <a:rPr lang="en-US" b="1" dirty="0" smtClean="0"/>
              <a:t>AC – Mandatory Access Control</a:t>
            </a:r>
          </a:p>
          <a:p>
            <a:pPr marL="285750" indent="-285750">
              <a:buFont typeface="Arial" panose="020B0604020202020204" pitchFamily="34" charset="0"/>
              <a:buChar char="•"/>
            </a:pPr>
            <a:r>
              <a:rPr lang="en-US" sz="1700" dirty="0" smtClean="0"/>
              <a:t>Data Owners cannot grant access.</a:t>
            </a:r>
          </a:p>
          <a:p>
            <a:pPr marL="285750" indent="-285750">
              <a:buFont typeface="Arial" panose="020B0604020202020204" pitchFamily="34" charset="0"/>
              <a:buChar char="•"/>
            </a:pPr>
            <a:r>
              <a:rPr lang="en-US" sz="1700" dirty="0" smtClean="0"/>
              <a:t>Security Labels of Subject and Object define decision.</a:t>
            </a:r>
          </a:p>
          <a:p>
            <a:pPr marL="285750" indent="-285750">
              <a:buFont typeface="Arial" panose="020B0604020202020204" pitchFamily="34" charset="0"/>
              <a:buChar char="•"/>
            </a:pPr>
            <a:r>
              <a:rPr lang="en-US" sz="1700" dirty="0" smtClean="0"/>
              <a:t>Access granted by Security Officer.</a:t>
            </a:r>
          </a:p>
          <a:p>
            <a:pPr marL="285750" indent="-285750">
              <a:buFont typeface="Arial" panose="020B0604020202020204" pitchFamily="34" charset="0"/>
              <a:buChar char="•"/>
            </a:pPr>
            <a:r>
              <a:rPr lang="en-US" sz="1700" dirty="0" smtClean="0"/>
              <a:t>Subject label must dominate Object Label.</a:t>
            </a:r>
          </a:p>
          <a:p>
            <a:pPr marL="285750" indent="-285750">
              <a:buFont typeface="Arial" panose="020B0604020202020204" pitchFamily="34" charset="0"/>
              <a:buChar char="•"/>
            </a:pPr>
            <a:r>
              <a:rPr lang="en-US" sz="1700" dirty="0" smtClean="0"/>
              <a:t>Subject has knowledge of the object’s sensitivity.</a:t>
            </a:r>
          </a:p>
          <a:p>
            <a:pPr marL="285750" indent="-285750">
              <a:buFont typeface="Arial" panose="020B0604020202020204" pitchFamily="34" charset="0"/>
              <a:buChar char="•"/>
            </a:pPr>
            <a:r>
              <a:rPr lang="en-US" sz="1700" dirty="0" smtClean="0"/>
              <a:t>Lattice-based Access control.</a:t>
            </a:r>
          </a:p>
          <a:p>
            <a:pPr marL="285750" indent="-285750">
              <a:buFont typeface="Arial" panose="020B0604020202020204" pitchFamily="34" charset="0"/>
              <a:buChar char="•"/>
            </a:pPr>
            <a:r>
              <a:rPr lang="en-US" sz="1700" dirty="0" smtClean="0"/>
              <a:t>Can be compartmented further for </a:t>
            </a:r>
            <a:r>
              <a:rPr lang="en-US" sz="1700" dirty="0" err="1" smtClean="0"/>
              <a:t>Label+Compartment</a:t>
            </a:r>
            <a:r>
              <a:rPr lang="en-US" sz="1700" dirty="0" smtClean="0"/>
              <a:t>  for enforcement of </a:t>
            </a:r>
            <a:r>
              <a:rPr lang="en-US" sz="1700" dirty="0" smtClean="0">
                <a:solidFill>
                  <a:srgbClr val="FF0000"/>
                </a:solidFill>
              </a:rPr>
              <a:t>Need to Know</a:t>
            </a:r>
            <a:r>
              <a:rPr lang="en-US" sz="1700" dirty="0" smtClean="0"/>
              <a:t>.</a:t>
            </a:r>
          </a:p>
          <a:p>
            <a:pPr marL="285750" indent="-285750">
              <a:buFont typeface="Arial" panose="020B0604020202020204" pitchFamily="34" charset="0"/>
              <a:buChar char="•"/>
            </a:pPr>
            <a:r>
              <a:rPr lang="en-US" sz="1700" dirty="0" smtClean="0"/>
              <a:t>3 Types: </a:t>
            </a:r>
            <a:r>
              <a:rPr lang="en-US" sz="1700" i="1" dirty="0" smtClean="0">
                <a:solidFill>
                  <a:srgbClr val="FF0000"/>
                </a:solidFill>
              </a:rPr>
              <a:t>Compartmented, Hierarchical, Hybrid.</a:t>
            </a:r>
            <a:endParaRPr lang="en-US" sz="1700" i="1" dirty="0">
              <a:solidFill>
                <a:srgbClr val="FF0000"/>
              </a:solidFill>
            </a:endParaRPr>
          </a:p>
        </p:txBody>
      </p:sp>
      <p:sp>
        <p:nvSpPr>
          <p:cNvPr id="7" name="Rectangle 6"/>
          <p:cNvSpPr/>
          <p:nvPr/>
        </p:nvSpPr>
        <p:spPr>
          <a:xfrm>
            <a:off x="8484027" y="1842237"/>
            <a:ext cx="3558813" cy="286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RBAC– Role Based Access Control</a:t>
            </a:r>
          </a:p>
          <a:p>
            <a:pPr marL="285750" indent="-285750">
              <a:buFont typeface="Arial" panose="020B0604020202020204" pitchFamily="34" charset="0"/>
              <a:buChar char="•"/>
            </a:pPr>
            <a:r>
              <a:rPr lang="en-US" dirty="0" smtClean="0"/>
              <a:t>Group based Access Permissions.</a:t>
            </a:r>
          </a:p>
          <a:p>
            <a:pPr marL="285750" indent="-285750">
              <a:buFont typeface="Arial" panose="020B0604020202020204" pitchFamily="34" charset="0"/>
              <a:buChar char="•"/>
            </a:pPr>
            <a:r>
              <a:rPr lang="en-US" dirty="0" smtClean="0"/>
              <a:t>Non-discretionary.</a:t>
            </a:r>
          </a:p>
          <a:p>
            <a:pPr marL="285750" indent="-285750">
              <a:buFont typeface="Arial" panose="020B0604020202020204" pitchFamily="34" charset="0"/>
              <a:buChar char="•"/>
            </a:pPr>
            <a:r>
              <a:rPr lang="en-US" dirty="0" smtClean="0"/>
              <a:t>Each Role has a set of rights over objects as defined by the Data Owner.</a:t>
            </a:r>
          </a:p>
          <a:p>
            <a:pPr marL="285750" indent="-285750">
              <a:buFont typeface="Arial" panose="020B0604020202020204" pitchFamily="34" charset="0"/>
              <a:buChar char="•"/>
            </a:pPr>
            <a:r>
              <a:rPr lang="en-US" dirty="0" smtClean="0"/>
              <a:t>The Security Admin configures the rights.</a:t>
            </a:r>
          </a:p>
          <a:p>
            <a:pPr marL="285750" indent="-285750">
              <a:buFont typeface="Arial" panose="020B0604020202020204" pitchFamily="34" charset="0"/>
              <a:buChar char="•"/>
            </a:pPr>
            <a:r>
              <a:rPr lang="en-US" dirty="0" smtClean="0"/>
              <a:t>Subject focused.</a:t>
            </a:r>
            <a:endParaRPr lang="en-US" dirty="0"/>
          </a:p>
        </p:txBody>
      </p:sp>
      <p:sp>
        <p:nvSpPr>
          <p:cNvPr id="8" name="Rectangle 7"/>
          <p:cNvSpPr/>
          <p:nvPr/>
        </p:nvSpPr>
        <p:spPr>
          <a:xfrm>
            <a:off x="8484028" y="4834467"/>
            <a:ext cx="3558813" cy="1964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t>RuBAC</a:t>
            </a:r>
            <a:r>
              <a:rPr lang="en-US" b="1" dirty="0" smtClean="0"/>
              <a:t>– Rule Based Access Control</a:t>
            </a:r>
          </a:p>
          <a:p>
            <a:pPr marL="285750" indent="-285750">
              <a:buFont typeface="Arial" panose="020B0604020202020204" pitchFamily="34" charset="0"/>
              <a:buChar char="•"/>
            </a:pPr>
            <a:r>
              <a:rPr lang="en-US" dirty="0" smtClean="0"/>
              <a:t>Rule based – Global focused rules that apply to all subjects.</a:t>
            </a:r>
          </a:p>
          <a:p>
            <a:pPr marL="285750" indent="-285750">
              <a:buFont typeface="Arial" panose="020B0604020202020204" pitchFamily="34" charset="0"/>
              <a:buChar char="•"/>
            </a:pPr>
            <a:r>
              <a:rPr lang="en-US" dirty="0" smtClean="0"/>
              <a:t>Called </a:t>
            </a:r>
            <a:r>
              <a:rPr lang="en-US" i="1" dirty="0" smtClean="0"/>
              <a:t>restrictions</a:t>
            </a:r>
            <a:r>
              <a:rPr lang="en-US" dirty="0" smtClean="0"/>
              <a:t> or </a:t>
            </a:r>
            <a:r>
              <a:rPr lang="en-US" i="1" dirty="0" smtClean="0"/>
              <a:t>filters</a:t>
            </a:r>
            <a:r>
              <a:rPr lang="en-US" dirty="0" smtClean="0"/>
              <a:t>.</a:t>
            </a:r>
          </a:p>
          <a:p>
            <a:pPr marL="285750" indent="-285750">
              <a:buFont typeface="Arial" panose="020B0604020202020204" pitchFamily="34" charset="0"/>
              <a:buChar char="•"/>
            </a:pPr>
            <a:r>
              <a:rPr lang="en-US" i="1" dirty="0" smtClean="0"/>
              <a:t>If/then</a:t>
            </a:r>
            <a:r>
              <a:rPr lang="en-US" dirty="0" smtClean="0"/>
              <a:t> statements (</a:t>
            </a:r>
            <a:r>
              <a:rPr lang="en-US" i="1" dirty="0" smtClean="0"/>
              <a:t>group=admin allow social-networking time:800</a:t>
            </a:r>
            <a:r>
              <a:rPr lang="en-US" dirty="0" smtClean="0"/>
              <a:t>)</a:t>
            </a:r>
            <a:endParaRPr lang="en-US" dirty="0"/>
          </a:p>
        </p:txBody>
      </p:sp>
      <p:sp>
        <p:nvSpPr>
          <p:cNvPr id="3" name="Rounded Rectangle 2"/>
          <p:cNvSpPr/>
          <p:nvPr/>
        </p:nvSpPr>
        <p:spPr>
          <a:xfrm>
            <a:off x="4360257" y="5778051"/>
            <a:ext cx="4024234" cy="10214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Attributed Based Access Controls</a:t>
            </a:r>
          </a:p>
          <a:p>
            <a:pPr marL="285750" indent="-285750">
              <a:buFont typeface="Arial" panose="020B0604020202020204" pitchFamily="34" charset="0"/>
              <a:buChar char="•"/>
            </a:pPr>
            <a:r>
              <a:rPr lang="en-US" sz="1600" dirty="0" smtClean="0"/>
              <a:t>Policies that include multiple attributes for rules (memory=8gb, </a:t>
            </a:r>
            <a:r>
              <a:rPr lang="en-US" sz="1600" dirty="0" err="1" smtClean="0"/>
              <a:t>os</a:t>
            </a:r>
            <a:r>
              <a:rPr lang="en-US" sz="1600" dirty="0" smtClean="0"/>
              <a:t>=windows)</a:t>
            </a:r>
          </a:p>
          <a:p>
            <a:pPr marL="285750" indent="-285750">
              <a:buFont typeface="Arial" panose="020B0604020202020204" pitchFamily="34" charset="0"/>
              <a:buChar char="•"/>
            </a:pPr>
            <a:r>
              <a:rPr lang="en-US" sz="1600" dirty="0" smtClean="0"/>
              <a:t>SDNs use ABAC</a:t>
            </a:r>
            <a:endParaRPr lang="en-US" sz="1600" dirty="0"/>
          </a:p>
        </p:txBody>
      </p:sp>
      <p:sp>
        <p:nvSpPr>
          <p:cNvPr id="4" name="TextBox 3"/>
          <p:cNvSpPr txBox="1"/>
          <p:nvPr/>
        </p:nvSpPr>
        <p:spPr>
          <a:xfrm>
            <a:off x="476655" y="5787601"/>
            <a:ext cx="3686783"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smtClean="0"/>
              <a:t>All models, apart from DAC are Non-Discretionary Access Control Models.</a:t>
            </a:r>
            <a:endParaRPr lang="en-US" dirty="0"/>
          </a:p>
        </p:txBody>
      </p:sp>
    </p:spTree>
    <p:extLst>
      <p:ext uri="{BB962C8B-B14F-4D97-AF65-F5344CB8AC3E}">
        <p14:creationId xmlns:p14="http://schemas.microsoft.com/office/powerpoint/2010/main" val="15297442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modeling – approaches and protection methods</a:t>
            </a:r>
            <a:endParaRPr lang="en-US" dirty="0"/>
          </a:p>
        </p:txBody>
      </p:sp>
      <p:sp>
        <p:nvSpPr>
          <p:cNvPr id="3" name="Content Placeholder 2"/>
          <p:cNvSpPr>
            <a:spLocks noGrp="1"/>
          </p:cNvSpPr>
          <p:nvPr>
            <p:ph idx="1"/>
          </p:nvPr>
        </p:nvSpPr>
        <p:spPr>
          <a:xfrm>
            <a:off x="581192" y="2180496"/>
            <a:ext cx="4457736" cy="3678303"/>
          </a:xfrm>
        </p:spPr>
        <p:txBody>
          <a:bodyPr/>
          <a:lstStyle/>
          <a:p>
            <a:pPr marL="0" indent="0" algn="ctr">
              <a:buNone/>
            </a:pPr>
            <a:r>
              <a:rPr lang="en-US" b="1" dirty="0" smtClean="0"/>
              <a:t>Approaches</a:t>
            </a:r>
          </a:p>
          <a:p>
            <a:r>
              <a:rPr lang="en-US" b="1" dirty="0" smtClean="0"/>
              <a:t>Focus on Assets: </a:t>
            </a:r>
            <a:r>
              <a:rPr lang="en-US" dirty="0" smtClean="0"/>
              <a:t>Valuate Assets and identify threats to these attacks to determine likelihood and impact. </a:t>
            </a:r>
          </a:p>
          <a:p>
            <a:r>
              <a:rPr lang="en-US" b="1" dirty="0" smtClean="0"/>
              <a:t>Focus on Attackers/Threats</a:t>
            </a:r>
            <a:r>
              <a:rPr lang="en-US" dirty="0" smtClean="0"/>
              <a:t>: Identify attackers and take potential measures to protect from them. E.g. Pakistan/North Korea block IP-Geo-resolution.</a:t>
            </a:r>
          </a:p>
          <a:p>
            <a:r>
              <a:rPr lang="en-US" b="1" dirty="0" smtClean="0"/>
              <a:t>Focus on Software: </a:t>
            </a:r>
            <a:r>
              <a:rPr lang="en-US" dirty="0" smtClean="0"/>
              <a:t>Potential threats against software. E.g. Web attacks like PHP injections.</a:t>
            </a:r>
            <a:endParaRPr lang="en-US" dirty="0"/>
          </a:p>
        </p:txBody>
      </p:sp>
      <p:sp>
        <p:nvSpPr>
          <p:cNvPr id="4" name="Content Placeholder 2"/>
          <p:cNvSpPr txBox="1">
            <a:spLocks/>
          </p:cNvSpPr>
          <p:nvPr/>
        </p:nvSpPr>
        <p:spPr>
          <a:xfrm>
            <a:off x="5038928" y="1680894"/>
            <a:ext cx="4457736" cy="5177105"/>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Protection Methods</a:t>
            </a:r>
          </a:p>
          <a:p>
            <a:r>
              <a:rPr lang="en-US" b="1" dirty="0" smtClean="0"/>
              <a:t>Control Physical Access: </a:t>
            </a:r>
            <a:r>
              <a:rPr lang="en-US" dirty="0" smtClean="0"/>
              <a:t>Reduce attack surface by controlling physical access.</a:t>
            </a:r>
          </a:p>
          <a:p>
            <a:r>
              <a:rPr lang="en-US" b="1" dirty="0" smtClean="0"/>
              <a:t>Control File Access</a:t>
            </a:r>
            <a:r>
              <a:rPr lang="en-US" dirty="0" smtClean="0"/>
              <a:t>: Confidentiality and Integrity.</a:t>
            </a:r>
          </a:p>
          <a:p>
            <a:r>
              <a:rPr lang="en-US" b="1" dirty="0" smtClean="0"/>
              <a:t>Strong Password policy: </a:t>
            </a:r>
            <a:r>
              <a:rPr lang="en-US" dirty="0" smtClean="0"/>
              <a:t>Longer length, complexity, reuse and history – more time to crack a password!</a:t>
            </a:r>
          </a:p>
          <a:p>
            <a:r>
              <a:rPr lang="en-US" b="1" dirty="0" smtClean="0"/>
              <a:t>Hash and Salt Passwords</a:t>
            </a:r>
            <a:r>
              <a:rPr lang="en-US" dirty="0" smtClean="0"/>
              <a:t>: </a:t>
            </a:r>
            <a:r>
              <a:rPr lang="en-US" dirty="0" err="1" smtClean="0"/>
              <a:t>bcrypt</a:t>
            </a:r>
            <a:r>
              <a:rPr lang="en-US" dirty="0" smtClean="0"/>
              <a:t> and PBKDF2 to salt, hash and store passwords. Never store passwords in clear text.</a:t>
            </a:r>
          </a:p>
          <a:p>
            <a:r>
              <a:rPr lang="en-US" b="1" dirty="0" smtClean="0"/>
              <a:t>Password Masking</a:t>
            </a:r>
            <a:r>
              <a:rPr lang="en-US" dirty="0" smtClean="0"/>
              <a:t>: Don’t show passwords in </a:t>
            </a:r>
            <a:r>
              <a:rPr lang="en-US" dirty="0" err="1" smtClean="0"/>
              <a:t>cleartext</a:t>
            </a:r>
            <a:r>
              <a:rPr lang="en-US" dirty="0" smtClean="0"/>
              <a:t>, use masking ***.</a:t>
            </a:r>
          </a:p>
          <a:p>
            <a:r>
              <a:rPr lang="en-US" b="1" dirty="0" smtClean="0"/>
              <a:t>Account Lockout: </a:t>
            </a:r>
            <a:r>
              <a:rPr lang="en-US" dirty="0" smtClean="0"/>
              <a:t>Use Clipping levels, wrong credentials only allowed x times before locking out, prevents brute force.</a:t>
            </a:r>
            <a:endParaRPr lang="en-US" dirty="0"/>
          </a:p>
        </p:txBody>
      </p:sp>
      <p:sp>
        <p:nvSpPr>
          <p:cNvPr id="5" name="Rounded Rectangle 4"/>
          <p:cNvSpPr/>
          <p:nvPr/>
        </p:nvSpPr>
        <p:spPr>
          <a:xfrm>
            <a:off x="9496664" y="1994170"/>
            <a:ext cx="2526723" cy="21303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Enable Last Logon Notifications </a:t>
            </a:r>
            <a:r>
              <a:rPr lang="en-US" dirty="0" smtClean="0"/>
              <a:t>– </a:t>
            </a:r>
          </a:p>
          <a:p>
            <a:pPr algn="ctr"/>
            <a:r>
              <a:rPr lang="en-US" i="1" dirty="0" smtClean="0"/>
              <a:t>Users can detect and notify suspicious login activity.</a:t>
            </a:r>
            <a:endParaRPr lang="en-US" i="1" dirty="0"/>
          </a:p>
        </p:txBody>
      </p:sp>
      <p:sp>
        <p:nvSpPr>
          <p:cNvPr id="6" name="Rounded Rectangle 5"/>
          <p:cNvSpPr/>
          <p:nvPr/>
        </p:nvSpPr>
        <p:spPr>
          <a:xfrm>
            <a:off x="9496663" y="4402742"/>
            <a:ext cx="2526723" cy="21303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EDUCATE USERS!</a:t>
            </a:r>
          </a:p>
          <a:p>
            <a:pPr marL="285750" indent="-285750">
              <a:buFont typeface="Arial" panose="020B0604020202020204" pitchFamily="34" charset="0"/>
              <a:buChar char="•"/>
            </a:pPr>
            <a:r>
              <a:rPr lang="en-US" dirty="0" smtClean="0"/>
              <a:t>Creating strong passwords.</a:t>
            </a:r>
          </a:p>
          <a:p>
            <a:pPr marL="285750" indent="-285750">
              <a:buFont typeface="Arial" panose="020B0604020202020204" pitchFamily="34" charset="0"/>
              <a:buChar char="•"/>
            </a:pPr>
            <a:r>
              <a:rPr lang="en-US" dirty="0" smtClean="0"/>
              <a:t>Detecting phishing mails.</a:t>
            </a:r>
          </a:p>
          <a:p>
            <a:pPr marL="285750" indent="-285750">
              <a:buFont typeface="Arial" panose="020B0604020202020204" pitchFamily="34" charset="0"/>
              <a:buChar char="•"/>
            </a:pPr>
            <a:r>
              <a:rPr lang="en-US" dirty="0" smtClean="0"/>
              <a:t>Social engineering.</a:t>
            </a:r>
            <a:endParaRPr lang="en-US" dirty="0"/>
          </a:p>
        </p:txBody>
      </p:sp>
    </p:spTree>
    <p:extLst>
      <p:ext uri="{BB962C8B-B14F-4D97-AF65-F5344CB8AC3E}">
        <p14:creationId xmlns:p14="http://schemas.microsoft.com/office/powerpoint/2010/main" val="332563142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Attacks on passwords</a:t>
            </a:r>
            <a:endParaRPr lang="en-US" dirty="0"/>
          </a:p>
        </p:txBody>
      </p:sp>
      <p:sp>
        <p:nvSpPr>
          <p:cNvPr id="4" name="Rounded Rectangle 3"/>
          <p:cNvSpPr/>
          <p:nvPr/>
        </p:nvSpPr>
        <p:spPr>
          <a:xfrm>
            <a:off x="581192" y="2052536"/>
            <a:ext cx="4000536" cy="1702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Password Guessing</a:t>
            </a:r>
          </a:p>
          <a:p>
            <a:r>
              <a:rPr lang="en-US" dirty="0" smtClean="0"/>
              <a:t>Guesses passwords based on knowledge of the subject (user) or the object (default credentials). </a:t>
            </a:r>
            <a:r>
              <a:rPr lang="en-US" i="1" dirty="0" smtClean="0"/>
              <a:t>Change default credentials, implement account lockout.</a:t>
            </a:r>
            <a:endParaRPr lang="en-US" i="1" dirty="0"/>
          </a:p>
        </p:txBody>
      </p:sp>
      <p:sp>
        <p:nvSpPr>
          <p:cNvPr id="5" name="Rounded Rectangle 4"/>
          <p:cNvSpPr/>
          <p:nvPr/>
        </p:nvSpPr>
        <p:spPr>
          <a:xfrm>
            <a:off x="4760844" y="2052535"/>
            <a:ext cx="4000536" cy="2042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Password Cracking</a:t>
            </a:r>
          </a:p>
          <a:p>
            <a:r>
              <a:rPr lang="en-US" dirty="0" smtClean="0"/>
              <a:t>Conducted offline against a Password Directory which stores passwords in  hashes. Creates multiple password’s and hashes in an effort to achieve the same hash as stored in directory. </a:t>
            </a:r>
            <a:r>
              <a:rPr lang="en-US" i="1" dirty="0" smtClean="0"/>
              <a:t>Implement Salting, and stronger Hashing</a:t>
            </a:r>
            <a:endParaRPr lang="en-US" i="1" dirty="0"/>
          </a:p>
        </p:txBody>
      </p:sp>
      <p:sp>
        <p:nvSpPr>
          <p:cNvPr id="6" name="Rounded Rectangle 5"/>
          <p:cNvSpPr/>
          <p:nvPr/>
        </p:nvSpPr>
        <p:spPr>
          <a:xfrm>
            <a:off x="581192" y="3907274"/>
            <a:ext cx="4000536" cy="15596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Dictionary</a:t>
            </a:r>
          </a:p>
          <a:p>
            <a:r>
              <a:rPr lang="en-US" dirty="0" smtClean="0"/>
              <a:t>Matches against a known list of words and compares with stored hash. Offline attack. </a:t>
            </a:r>
            <a:r>
              <a:rPr lang="en-US" i="1" dirty="0" smtClean="0"/>
              <a:t>Reject commonly known passwords, implement salting and stronger hashing algorithm.</a:t>
            </a:r>
            <a:endParaRPr lang="en-US" i="1" dirty="0"/>
          </a:p>
        </p:txBody>
      </p:sp>
      <p:sp>
        <p:nvSpPr>
          <p:cNvPr id="7" name="Rounded Rectangle 6"/>
          <p:cNvSpPr/>
          <p:nvPr/>
        </p:nvSpPr>
        <p:spPr>
          <a:xfrm>
            <a:off x="4760844" y="4276927"/>
            <a:ext cx="4000536" cy="10830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t>BruteForce</a:t>
            </a:r>
            <a:endParaRPr lang="en-US" b="1" dirty="0" smtClean="0"/>
          </a:p>
          <a:p>
            <a:r>
              <a:rPr lang="en-US" dirty="0" smtClean="0"/>
              <a:t>Try every combination for a password. </a:t>
            </a:r>
            <a:r>
              <a:rPr lang="en-US" i="1" dirty="0" smtClean="0"/>
              <a:t>Implement Account Lockout for Clipping levels, longer length &amp; complexity.</a:t>
            </a:r>
            <a:endParaRPr lang="en-US" i="1" dirty="0"/>
          </a:p>
        </p:txBody>
      </p:sp>
      <p:sp>
        <p:nvSpPr>
          <p:cNvPr id="8" name="Rounded Rectangle 7"/>
          <p:cNvSpPr/>
          <p:nvPr/>
        </p:nvSpPr>
        <p:spPr>
          <a:xfrm>
            <a:off x="4760844" y="5431276"/>
            <a:ext cx="4000536" cy="10830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Rainbow Tables</a:t>
            </a:r>
          </a:p>
          <a:p>
            <a:r>
              <a:rPr lang="en-US" dirty="0" smtClean="0"/>
              <a:t>Database of precomputed hashes of Passwords. </a:t>
            </a:r>
            <a:r>
              <a:rPr lang="en-US" i="1" dirty="0" smtClean="0"/>
              <a:t>Implement Salting.</a:t>
            </a:r>
            <a:endParaRPr lang="en-US" i="1" dirty="0"/>
          </a:p>
        </p:txBody>
      </p:sp>
      <p:sp>
        <p:nvSpPr>
          <p:cNvPr id="9" name="Rounded Rectangle 8"/>
          <p:cNvSpPr/>
          <p:nvPr/>
        </p:nvSpPr>
        <p:spPr>
          <a:xfrm>
            <a:off x="8940496" y="2052535"/>
            <a:ext cx="3024526" cy="2042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Hybrid Attack</a:t>
            </a:r>
          </a:p>
          <a:p>
            <a:r>
              <a:rPr lang="en-US" dirty="0" smtClean="0"/>
              <a:t>Modify a dictionary with changes to crack complex passwords. Password becomes Passw0rd. </a:t>
            </a:r>
            <a:r>
              <a:rPr lang="en-US" i="1" dirty="0" smtClean="0"/>
              <a:t>Implement Salting, complexity, length.</a:t>
            </a:r>
            <a:endParaRPr lang="en-US" i="1" dirty="0"/>
          </a:p>
        </p:txBody>
      </p:sp>
      <p:sp>
        <p:nvSpPr>
          <p:cNvPr id="11" name="Rounded Rectangle 10"/>
          <p:cNvSpPr/>
          <p:nvPr/>
        </p:nvSpPr>
        <p:spPr>
          <a:xfrm>
            <a:off x="8940496" y="4276927"/>
            <a:ext cx="3024526" cy="258107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Salt</a:t>
            </a:r>
          </a:p>
          <a:p>
            <a:r>
              <a:rPr lang="en-US" dirty="0" smtClean="0"/>
              <a:t>Add a random character/string to a password before hashing to make it difficult to crack. Even same password by different users will have different values.</a:t>
            </a:r>
            <a:endParaRPr lang="en-US" i="1" dirty="0"/>
          </a:p>
        </p:txBody>
      </p:sp>
      <p:sp>
        <p:nvSpPr>
          <p:cNvPr id="12" name="Rounded Rectangle 11"/>
          <p:cNvSpPr/>
          <p:nvPr/>
        </p:nvSpPr>
        <p:spPr>
          <a:xfrm>
            <a:off x="581192" y="5619340"/>
            <a:ext cx="4000536" cy="11332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Birthday</a:t>
            </a:r>
          </a:p>
          <a:p>
            <a:r>
              <a:rPr lang="en-US" dirty="0" smtClean="0"/>
              <a:t>Find the same Hash value by collision.</a:t>
            </a:r>
            <a:endParaRPr lang="en-US" i="1" dirty="0"/>
          </a:p>
        </p:txBody>
      </p:sp>
    </p:spTree>
    <p:extLst>
      <p:ext uri="{BB962C8B-B14F-4D97-AF65-F5344CB8AC3E}">
        <p14:creationId xmlns:p14="http://schemas.microsoft.com/office/powerpoint/2010/main" val="4107807976"/>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Attacks on the access</a:t>
            </a:r>
            <a:endParaRPr lang="en-US" dirty="0"/>
          </a:p>
        </p:txBody>
      </p:sp>
      <p:sp>
        <p:nvSpPr>
          <p:cNvPr id="4" name="Rounded Rectangle 3"/>
          <p:cNvSpPr/>
          <p:nvPr/>
        </p:nvSpPr>
        <p:spPr>
          <a:xfrm>
            <a:off x="581192" y="2052536"/>
            <a:ext cx="4000536" cy="2042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Sniffer</a:t>
            </a:r>
          </a:p>
          <a:p>
            <a:r>
              <a:rPr lang="en-US" dirty="0" smtClean="0"/>
              <a:t>Use Wireshark, </a:t>
            </a:r>
            <a:r>
              <a:rPr lang="en-US" dirty="0" err="1" smtClean="0"/>
              <a:t>tcpdump</a:t>
            </a:r>
            <a:r>
              <a:rPr lang="en-US" dirty="0" smtClean="0"/>
              <a:t> like tools to sniff authentication and data packets on the network. </a:t>
            </a:r>
            <a:r>
              <a:rPr lang="en-US" i="1" dirty="0" smtClean="0"/>
              <a:t>Encrypt or select encrypted protocols, use OTP, physical security to prevent installation of sniffers.</a:t>
            </a:r>
            <a:endParaRPr lang="en-US" i="1" dirty="0"/>
          </a:p>
        </p:txBody>
      </p:sp>
      <p:sp>
        <p:nvSpPr>
          <p:cNvPr id="5" name="Rounded Rectangle 4"/>
          <p:cNvSpPr/>
          <p:nvPr/>
        </p:nvSpPr>
        <p:spPr>
          <a:xfrm>
            <a:off x="4760844" y="2052535"/>
            <a:ext cx="4000536" cy="2042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Email Spoofing</a:t>
            </a:r>
          </a:p>
          <a:p>
            <a:r>
              <a:rPr lang="en-US" dirty="0" smtClean="0"/>
              <a:t>Change the reply-to field to impersonate an institution or individual. </a:t>
            </a:r>
            <a:r>
              <a:rPr lang="en-US" i="1" dirty="0" smtClean="0"/>
              <a:t>Implement Anti-spam, DKIM, SPF.</a:t>
            </a:r>
            <a:endParaRPr lang="en-US" i="1" dirty="0"/>
          </a:p>
        </p:txBody>
      </p:sp>
      <p:sp>
        <p:nvSpPr>
          <p:cNvPr id="6" name="Rounded Rectangle 5"/>
          <p:cNvSpPr/>
          <p:nvPr/>
        </p:nvSpPr>
        <p:spPr>
          <a:xfrm>
            <a:off x="3256299" y="4298976"/>
            <a:ext cx="4000536" cy="2042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Spear Phishing</a:t>
            </a:r>
          </a:p>
          <a:p>
            <a:r>
              <a:rPr lang="en-US" dirty="0" smtClean="0"/>
              <a:t>Targeted Phishing – specific users of an organization (</a:t>
            </a:r>
            <a:r>
              <a:rPr lang="en-US" dirty="0" err="1" smtClean="0"/>
              <a:t>RnD</a:t>
            </a:r>
            <a:r>
              <a:rPr lang="en-US" dirty="0" smtClean="0"/>
              <a:t>, Marketing). Considerable research before launching this attack. Involves exploits crafted for target. </a:t>
            </a:r>
            <a:r>
              <a:rPr lang="en-US" i="1" dirty="0" smtClean="0"/>
              <a:t>Awareness, Patching, reputation filtering.</a:t>
            </a:r>
            <a:endParaRPr lang="en-US" i="1" dirty="0"/>
          </a:p>
        </p:txBody>
      </p:sp>
      <p:sp>
        <p:nvSpPr>
          <p:cNvPr id="7" name="Rounded Rectangle 6"/>
          <p:cNvSpPr/>
          <p:nvPr/>
        </p:nvSpPr>
        <p:spPr>
          <a:xfrm>
            <a:off x="7365849" y="4573620"/>
            <a:ext cx="3227573" cy="10830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Whaling</a:t>
            </a:r>
          </a:p>
          <a:p>
            <a:r>
              <a:rPr lang="en-US" dirty="0" err="1" smtClean="0"/>
              <a:t>SpearPhishing</a:t>
            </a:r>
            <a:r>
              <a:rPr lang="en-US" dirty="0" smtClean="0"/>
              <a:t> for VPs, CXOs. </a:t>
            </a:r>
            <a:endParaRPr lang="en-US" i="1" dirty="0"/>
          </a:p>
        </p:txBody>
      </p:sp>
      <p:sp>
        <p:nvSpPr>
          <p:cNvPr id="8" name="Rounded Rectangle 7"/>
          <p:cNvSpPr/>
          <p:nvPr/>
        </p:nvSpPr>
        <p:spPr>
          <a:xfrm>
            <a:off x="8940496" y="2039564"/>
            <a:ext cx="3231275" cy="2415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SmartCard</a:t>
            </a:r>
            <a:r>
              <a:rPr lang="en-US" b="1" dirty="0" smtClean="0"/>
              <a:t> attacks</a:t>
            </a:r>
          </a:p>
          <a:p>
            <a:pPr marL="285750" indent="-285750">
              <a:buFont typeface="Arial" panose="020B0604020202020204" pitchFamily="34" charset="0"/>
              <a:buChar char="•"/>
            </a:pPr>
            <a:r>
              <a:rPr lang="en-US" dirty="0" smtClean="0"/>
              <a:t>Side Channel attacks – analyze information sent to reader.</a:t>
            </a:r>
          </a:p>
          <a:p>
            <a:pPr marL="285750" indent="-285750">
              <a:buFont typeface="Arial" panose="020B0604020202020204" pitchFamily="34" charset="0"/>
              <a:buChar char="•"/>
            </a:pPr>
            <a:r>
              <a:rPr lang="en-US" i="1" dirty="0" smtClean="0"/>
              <a:t>Timing attack – monitor timing taken to process.</a:t>
            </a:r>
          </a:p>
          <a:p>
            <a:pPr marL="285750" indent="-285750">
              <a:buFont typeface="Arial" panose="020B0604020202020204" pitchFamily="34" charset="0"/>
              <a:buChar char="•"/>
            </a:pPr>
            <a:r>
              <a:rPr lang="en-US" i="1" dirty="0" smtClean="0"/>
              <a:t>Fault Analysis – send too low power to create faults and gain information.</a:t>
            </a:r>
            <a:endParaRPr lang="en-US" i="1" dirty="0"/>
          </a:p>
        </p:txBody>
      </p:sp>
      <p:sp>
        <p:nvSpPr>
          <p:cNvPr id="9" name="Rounded Rectangle 8"/>
          <p:cNvSpPr/>
          <p:nvPr/>
        </p:nvSpPr>
        <p:spPr>
          <a:xfrm>
            <a:off x="122759" y="4298976"/>
            <a:ext cx="3024526" cy="2042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Phishing</a:t>
            </a:r>
          </a:p>
          <a:p>
            <a:r>
              <a:rPr lang="en-US" b="1" dirty="0" smtClean="0"/>
              <a:t>Social Engineering </a:t>
            </a:r>
            <a:r>
              <a:rPr lang="en-US" dirty="0" smtClean="0"/>
              <a:t>attack: Send a fake webpage to harvest credentials. Drive by downloads.</a:t>
            </a:r>
          </a:p>
          <a:p>
            <a:r>
              <a:rPr lang="en-US" i="1" dirty="0" smtClean="0"/>
              <a:t>Awareness, reputation filtering, </a:t>
            </a:r>
            <a:endParaRPr lang="en-US" i="1" dirty="0"/>
          </a:p>
        </p:txBody>
      </p:sp>
      <p:sp>
        <p:nvSpPr>
          <p:cNvPr id="10" name="Rounded Rectangle 9"/>
          <p:cNvSpPr/>
          <p:nvPr/>
        </p:nvSpPr>
        <p:spPr>
          <a:xfrm>
            <a:off x="7365849" y="5723105"/>
            <a:ext cx="3227573" cy="10830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t>Shouldersurfing</a:t>
            </a:r>
            <a:endParaRPr lang="en-US" b="1" dirty="0" smtClean="0"/>
          </a:p>
          <a:p>
            <a:r>
              <a:rPr lang="en-US" dirty="0" smtClean="0"/>
              <a:t>Look at monitor screen.</a:t>
            </a:r>
          </a:p>
          <a:p>
            <a:r>
              <a:rPr lang="en-US" dirty="0" smtClean="0"/>
              <a:t>Use </a:t>
            </a:r>
            <a:r>
              <a:rPr lang="en-US" i="1" dirty="0" smtClean="0"/>
              <a:t>Password masking</a:t>
            </a:r>
            <a:r>
              <a:rPr lang="en-US" dirty="0" smtClean="0"/>
              <a:t>, </a:t>
            </a:r>
            <a:r>
              <a:rPr lang="en-US" i="1" dirty="0" smtClean="0"/>
              <a:t>screen filters.</a:t>
            </a:r>
            <a:endParaRPr lang="en-US" i="1" dirty="0"/>
          </a:p>
        </p:txBody>
      </p:sp>
    </p:spTree>
    <p:extLst>
      <p:ext uri="{BB962C8B-B14F-4D97-AF65-F5344CB8AC3E}">
        <p14:creationId xmlns:p14="http://schemas.microsoft.com/office/powerpoint/2010/main" val="137245431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Domain vi - Security assessment &amp; Testing</a:t>
            </a:r>
            <a:endParaRPr lang="en-US" dirty="0"/>
          </a:p>
        </p:txBody>
      </p:sp>
      <p:sp>
        <p:nvSpPr>
          <p:cNvPr id="5" name="Text Placeholder 4"/>
          <p:cNvSpPr>
            <a:spLocks noGrp="1"/>
          </p:cNvSpPr>
          <p:nvPr>
            <p:ph type="body" idx="1"/>
          </p:nvPr>
        </p:nvSpPr>
        <p:spPr/>
        <p:txBody>
          <a:bodyPr/>
          <a:lstStyle/>
          <a:p>
            <a:endParaRPr lang="en-US"/>
          </a:p>
        </p:txBody>
      </p:sp>
      <p:grpSp>
        <p:nvGrpSpPr>
          <p:cNvPr id="6" name="Group 5"/>
          <p:cNvGrpSpPr/>
          <p:nvPr/>
        </p:nvGrpSpPr>
        <p:grpSpPr>
          <a:xfrm>
            <a:off x="10539167" y="753777"/>
            <a:ext cx="1462685" cy="905462"/>
            <a:chOff x="10539167" y="753777"/>
            <a:chExt cx="1462685" cy="905462"/>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9167" y="753777"/>
              <a:ext cx="1035573" cy="905462"/>
            </a:xfrm>
            <a:prstGeom prst="rect">
              <a:avLst/>
            </a:prstGeom>
          </p:spPr>
        </p:pic>
        <p:sp>
          <p:nvSpPr>
            <p:cNvPr id="8" name="TextBox 7"/>
            <p:cNvSpPr txBox="1"/>
            <p:nvPr/>
          </p:nvSpPr>
          <p:spPr>
            <a:xfrm>
              <a:off x="11428983" y="1098786"/>
              <a:ext cx="572869" cy="215444"/>
            </a:xfrm>
            <a:prstGeom prst="rect">
              <a:avLst/>
            </a:prstGeom>
            <a:noFill/>
          </p:spPr>
          <p:txBody>
            <a:bodyPr wrap="square" rtlCol="0">
              <a:spAutoFit/>
            </a:bodyPr>
            <a:lstStyle/>
            <a:p>
              <a:r>
                <a:rPr lang="en-US" sz="800" dirty="0" smtClean="0"/>
                <a:t>TM</a:t>
              </a:r>
              <a:endParaRPr lang="en-US" sz="800" dirty="0"/>
            </a:p>
          </p:txBody>
        </p:sp>
      </p:grpSp>
    </p:spTree>
    <p:extLst>
      <p:ext uri="{BB962C8B-B14F-4D97-AF65-F5344CB8AC3E}">
        <p14:creationId xmlns:p14="http://schemas.microsoft.com/office/powerpoint/2010/main" val="11257273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ISMS and risk frameworks</a:t>
            </a:r>
            <a:endParaRPr lang="en-US" dirty="0"/>
          </a:p>
        </p:txBody>
      </p:sp>
      <p:sp>
        <p:nvSpPr>
          <p:cNvPr id="3" name="Content Placeholder 2"/>
          <p:cNvSpPr>
            <a:spLocks noGrp="1"/>
          </p:cNvSpPr>
          <p:nvPr>
            <p:ph idx="1"/>
          </p:nvPr>
        </p:nvSpPr>
        <p:spPr>
          <a:xfrm>
            <a:off x="581192" y="1847655"/>
            <a:ext cx="11029615" cy="1762811"/>
          </a:xfrm>
        </p:spPr>
        <p:txBody>
          <a:bodyPr>
            <a:normAutofit fontScale="85000" lnSpcReduction="20000"/>
          </a:bodyPr>
          <a:lstStyle/>
          <a:p>
            <a:r>
              <a:rPr lang="en-US" dirty="0" smtClean="0"/>
              <a:t>Standards to develop Infrastructure Security Management Systems (ISMS). ISMS consists of:</a:t>
            </a:r>
          </a:p>
          <a:p>
            <a:pPr lvl="1"/>
            <a:r>
              <a:rPr lang="en-US" dirty="0"/>
              <a:t>Roles and Responsibilities</a:t>
            </a:r>
          </a:p>
          <a:p>
            <a:pPr lvl="1"/>
            <a:r>
              <a:rPr lang="en-US" dirty="0"/>
              <a:t>Policies/Standards/Procedures/Guidelines</a:t>
            </a:r>
          </a:p>
          <a:p>
            <a:pPr lvl="1"/>
            <a:r>
              <a:rPr lang="en-US" dirty="0"/>
              <a:t>SLA’s Service Level Agreements/Outsourcing</a:t>
            </a:r>
          </a:p>
          <a:p>
            <a:pPr lvl="1"/>
            <a:r>
              <a:rPr lang="en-US" dirty="0"/>
              <a:t>Data Classification/Security</a:t>
            </a:r>
          </a:p>
          <a:p>
            <a:pPr lvl="1"/>
            <a:r>
              <a:rPr lang="en-US" dirty="0"/>
              <a:t>Auditing</a:t>
            </a:r>
            <a:endParaRPr lang="en-US" dirty="0" smtClean="0"/>
          </a:p>
        </p:txBody>
      </p:sp>
      <p:sp>
        <p:nvSpPr>
          <p:cNvPr id="4" name="Rounded Rectangle 3"/>
          <p:cNvSpPr/>
          <p:nvPr/>
        </p:nvSpPr>
        <p:spPr>
          <a:xfrm>
            <a:off x="204120" y="3610466"/>
            <a:ext cx="2793604" cy="164026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smtClean="0"/>
              <a:t>BS7799 / ISO 27002</a:t>
            </a:r>
          </a:p>
          <a:p>
            <a:pPr algn="ctr"/>
            <a:r>
              <a:rPr lang="en-US" i="1" dirty="0" smtClean="0"/>
              <a:t>Code for ISMS</a:t>
            </a:r>
          </a:p>
          <a:p>
            <a:pPr algn="ctr"/>
            <a:r>
              <a:rPr lang="en-US" i="1" dirty="0" smtClean="0"/>
              <a:t>Guideline to implement ISO 27001</a:t>
            </a:r>
            <a:endParaRPr lang="en-US" dirty="0"/>
          </a:p>
        </p:txBody>
      </p:sp>
      <p:sp>
        <p:nvSpPr>
          <p:cNvPr id="5" name="Rounded Rectangle 4"/>
          <p:cNvSpPr/>
          <p:nvPr/>
        </p:nvSpPr>
        <p:spPr>
          <a:xfrm>
            <a:off x="6281372" y="2124534"/>
            <a:ext cx="5154804" cy="198578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err="1" smtClean="0"/>
              <a:t>CoBIT</a:t>
            </a:r>
            <a:r>
              <a:rPr lang="en-US" b="1" dirty="0" smtClean="0"/>
              <a:t> </a:t>
            </a:r>
          </a:p>
          <a:p>
            <a:pPr algn="ctr"/>
            <a:r>
              <a:rPr lang="en-US" i="1" dirty="0" smtClean="0"/>
              <a:t>IT Management Controls</a:t>
            </a:r>
          </a:p>
          <a:p>
            <a:pPr marL="342900" indent="-342900">
              <a:buFont typeface="+mj-lt"/>
              <a:buAutoNum type="arabicPeriod"/>
            </a:pPr>
            <a:r>
              <a:rPr lang="en-US" dirty="0" smtClean="0"/>
              <a:t>Meet Stake holder needs.</a:t>
            </a:r>
          </a:p>
          <a:p>
            <a:pPr marL="342900" indent="-342900">
              <a:buFont typeface="+mj-lt"/>
              <a:buAutoNum type="arabicPeriod"/>
            </a:pPr>
            <a:r>
              <a:rPr lang="en-US" dirty="0" smtClean="0"/>
              <a:t>Cover enterprise end to end.</a:t>
            </a:r>
          </a:p>
          <a:p>
            <a:pPr marL="342900" indent="-342900">
              <a:buFont typeface="+mj-lt"/>
              <a:buAutoNum type="arabicPeriod"/>
            </a:pPr>
            <a:r>
              <a:rPr lang="en-US" dirty="0" smtClean="0"/>
              <a:t>Apply single integrated framework.</a:t>
            </a:r>
          </a:p>
          <a:p>
            <a:pPr marL="342900" indent="-342900">
              <a:buFont typeface="+mj-lt"/>
              <a:buAutoNum type="arabicPeriod"/>
            </a:pPr>
            <a:r>
              <a:rPr lang="en-US" dirty="0" smtClean="0"/>
              <a:t>Enable holistic approach.</a:t>
            </a:r>
          </a:p>
          <a:p>
            <a:pPr marL="342900" indent="-342900">
              <a:buFont typeface="+mj-lt"/>
              <a:buAutoNum type="arabicPeriod"/>
            </a:pPr>
            <a:r>
              <a:rPr lang="en-US" dirty="0" smtClean="0"/>
              <a:t>Separate Governance from management.</a:t>
            </a:r>
            <a:endParaRPr lang="en-US" dirty="0"/>
          </a:p>
        </p:txBody>
      </p:sp>
      <p:sp>
        <p:nvSpPr>
          <p:cNvPr id="6" name="Rounded Rectangle 5"/>
          <p:cNvSpPr/>
          <p:nvPr/>
        </p:nvSpPr>
        <p:spPr>
          <a:xfrm>
            <a:off x="3118573" y="3610465"/>
            <a:ext cx="2793604" cy="312969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smtClean="0"/>
              <a:t>OCTAVE</a:t>
            </a:r>
          </a:p>
          <a:p>
            <a:pPr algn="ctr"/>
            <a:r>
              <a:rPr lang="en-US" i="1" dirty="0" smtClean="0"/>
              <a:t>3 Step Risk Assessment</a:t>
            </a:r>
          </a:p>
          <a:p>
            <a:pPr marL="342900" indent="-342900">
              <a:buFont typeface="+mj-lt"/>
              <a:buAutoNum type="arabicPeriod"/>
            </a:pPr>
            <a:r>
              <a:rPr lang="en-US" dirty="0" smtClean="0"/>
              <a:t>ID Staff knowledge, assets &amp; threats</a:t>
            </a:r>
          </a:p>
          <a:p>
            <a:pPr marL="342900" indent="-342900">
              <a:buFont typeface="+mj-lt"/>
              <a:buAutoNum type="arabicPeriod"/>
            </a:pPr>
            <a:r>
              <a:rPr lang="en-US" dirty="0" smtClean="0"/>
              <a:t>ID vulnerabilities and evaluate safeguards</a:t>
            </a:r>
          </a:p>
          <a:p>
            <a:pPr marL="342900" indent="-342900">
              <a:buFont typeface="+mj-lt"/>
              <a:buAutoNum type="arabicPeriod"/>
            </a:pPr>
            <a:r>
              <a:rPr lang="en-US" dirty="0" smtClean="0"/>
              <a:t>Conduct risk analysis, develop risk mitigation strategy </a:t>
            </a:r>
          </a:p>
          <a:p>
            <a:pPr algn="ctr"/>
            <a:endParaRPr lang="en-US" dirty="0"/>
          </a:p>
        </p:txBody>
      </p:sp>
      <p:sp>
        <p:nvSpPr>
          <p:cNvPr id="7" name="Rounded Rectangle 6"/>
          <p:cNvSpPr/>
          <p:nvPr/>
        </p:nvSpPr>
        <p:spPr>
          <a:xfrm>
            <a:off x="8909771" y="4238976"/>
            <a:ext cx="2793604" cy="107610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t>ITIL</a:t>
            </a:r>
          </a:p>
          <a:p>
            <a:pPr algn="ctr"/>
            <a:r>
              <a:rPr lang="en-US" i="1" dirty="0" smtClean="0"/>
              <a:t>IT Services Management Framework.</a:t>
            </a:r>
            <a:endParaRPr lang="en-US" dirty="0"/>
          </a:p>
        </p:txBody>
      </p:sp>
      <p:sp>
        <p:nvSpPr>
          <p:cNvPr id="8" name="Rounded Rectangle 7"/>
          <p:cNvSpPr/>
          <p:nvPr/>
        </p:nvSpPr>
        <p:spPr>
          <a:xfrm>
            <a:off x="6014172" y="4238976"/>
            <a:ext cx="2793604" cy="258131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smtClean="0"/>
              <a:t>COSO</a:t>
            </a:r>
          </a:p>
          <a:p>
            <a:pPr algn="ctr"/>
            <a:r>
              <a:rPr lang="en-US" i="1" dirty="0" smtClean="0"/>
              <a:t>Fraudulent Financial Activities and Reporting.</a:t>
            </a:r>
          </a:p>
          <a:p>
            <a:pPr marL="342900" indent="-342900">
              <a:buFont typeface="+mj-lt"/>
              <a:buAutoNum type="arabicPeriod"/>
            </a:pPr>
            <a:r>
              <a:rPr lang="en-US" dirty="0" smtClean="0"/>
              <a:t>Control environment</a:t>
            </a:r>
          </a:p>
          <a:p>
            <a:pPr marL="342900" indent="-342900">
              <a:buFont typeface="+mj-lt"/>
              <a:buAutoNum type="arabicPeriod"/>
            </a:pPr>
            <a:r>
              <a:rPr lang="en-US" dirty="0" smtClean="0"/>
              <a:t>Risk Assessment</a:t>
            </a:r>
          </a:p>
          <a:p>
            <a:pPr marL="342900" indent="-342900">
              <a:buFont typeface="+mj-lt"/>
              <a:buAutoNum type="arabicPeriod"/>
            </a:pPr>
            <a:r>
              <a:rPr lang="en-US" dirty="0" smtClean="0"/>
              <a:t>Control activities</a:t>
            </a:r>
          </a:p>
          <a:p>
            <a:pPr marL="342900" indent="-342900">
              <a:buFont typeface="+mj-lt"/>
              <a:buAutoNum type="arabicPeriod"/>
            </a:pPr>
            <a:r>
              <a:rPr lang="en-US" dirty="0" smtClean="0"/>
              <a:t>Information</a:t>
            </a:r>
          </a:p>
          <a:p>
            <a:pPr marL="342900" indent="-342900">
              <a:buFont typeface="+mj-lt"/>
              <a:buAutoNum type="arabicPeriod"/>
            </a:pPr>
            <a:r>
              <a:rPr lang="en-US" dirty="0" smtClean="0"/>
              <a:t>Communication</a:t>
            </a:r>
          </a:p>
          <a:p>
            <a:pPr marL="342900" indent="-342900">
              <a:buFont typeface="+mj-lt"/>
              <a:buAutoNum type="arabicPeriod"/>
            </a:pPr>
            <a:r>
              <a:rPr lang="en-US" dirty="0" smtClean="0"/>
              <a:t>Monitoring</a:t>
            </a:r>
            <a:endParaRPr lang="en-US" dirty="0"/>
          </a:p>
        </p:txBody>
      </p:sp>
      <p:sp>
        <p:nvSpPr>
          <p:cNvPr id="9" name="Rounded Rectangle 8"/>
          <p:cNvSpPr/>
          <p:nvPr/>
        </p:nvSpPr>
        <p:spPr>
          <a:xfrm>
            <a:off x="8919198" y="5458118"/>
            <a:ext cx="2793604" cy="133860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t>CMMI</a:t>
            </a:r>
          </a:p>
          <a:p>
            <a:pPr algn="ctr"/>
            <a:r>
              <a:rPr lang="en-US" i="1" dirty="0" smtClean="0"/>
              <a:t>Software Development Framework</a:t>
            </a:r>
            <a:endParaRPr lang="en-US" dirty="0"/>
          </a:p>
        </p:txBody>
      </p:sp>
      <p:sp>
        <p:nvSpPr>
          <p:cNvPr id="10" name="Rounded Rectangle 9"/>
          <p:cNvSpPr/>
          <p:nvPr/>
        </p:nvSpPr>
        <p:spPr>
          <a:xfrm>
            <a:off x="141147" y="5458118"/>
            <a:ext cx="2793604" cy="10086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smtClean="0"/>
              <a:t>NIST SP-800-30</a:t>
            </a:r>
          </a:p>
          <a:p>
            <a:pPr algn="ctr"/>
            <a:r>
              <a:rPr lang="en-US" i="1" dirty="0" smtClean="0"/>
              <a:t>Risk Management guide for Technology Systems</a:t>
            </a:r>
            <a:endParaRPr lang="en-US" dirty="0"/>
          </a:p>
        </p:txBody>
      </p:sp>
    </p:spTree>
    <p:extLst>
      <p:ext uri="{BB962C8B-B14F-4D97-AF65-F5344CB8AC3E}">
        <p14:creationId xmlns:p14="http://schemas.microsoft.com/office/powerpoint/2010/main" val="126570213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4798243"/>
            <a:ext cx="11976882" cy="20597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Security assessments</a:t>
            </a:r>
            <a:endParaRPr lang="en-US" dirty="0"/>
          </a:p>
        </p:txBody>
      </p:sp>
      <p:sp>
        <p:nvSpPr>
          <p:cNvPr id="3" name="Content Placeholder 2"/>
          <p:cNvSpPr>
            <a:spLocks noGrp="1"/>
          </p:cNvSpPr>
          <p:nvPr>
            <p:ph idx="1"/>
          </p:nvPr>
        </p:nvSpPr>
        <p:spPr>
          <a:xfrm>
            <a:off x="4129432" y="1732710"/>
            <a:ext cx="4870404" cy="2918696"/>
          </a:xfrm>
        </p:spPr>
        <p:txBody>
          <a:bodyPr>
            <a:normAutofit fontScale="92500" lnSpcReduction="20000"/>
          </a:bodyPr>
          <a:lstStyle/>
          <a:p>
            <a:pPr marL="0" indent="0">
              <a:buNone/>
            </a:pPr>
            <a:r>
              <a:rPr lang="en-US" b="1" u="sng" dirty="0" smtClean="0"/>
              <a:t>NIST SP800-53A – Assessing Security &amp; Privacy Controls:</a:t>
            </a:r>
          </a:p>
          <a:p>
            <a:r>
              <a:rPr lang="en-US" b="1" dirty="0" smtClean="0"/>
              <a:t>Specifications</a:t>
            </a:r>
            <a:r>
              <a:rPr lang="en-US" dirty="0" smtClean="0"/>
              <a:t>: documents of system being audited, policies, requirements.</a:t>
            </a:r>
          </a:p>
          <a:p>
            <a:r>
              <a:rPr lang="en-US" b="1" dirty="0" smtClean="0"/>
              <a:t>Mechanisms</a:t>
            </a:r>
            <a:r>
              <a:rPr lang="en-US" dirty="0" smtClean="0"/>
              <a:t>: Controls used to meet specifications.</a:t>
            </a:r>
          </a:p>
          <a:p>
            <a:r>
              <a:rPr lang="en-US" b="1" dirty="0" smtClean="0"/>
              <a:t>Activities</a:t>
            </a:r>
            <a:r>
              <a:rPr lang="en-US" dirty="0" smtClean="0"/>
              <a:t>: Actions carried out by individuals, procedures and processes.</a:t>
            </a:r>
          </a:p>
          <a:p>
            <a:r>
              <a:rPr lang="en-US" b="1" dirty="0" smtClean="0"/>
              <a:t>Individuals</a:t>
            </a:r>
            <a:r>
              <a:rPr lang="en-US" dirty="0" smtClean="0"/>
              <a:t>: People who access the system and perform the activities.</a:t>
            </a:r>
          </a:p>
        </p:txBody>
      </p:sp>
      <p:sp>
        <p:nvSpPr>
          <p:cNvPr id="4" name="Content Placeholder 2"/>
          <p:cNvSpPr txBox="1">
            <a:spLocks/>
          </p:cNvSpPr>
          <p:nvPr/>
        </p:nvSpPr>
        <p:spPr>
          <a:xfrm>
            <a:off x="197962" y="1920830"/>
            <a:ext cx="3986412" cy="2672538"/>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Broader in scope: include the other assessments as components.</a:t>
            </a:r>
          </a:p>
          <a:p>
            <a:r>
              <a:rPr lang="en-US" dirty="0" smtClean="0"/>
              <a:t>Comprehensive review of security for an application, system or environment.</a:t>
            </a:r>
          </a:p>
          <a:p>
            <a:r>
              <a:rPr lang="en-US" dirty="0" smtClean="0"/>
              <a:t>Includes Risk Assessment, Vulnerability and Threat identification, Recommendations for remediation.</a:t>
            </a:r>
          </a:p>
          <a:p>
            <a:r>
              <a:rPr lang="en-US" b="1" dirty="0" smtClean="0"/>
              <a:t>Work Product: </a:t>
            </a:r>
            <a:r>
              <a:rPr lang="en-US" dirty="0" smtClean="0"/>
              <a:t>Security Assessment Report.</a:t>
            </a:r>
            <a:endParaRPr lang="en-US" dirty="0"/>
          </a:p>
        </p:txBody>
      </p:sp>
      <p:sp>
        <p:nvSpPr>
          <p:cNvPr id="5" name="Rectangle 4"/>
          <p:cNvSpPr/>
          <p:nvPr/>
        </p:nvSpPr>
        <p:spPr>
          <a:xfrm>
            <a:off x="197962" y="4904355"/>
            <a:ext cx="1376313" cy="18853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Security</a:t>
            </a:r>
          </a:p>
          <a:p>
            <a:pPr algn="ctr"/>
            <a:r>
              <a:rPr lang="en-US" dirty="0" smtClean="0"/>
              <a:t>Assessment</a:t>
            </a:r>
            <a:endParaRPr lang="en-US" dirty="0"/>
          </a:p>
        </p:txBody>
      </p:sp>
      <p:sp>
        <p:nvSpPr>
          <p:cNvPr id="6" name="Rounded Rectangle 5"/>
          <p:cNvSpPr/>
          <p:nvPr/>
        </p:nvSpPr>
        <p:spPr>
          <a:xfrm>
            <a:off x="1706251" y="4904355"/>
            <a:ext cx="3129699" cy="532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Policy/Procedure/Process Review</a:t>
            </a:r>
            <a:endParaRPr lang="en-US" dirty="0"/>
          </a:p>
        </p:txBody>
      </p:sp>
      <p:sp>
        <p:nvSpPr>
          <p:cNvPr id="7" name="Rounded Rectangle 6"/>
          <p:cNvSpPr/>
          <p:nvPr/>
        </p:nvSpPr>
        <p:spPr>
          <a:xfrm>
            <a:off x="1706250" y="5526523"/>
            <a:ext cx="3129699" cy="532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Real-world assessment of admin controls</a:t>
            </a:r>
            <a:endParaRPr lang="en-US" dirty="0"/>
          </a:p>
        </p:txBody>
      </p:sp>
      <p:sp>
        <p:nvSpPr>
          <p:cNvPr id="8" name="Rounded Rectangle 7"/>
          <p:cNvSpPr/>
          <p:nvPr/>
        </p:nvSpPr>
        <p:spPr>
          <a:xfrm>
            <a:off x="1706249" y="6148691"/>
            <a:ext cx="3129699" cy="532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Change Management Review</a:t>
            </a:r>
            <a:endParaRPr lang="en-US" dirty="0"/>
          </a:p>
        </p:txBody>
      </p:sp>
      <p:sp>
        <p:nvSpPr>
          <p:cNvPr id="9" name="Rounded Rectangle 8"/>
          <p:cNvSpPr/>
          <p:nvPr/>
        </p:nvSpPr>
        <p:spPr>
          <a:xfrm>
            <a:off x="4930214" y="4896988"/>
            <a:ext cx="3129699" cy="53265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Vulnerability Assessment</a:t>
            </a:r>
            <a:endParaRPr lang="en-US" dirty="0"/>
          </a:p>
        </p:txBody>
      </p:sp>
      <p:sp>
        <p:nvSpPr>
          <p:cNvPr id="10" name="Rounded Rectangle 9"/>
          <p:cNvSpPr/>
          <p:nvPr/>
        </p:nvSpPr>
        <p:spPr>
          <a:xfrm>
            <a:off x="4930213" y="5519156"/>
            <a:ext cx="3129699" cy="53265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Penetration Testing</a:t>
            </a:r>
            <a:endParaRPr lang="en-US" dirty="0"/>
          </a:p>
        </p:txBody>
      </p:sp>
      <p:sp>
        <p:nvSpPr>
          <p:cNvPr id="11" name="Rounded Rectangle 10"/>
          <p:cNvSpPr/>
          <p:nvPr/>
        </p:nvSpPr>
        <p:spPr>
          <a:xfrm>
            <a:off x="4930212" y="6141324"/>
            <a:ext cx="3129699" cy="53265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Security Audits</a:t>
            </a:r>
            <a:endParaRPr lang="en-US" dirty="0"/>
          </a:p>
        </p:txBody>
      </p:sp>
      <p:sp>
        <p:nvSpPr>
          <p:cNvPr id="12" name="Rectangle 11"/>
          <p:cNvSpPr/>
          <p:nvPr/>
        </p:nvSpPr>
        <p:spPr>
          <a:xfrm>
            <a:off x="8135332" y="4896988"/>
            <a:ext cx="2111604" cy="177699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Remediation Recommendations</a:t>
            </a:r>
            <a:endParaRPr lang="en-US" dirty="0"/>
          </a:p>
        </p:txBody>
      </p:sp>
      <p:sp>
        <p:nvSpPr>
          <p:cNvPr id="13" name="Rounded Rectangle 12"/>
          <p:cNvSpPr/>
          <p:nvPr/>
        </p:nvSpPr>
        <p:spPr>
          <a:xfrm>
            <a:off x="10322355" y="4896988"/>
            <a:ext cx="1489431" cy="169947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Assessment Report</a:t>
            </a:r>
            <a:endParaRPr lang="en-US" dirty="0"/>
          </a:p>
        </p:txBody>
      </p:sp>
      <p:sp>
        <p:nvSpPr>
          <p:cNvPr id="15" name="Content Placeholder 2"/>
          <p:cNvSpPr txBox="1">
            <a:spLocks/>
          </p:cNvSpPr>
          <p:nvPr/>
        </p:nvSpPr>
        <p:spPr>
          <a:xfrm>
            <a:off x="8753117" y="2000418"/>
            <a:ext cx="3223765" cy="2382736"/>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u="sng" dirty="0" smtClean="0">
                <a:solidFill>
                  <a:schemeClr val="bg1"/>
                </a:solidFill>
              </a:rPr>
              <a:t>Assessment Methods:</a:t>
            </a:r>
          </a:p>
          <a:p>
            <a:r>
              <a:rPr lang="en-US" b="1" dirty="0" smtClean="0">
                <a:solidFill>
                  <a:schemeClr val="bg1"/>
                </a:solidFill>
              </a:rPr>
              <a:t>Examination – </a:t>
            </a:r>
            <a:r>
              <a:rPr lang="en-US" i="1" dirty="0" smtClean="0">
                <a:solidFill>
                  <a:schemeClr val="bg1"/>
                </a:solidFill>
              </a:rPr>
              <a:t>Mechanisms, Specifications, Activities</a:t>
            </a:r>
          </a:p>
          <a:p>
            <a:r>
              <a:rPr lang="en-US" b="1" dirty="0" smtClean="0">
                <a:solidFill>
                  <a:schemeClr val="bg1"/>
                </a:solidFill>
              </a:rPr>
              <a:t>Interviews - </a:t>
            </a:r>
            <a:r>
              <a:rPr lang="en-US" i="1" dirty="0" smtClean="0">
                <a:solidFill>
                  <a:schemeClr val="bg1"/>
                </a:solidFill>
              </a:rPr>
              <a:t>Individuals</a:t>
            </a:r>
          </a:p>
          <a:p>
            <a:r>
              <a:rPr lang="en-US" b="1" dirty="0" smtClean="0">
                <a:solidFill>
                  <a:schemeClr val="bg1"/>
                </a:solidFill>
              </a:rPr>
              <a:t>Testing/Assessment – </a:t>
            </a:r>
            <a:r>
              <a:rPr lang="en-US" i="1" dirty="0" smtClean="0">
                <a:solidFill>
                  <a:schemeClr val="bg1"/>
                </a:solidFill>
              </a:rPr>
              <a:t>Mechanisms or Activities.</a:t>
            </a:r>
          </a:p>
        </p:txBody>
      </p:sp>
    </p:spTree>
    <p:extLst>
      <p:ext uri="{BB962C8B-B14F-4D97-AF65-F5344CB8AC3E}">
        <p14:creationId xmlns:p14="http://schemas.microsoft.com/office/powerpoint/2010/main" val="173779138"/>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Vulnerability assessment &amp; testing</a:t>
            </a:r>
            <a:endParaRPr lang="en-US" dirty="0"/>
          </a:p>
        </p:txBody>
      </p:sp>
      <p:sp>
        <p:nvSpPr>
          <p:cNvPr id="3" name="Content Placeholder 2"/>
          <p:cNvSpPr>
            <a:spLocks noGrp="1"/>
          </p:cNvSpPr>
          <p:nvPr>
            <p:ph idx="1"/>
          </p:nvPr>
        </p:nvSpPr>
        <p:spPr>
          <a:xfrm>
            <a:off x="89299" y="1781155"/>
            <a:ext cx="11521508" cy="487290"/>
          </a:xfrm>
        </p:spPr>
        <p:txBody>
          <a:bodyPr>
            <a:normAutofit fontScale="85000" lnSpcReduction="10000"/>
          </a:bodyPr>
          <a:lstStyle/>
          <a:p>
            <a:r>
              <a:rPr lang="en-US" dirty="0" smtClean="0"/>
              <a:t>Identify the presence of a vulnerability in a system via an automated or manual scan.  </a:t>
            </a:r>
            <a:r>
              <a:rPr lang="en-US" i="1" dirty="0" smtClean="0"/>
              <a:t>Authenticated scans reduce chances of false positives.</a:t>
            </a:r>
            <a:endParaRPr lang="en-US" i="1" dirty="0"/>
          </a:p>
        </p:txBody>
      </p:sp>
      <p:sp>
        <p:nvSpPr>
          <p:cNvPr id="4" name="Rounded Rectangle 3"/>
          <p:cNvSpPr/>
          <p:nvPr/>
        </p:nvSpPr>
        <p:spPr>
          <a:xfrm>
            <a:off x="89299" y="2532185"/>
            <a:ext cx="3180103" cy="4325815"/>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Network Discovery Scans</a:t>
            </a:r>
          </a:p>
          <a:p>
            <a:pPr algn="ctr"/>
            <a:r>
              <a:rPr lang="en-US" dirty="0" smtClean="0"/>
              <a:t>Scan a range of IP addresses for open ports.</a:t>
            </a:r>
          </a:p>
          <a:p>
            <a:pPr marL="285750" indent="-285750">
              <a:buFont typeface="Arial" panose="020B0604020202020204" pitchFamily="34" charset="0"/>
              <a:buChar char="•"/>
            </a:pPr>
            <a:r>
              <a:rPr lang="en-US" sz="1600" b="1" dirty="0" smtClean="0"/>
              <a:t>TCP SYN Scanning</a:t>
            </a:r>
            <a:r>
              <a:rPr lang="en-US" sz="1600" dirty="0" smtClean="0"/>
              <a:t>: Half-open scan, sends SYN and gets ACK from server = port is open.</a:t>
            </a:r>
          </a:p>
          <a:p>
            <a:pPr marL="285750" indent="-285750">
              <a:buFont typeface="Arial" panose="020B0604020202020204" pitchFamily="34" charset="0"/>
              <a:buChar char="•"/>
            </a:pPr>
            <a:r>
              <a:rPr lang="en-US" sz="1600" b="1" dirty="0" smtClean="0"/>
              <a:t>TCP Connect</a:t>
            </a:r>
            <a:r>
              <a:rPr lang="en-US" sz="1600" dirty="0" smtClean="0"/>
              <a:t>: Opens full TCP Connection.</a:t>
            </a:r>
          </a:p>
          <a:p>
            <a:pPr marL="285750" indent="-285750">
              <a:buFont typeface="Arial" panose="020B0604020202020204" pitchFamily="34" charset="0"/>
              <a:buChar char="•"/>
            </a:pPr>
            <a:r>
              <a:rPr lang="en-US" sz="1600" b="1" dirty="0" smtClean="0"/>
              <a:t>TCP ACK: </a:t>
            </a:r>
            <a:r>
              <a:rPr lang="en-US" sz="1600" dirty="0" smtClean="0"/>
              <a:t>Sends TCP </a:t>
            </a:r>
            <a:r>
              <a:rPr lang="en-US" sz="1600" dirty="0" err="1" smtClean="0"/>
              <a:t>Ack</a:t>
            </a:r>
            <a:r>
              <a:rPr lang="en-US" sz="1600" dirty="0" smtClean="0"/>
              <a:t> to verify if firewall enforces TCP 3-Way handshake.</a:t>
            </a:r>
          </a:p>
          <a:p>
            <a:pPr marL="285750" indent="-285750">
              <a:buFont typeface="Arial" panose="020B0604020202020204" pitchFamily="34" charset="0"/>
              <a:buChar char="•"/>
            </a:pPr>
            <a:r>
              <a:rPr lang="en-US" sz="1600" b="1" dirty="0" smtClean="0"/>
              <a:t>XMAS:</a:t>
            </a:r>
            <a:r>
              <a:rPr lang="en-US" sz="1600" dirty="0" smtClean="0"/>
              <a:t> Sends FIN,PSH and URG packets set.</a:t>
            </a:r>
          </a:p>
          <a:p>
            <a:pPr marL="285750" indent="-285750">
              <a:buFont typeface="Arial" panose="020B0604020202020204" pitchFamily="34" charset="0"/>
              <a:buChar char="•"/>
            </a:pPr>
            <a:r>
              <a:rPr lang="en-US" sz="1600" dirty="0" smtClean="0"/>
              <a:t>Popular tool: </a:t>
            </a:r>
            <a:r>
              <a:rPr lang="en-US" sz="1600" dirty="0" err="1" smtClean="0"/>
              <a:t>nMAP</a:t>
            </a:r>
            <a:r>
              <a:rPr lang="en-US" sz="1600" dirty="0"/>
              <a:t> </a:t>
            </a:r>
            <a:r>
              <a:rPr lang="en-US" sz="1600" dirty="0" smtClean="0"/>
              <a:t>– open, closed, filtered statuses</a:t>
            </a:r>
            <a:endParaRPr lang="en-US" sz="1600" dirty="0"/>
          </a:p>
        </p:txBody>
      </p:sp>
      <p:sp>
        <p:nvSpPr>
          <p:cNvPr id="5" name="Rounded Rectangle 4"/>
          <p:cNvSpPr/>
          <p:nvPr/>
        </p:nvSpPr>
        <p:spPr>
          <a:xfrm>
            <a:off x="3344817" y="2532185"/>
            <a:ext cx="3180103" cy="4325814"/>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Network Vulnerability Scans</a:t>
            </a:r>
          </a:p>
          <a:p>
            <a:pPr algn="ctr"/>
            <a:r>
              <a:rPr lang="en-US" dirty="0" smtClean="0"/>
              <a:t>Uses a vulnerability database and signatures to check for known vulnerabilities on open ports (services).</a:t>
            </a:r>
          </a:p>
          <a:p>
            <a:pPr marL="285750" indent="-285750">
              <a:buFont typeface="Arial" panose="020B0604020202020204" pitchFamily="34" charset="0"/>
              <a:buChar char="•"/>
            </a:pPr>
            <a:r>
              <a:rPr lang="en-US" sz="1600" b="1" dirty="0" smtClean="0"/>
              <a:t>False Positive</a:t>
            </a:r>
            <a:r>
              <a:rPr lang="en-US" sz="1600" dirty="0" smtClean="0"/>
              <a:t>: Vulnerability does not exist, but reported.</a:t>
            </a:r>
          </a:p>
          <a:p>
            <a:pPr marL="285750" indent="-285750">
              <a:buFont typeface="Arial" panose="020B0604020202020204" pitchFamily="34" charset="0"/>
              <a:buChar char="•"/>
            </a:pPr>
            <a:r>
              <a:rPr lang="en-US" sz="1600" b="1" dirty="0" smtClean="0"/>
              <a:t>False Negative</a:t>
            </a:r>
            <a:r>
              <a:rPr lang="en-US" sz="1600" dirty="0" smtClean="0"/>
              <a:t>: Vulnerability not detected.</a:t>
            </a:r>
          </a:p>
          <a:p>
            <a:pPr marL="285750" indent="-285750">
              <a:buFont typeface="Arial" panose="020B0604020202020204" pitchFamily="34" charset="0"/>
              <a:buChar char="•"/>
            </a:pPr>
            <a:r>
              <a:rPr lang="en-US" sz="1600" b="1" dirty="0" smtClean="0"/>
              <a:t>Authenticated Scans: </a:t>
            </a:r>
            <a:r>
              <a:rPr lang="en-US" sz="1600" dirty="0" smtClean="0"/>
              <a:t>Enables authentication for scans providing better coverage.</a:t>
            </a:r>
          </a:p>
          <a:p>
            <a:pPr marL="285750" indent="-285750">
              <a:buFont typeface="Arial" panose="020B0604020202020204" pitchFamily="34" charset="0"/>
              <a:buChar char="•"/>
            </a:pPr>
            <a:r>
              <a:rPr lang="en-US" sz="1600" dirty="0" smtClean="0"/>
              <a:t>Vulnerability scanners are unable to detect zero-day vulnerabilities.</a:t>
            </a:r>
          </a:p>
          <a:p>
            <a:pPr marL="285750" indent="-285750">
              <a:buFont typeface="Arial" panose="020B0604020202020204" pitchFamily="34" charset="0"/>
              <a:buChar char="•"/>
            </a:pPr>
            <a:r>
              <a:rPr lang="en-US" sz="1600" b="1" dirty="0" smtClean="0"/>
              <a:t>Tools: </a:t>
            </a:r>
            <a:r>
              <a:rPr lang="en-US" sz="1600" i="1" dirty="0" smtClean="0"/>
              <a:t>Nessus, OpenVAS</a:t>
            </a:r>
            <a:endParaRPr lang="en-US" sz="1600" i="1" dirty="0"/>
          </a:p>
        </p:txBody>
      </p:sp>
      <p:sp>
        <p:nvSpPr>
          <p:cNvPr id="6" name="Rounded Rectangle 5"/>
          <p:cNvSpPr/>
          <p:nvPr/>
        </p:nvSpPr>
        <p:spPr>
          <a:xfrm>
            <a:off x="6600335" y="2532185"/>
            <a:ext cx="3180103" cy="4325813"/>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Web Vulnerability Scans</a:t>
            </a:r>
          </a:p>
          <a:p>
            <a:pPr algn="ctr"/>
            <a:r>
              <a:rPr lang="en-US" dirty="0" smtClean="0"/>
              <a:t>Scans web applications for web vulnerabilities, which are not typically detected by Network Vulnerability scans.</a:t>
            </a:r>
          </a:p>
          <a:p>
            <a:pPr marL="285750" indent="-285750">
              <a:buFont typeface="Arial" panose="020B0604020202020204" pitchFamily="34" charset="0"/>
              <a:buChar char="•"/>
            </a:pPr>
            <a:r>
              <a:rPr lang="en-US" sz="1600" dirty="0" smtClean="0"/>
              <a:t>Scan all apps</a:t>
            </a:r>
          </a:p>
          <a:p>
            <a:pPr marL="285750" indent="-285750">
              <a:buFont typeface="Arial" panose="020B0604020202020204" pitchFamily="34" charset="0"/>
              <a:buChar char="•"/>
            </a:pPr>
            <a:r>
              <a:rPr lang="en-US" sz="1600" dirty="0" smtClean="0"/>
              <a:t>Scan apps before moving to production.</a:t>
            </a:r>
          </a:p>
          <a:p>
            <a:pPr marL="285750" indent="-285750">
              <a:buFont typeface="Arial" panose="020B0604020202020204" pitchFamily="34" charset="0"/>
              <a:buChar char="•"/>
            </a:pPr>
            <a:r>
              <a:rPr lang="en-US" sz="1600" dirty="0" smtClean="0"/>
              <a:t>Scan modified apps before moving code to production.</a:t>
            </a:r>
          </a:p>
          <a:p>
            <a:pPr marL="285750" indent="-285750">
              <a:buFont typeface="Arial" panose="020B0604020202020204" pitchFamily="34" charset="0"/>
              <a:buChar char="•"/>
            </a:pPr>
            <a:r>
              <a:rPr lang="en-US" sz="1600" dirty="0" smtClean="0"/>
              <a:t>Scan apps on a recurring basis.</a:t>
            </a:r>
          </a:p>
          <a:p>
            <a:pPr marL="285750" indent="-285750">
              <a:buFont typeface="Arial" panose="020B0604020202020204" pitchFamily="34" charset="0"/>
              <a:buChar char="•"/>
            </a:pPr>
            <a:r>
              <a:rPr lang="en-US" sz="1600" dirty="0" smtClean="0"/>
              <a:t>PCI-DSS compliance requires quarterly audits or WAF.</a:t>
            </a:r>
          </a:p>
          <a:p>
            <a:pPr marL="285750" indent="-285750">
              <a:buFont typeface="Arial" panose="020B0604020202020204" pitchFamily="34" charset="0"/>
              <a:buChar char="•"/>
            </a:pPr>
            <a:r>
              <a:rPr lang="en-US" sz="1600" b="1" dirty="0" smtClean="0"/>
              <a:t>Tools: </a:t>
            </a:r>
            <a:r>
              <a:rPr lang="en-US" sz="1600" b="1" dirty="0" err="1" smtClean="0"/>
              <a:t>Nikto</a:t>
            </a:r>
            <a:r>
              <a:rPr lang="en-US" sz="1600" b="1" dirty="0" smtClean="0"/>
              <a:t>, </a:t>
            </a:r>
            <a:r>
              <a:rPr lang="en-US" sz="1600" b="1" dirty="0" err="1" smtClean="0"/>
              <a:t>Acunetix</a:t>
            </a:r>
            <a:r>
              <a:rPr lang="en-US" sz="1600" b="1" dirty="0" smtClean="0"/>
              <a:t>, </a:t>
            </a:r>
            <a:r>
              <a:rPr lang="en-US" sz="1600" b="1" dirty="0" err="1" smtClean="0"/>
              <a:t>Burpsuite</a:t>
            </a:r>
            <a:r>
              <a:rPr lang="en-US" sz="1600" b="1" dirty="0" smtClean="0"/>
              <a:t>, Wapiti</a:t>
            </a:r>
            <a:endParaRPr lang="en-US" sz="1600" i="1" dirty="0"/>
          </a:p>
        </p:txBody>
      </p:sp>
      <p:sp>
        <p:nvSpPr>
          <p:cNvPr id="7" name="Rounded Rectangle 6"/>
          <p:cNvSpPr/>
          <p:nvPr/>
        </p:nvSpPr>
        <p:spPr>
          <a:xfrm>
            <a:off x="9841841" y="2532185"/>
            <a:ext cx="2260859" cy="4325812"/>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Database Vulnerability Scans</a:t>
            </a:r>
          </a:p>
          <a:p>
            <a:pPr marL="285750" indent="-285750">
              <a:buFont typeface="Arial" panose="020B0604020202020204" pitchFamily="34" charset="0"/>
              <a:buChar char="•"/>
            </a:pPr>
            <a:r>
              <a:rPr lang="en-US" sz="1600" dirty="0" smtClean="0"/>
              <a:t>Scan for Database vulnerabilities and database access from web applications that may affect database security.</a:t>
            </a:r>
          </a:p>
          <a:p>
            <a:pPr marL="285750" indent="-285750">
              <a:buFont typeface="Arial" panose="020B0604020202020204" pitchFamily="34" charset="0"/>
              <a:buChar char="•"/>
            </a:pPr>
            <a:r>
              <a:rPr lang="en-US" sz="1600" dirty="0" smtClean="0"/>
              <a:t>Identify common attacks like </a:t>
            </a:r>
            <a:r>
              <a:rPr lang="en-US" sz="1600" dirty="0" err="1" smtClean="0"/>
              <a:t>SQLInjection</a:t>
            </a:r>
            <a:r>
              <a:rPr lang="en-US" sz="1600" dirty="0" smtClean="0"/>
              <a:t>.</a:t>
            </a:r>
          </a:p>
          <a:p>
            <a:pPr marL="285750" indent="-285750">
              <a:buFont typeface="Arial" panose="020B0604020202020204" pitchFamily="34" charset="0"/>
              <a:buChar char="•"/>
            </a:pPr>
            <a:r>
              <a:rPr lang="en-US" sz="1600" b="1" dirty="0" smtClean="0"/>
              <a:t>Tools</a:t>
            </a:r>
            <a:r>
              <a:rPr lang="en-US" sz="1600" dirty="0" smtClean="0"/>
              <a:t>: </a:t>
            </a:r>
            <a:r>
              <a:rPr lang="en-US" sz="1600" dirty="0" err="1" smtClean="0"/>
              <a:t>SQLmap</a:t>
            </a:r>
            <a:endParaRPr lang="en-US" sz="1600" dirty="0" smtClean="0"/>
          </a:p>
        </p:txBody>
      </p:sp>
      <p:sp>
        <p:nvSpPr>
          <p:cNvPr id="8" name="Pentagon 7"/>
          <p:cNvSpPr/>
          <p:nvPr/>
        </p:nvSpPr>
        <p:spPr>
          <a:xfrm>
            <a:off x="3676408" y="2160205"/>
            <a:ext cx="1214722" cy="331789"/>
          </a:xfrm>
          <a:prstGeom prst="homePlat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t>Detect</a:t>
            </a:r>
            <a:endParaRPr lang="en-US" dirty="0"/>
          </a:p>
        </p:txBody>
      </p:sp>
      <p:sp>
        <p:nvSpPr>
          <p:cNvPr id="9" name="Pentagon 8"/>
          <p:cNvSpPr/>
          <p:nvPr/>
        </p:nvSpPr>
        <p:spPr>
          <a:xfrm>
            <a:off x="4891131" y="2160205"/>
            <a:ext cx="1214722" cy="331789"/>
          </a:xfrm>
          <a:prstGeom prst="homePlat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t>Validate</a:t>
            </a:r>
            <a:endParaRPr lang="en-US" dirty="0"/>
          </a:p>
        </p:txBody>
      </p:sp>
      <p:sp>
        <p:nvSpPr>
          <p:cNvPr id="10" name="Pentagon 9"/>
          <p:cNvSpPr/>
          <p:nvPr/>
        </p:nvSpPr>
        <p:spPr>
          <a:xfrm>
            <a:off x="6105852" y="2153100"/>
            <a:ext cx="1358019" cy="331789"/>
          </a:xfrm>
          <a:prstGeom prst="homePlat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t>Remediate</a:t>
            </a:r>
            <a:endParaRPr lang="en-US" dirty="0"/>
          </a:p>
        </p:txBody>
      </p:sp>
      <p:sp>
        <p:nvSpPr>
          <p:cNvPr id="11" name="Pentagon 10"/>
          <p:cNvSpPr/>
          <p:nvPr/>
        </p:nvSpPr>
        <p:spPr>
          <a:xfrm>
            <a:off x="7461817" y="2145998"/>
            <a:ext cx="1358019" cy="331789"/>
          </a:xfrm>
          <a:prstGeom prst="homePlat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t>Document</a:t>
            </a:r>
            <a:endParaRPr lang="en-US" dirty="0"/>
          </a:p>
        </p:txBody>
      </p:sp>
    </p:spTree>
    <p:extLst>
      <p:ext uri="{BB962C8B-B14F-4D97-AF65-F5344CB8AC3E}">
        <p14:creationId xmlns:p14="http://schemas.microsoft.com/office/powerpoint/2010/main" val="1472782236"/>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Vulnerability management workflow</a:t>
            </a:r>
            <a:endParaRPr lang="en-US" dirty="0"/>
          </a:p>
        </p:txBody>
      </p:sp>
      <p:graphicFrame>
        <p:nvGraphicFramePr>
          <p:cNvPr id="4" name="Diagram 3"/>
          <p:cNvGraphicFramePr/>
          <p:nvPr>
            <p:extLst>
              <p:ext uri="{D42A27DB-BD31-4B8C-83A1-F6EECF244321}">
                <p14:modId xmlns:p14="http://schemas.microsoft.com/office/powerpoint/2010/main" val="3021164838"/>
              </p:ext>
            </p:extLst>
          </p:nvPr>
        </p:nvGraphicFramePr>
        <p:xfrm>
          <a:off x="5558800" y="1941921"/>
          <a:ext cx="6052008" cy="4845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05353" y="1941921"/>
            <a:ext cx="4977352" cy="4764381"/>
          </a:xfrm>
          <a:prstGeom prst="rect">
            <a:avLst/>
          </a:prstGeom>
        </p:spPr>
        <p:txBody>
          <a:bodyPr vert="horz" lIns="91440" tIns="45720" rIns="91440" bIns="45720" rtlCol="0" anchor="ctr">
            <a:normAutofit fontScale="92500" lnSpcReduction="20000"/>
          </a:bodyPr>
          <a:lstStyle>
            <a:defPPr>
              <a:defRPr lang="en-US"/>
            </a:defPPr>
            <a:lvl1pPr marL="30600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1" i="1" dirty="0"/>
              <a:t>NIST </a:t>
            </a:r>
            <a:r>
              <a:rPr lang="en-US" b="1" i="1" dirty="0">
                <a:solidFill>
                  <a:srgbClr val="FF0000"/>
                </a:solidFill>
              </a:rPr>
              <a:t>Security Content Automation Protocol </a:t>
            </a:r>
            <a:r>
              <a:rPr lang="en-US" b="1" i="1" dirty="0" smtClean="0">
                <a:solidFill>
                  <a:srgbClr val="FF0000"/>
                </a:solidFill>
              </a:rPr>
              <a:t>(SCAP): </a:t>
            </a:r>
            <a:r>
              <a:rPr lang="en-US" dirty="0" smtClean="0">
                <a:solidFill>
                  <a:srgbClr val="FF0000"/>
                </a:solidFill>
              </a:rPr>
              <a:t>interface with the NVD for vulnerability information exchange.</a:t>
            </a:r>
            <a:endParaRPr lang="en-US" b="1" i="1" dirty="0">
              <a:solidFill>
                <a:srgbClr val="FF0000"/>
              </a:solidFill>
            </a:endParaRPr>
          </a:p>
          <a:p>
            <a:r>
              <a:rPr lang="en-US" b="1" dirty="0"/>
              <a:t>Common Vulnerabilities and Exposures (CVE</a:t>
            </a:r>
            <a:r>
              <a:rPr lang="en-US" dirty="0"/>
              <a:t>): naming system and describes vulnerabilities.</a:t>
            </a:r>
          </a:p>
          <a:p>
            <a:r>
              <a:rPr lang="en-US" b="1" dirty="0"/>
              <a:t>Common Vulnerability Scoring System (CVSS</a:t>
            </a:r>
            <a:r>
              <a:rPr lang="en-US" dirty="0"/>
              <a:t>): Scoring for Severity.</a:t>
            </a:r>
          </a:p>
          <a:p>
            <a:r>
              <a:rPr lang="en-US" b="1" dirty="0"/>
              <a:t>Common Configuration Enumeration (CCE): </a:t>
            </a:r>
            <a:r>
              <a:rPr lang="en-US" dirty="0"/>
              <a:t>Naming system for system </a:t>
            </a:r>
            <a:r>
              <a:rPr lang="en-US" dirty="0" err="1"/>
              <a:t>config</a:t>
            </a:r>
            <a:r>
              <a:rPr lang="en-US" dirty="0"/>
              <a:t> issues.</a:t>
            </a:r>
          </a:p>
          <a:p>
            <a:r>
              <a:rPr lang="en-US" b="1" dirty="0"/>
              <a:t>Common Platform Enumeration (CPE</a:t>
            </a:r>
            <a:r>
              <a:rPr lang="en-US" dirty="0"/>
              <a:t>): Naming for Platforms.</a:t>
            </a:r>
          </a:p>
          <a:p>
            <a:r>
              <a:rPr lang="en-US" b="1" dirty="0"/>
              <a:t>Extensible Configuration Checklist Description Format (XCCDF</a:t>
            </a:r>
            <a:r>
              <a:rPr lang="en-US" dirty="0"/>
              <a:t>): specifies Security Checklist.</a:t>
            </a:r>
          </a:p>
          <a:p>
            <a:r>
              <a:rPr lang="en-US" b="1" dirty="0"/>
              <a:t>Open Vulnerability and Assessment Language(OVAL): </a:t>
            </a:r>
            <a:r>
              <a:rPr lang="en-US" dirty="0"/>
              <a:t>security testing procedures.</a:t>
            </a:r>
          </a:p>
        </p:txBody>
      </p:sp>
    </p:spTree>
    <p:extLst>
      <p:ext uri="{BB962C8B-B14F-4D97-AF65-F5344CB8AC3E}">
        <p14:creationId xmlns:p14="http://schemas.microsoft.com/office/powerpoint/2010/main" val="981278609"/>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97963" y="2257210"/>
            <a:ext cx="11906053" cy="12514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Penetration testing</a:t>
            </a:r>
            <a:endParaRPr lang="en-US" dirty="0"/>
          </a:p>
        </p:txBody>
      </p:sp>
      <p:sp>
        <p:nvSpPr>
          <p:cNvPr id="5" name="Content Placeholder 4"/>
          <p:cNvSpPr>
            <a:spLocks noGrp="1"/>
          </p:cNvSpPr>
          <p:nvPr>
            <p:ph idx="1"/>
          </p:nvPr>
        </p:nvSpPr>
        <p:spPr>
          <a:xfrm>
            <a:off x="581192" y="1736052"/>
            <a:ext cx="11029615" cy="543850"/>
          </a:xfrm>
        </p:spPr>
        <p:txBody>
          <a:bodyPr>
            <a:noAutofit/>
          </a:bodyPr>
          <a:lstStyle/>
          <a:p>
            <a:r>
              <a:rPr lang="en-US" sz="1600" dirty="0" smtClean="0"/>
              <a:t>Go beyond Vulnerability Scanning: </a:t>
            </a:r>
            <a:r>
              <a:rPr lang="en-US" sz="1600" b="1" dirty="0" smtClean="0"/>
              <a:t>Exploit the Vulnerability</a:t>
            </a:r>
            <a:r>
              <a:rPr lang="en-US" sz="1600" dirty="0" smtClean="0"/>
              <a:t>. </a:t>
            </a:r>
            <a:r>
              <a:rPr lang="en-US" sz="1600" i="1" dirty="0" smtClean="0">
                <a:solidFill>
                  <a:srgbClr val="FF0000"/>
                </a:solidFill>
              </a:rPr>
              <a:t>Pen Tests should use dummy data (flags) protected with same controls as the actual protected data to simulate secure penetration of deployed controls and simulate exfiltration.</a:t>
            </a:r>
            <a:endParaRPr lang="en-US" sz="1600" i="1" dirty="0">
              <a:solidFill>
                <a:srgbClr val="FF0000"/>
              </a:solidFill>
            </a:endParaRPr>
          </a:p>
        </p:txBody>
      </p:sp>
      <p:sp>
        <p:nvSpPr>
          <p:cNvPr id="6" name="Rectangle 5"/>
          <p:cNvSpPr/>
          <p:nvPr/>
        </p:nvSpPr>
        <p:spPr>
          <a:xfrm>
            <a:off x="329939" y="2295681"/>
            <a:ext cx="2243580" cy="1197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Planning</a:t>
            </a:r>
          </a:p>
          <a:p>
            <a:pPr algn="ctr"/>
            <a:r>
              <a:rPr lang="en-US" dirty="0" smtClean="0"/>
              <a:t> Agreement on the scope and rules of engagement.</a:t>
            </a:r>
            <a:endParaRPr lang="en-US" dirty="0"/>
          </a:p>
        </p:txBody>
      </p:sp>
      <p:sp>
        <p:nvSpPr>
          <p:cNvPr id="7" name="Rectangle 6"/>
          <p:cNvSpPr/>
          <p:nvPr/>
        </p:nvSpPr>
        <p:spPr>
          <a:xfrm>
            <a:off x="2686640" y="2295681"/>
            <a:ext cx="2243580" cy="1197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Reconnaissance</a:t>
            </a:r>
          </a:p>
          <a:p>
            <a:pPr algn="ctr"/>
            <a:r>
              <a:rPr lang="en-US" dirty="0" smtClean="0"/>
              <a:t> Identify systems via discovery scans, gather information</a:t>
            </a:r>
            <a:endParaRPr lang="en-US" dirty="0"/>
          </a:p>
        </p:txBody>
      </p:sp>
      <p:sp>
        <p:nvSpPr>
          <p:cNvPr id="8" name="Rectangle 7"/>
          <p:cNvSpPr/>
          <p:nvPr/>
        </p:nvSpPr>
        <p:spPr>
          <a:xfrm>
            <a:off x="5035484" y="2295681"/>
            <a:ext cx="2243580" cy="1197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Vulnerability Scanning</a:t>
            </a:r>
          </a:p>
          <a:p>
            <a:pPr algn="ctr"/>
            <a:r>
              <a:rPr lang="en-US" dirty="0" smtClean="0"/>
              <a:t> Identify vulnerabilities</a:t>
            </a:r>
            <a:endParaRPr lang="en-US" dirty="0"/>
          </a:p>
        </p:txBody>
      </p:sp>
      <p:sp>
        <p:nvSpPr>
          <p:cNvPr id="9" name="Rectangle 8"/>
          <p:cNvSpPr/>
          <p:nvPr/>
        </p:nvSpPr>
        <p:spPr>
          <a:xfrm>
            <a:off x="7384328" y="2295681"/>
            <a:ext cx="2243580" cy="1197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Exploit</a:t>
            </a:r>
          </a:p>
          <a:p>
            <a:pPr algn="ctr"/>
            <a:r>
              <a:rPr lang="en-US" sz="1600" dirty="0" smtClean="0"/>
              <a:t>Exploit the vulnerability using manual/automated techniques.</a:t>
            </a:r>
            <a:endParaRPr lang="en-US" sz="1600" dirty="0"/>
          </a:p>
        </p:txBody>
      </p:sp>
      <p:sp>
        <p:nvSpPr>
          <p:cNvPr id="10" name="Rectangle 9"/>
          <p:cNvSpPr/>
          <p:nvPr/>
        </p:nvSpPr>
        <p:spPr>
          <a:xfrm>
            <a:off x="9733172" y="2295681"/>
            <a:ext cx="2243580" cy="1197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Report</a:t>
            </a:r>
          </a:p>
          <a:p>
            <a:pPr algn="ctr"/>
            <a:r>
              <a:rPr lang="en-US" sz="1600" dirty="0" smtClean="0"/>
              <a:t>Result of Pen-test and recommendations for remediation.</a:t>
            </a:r>
            <a:endParaRPr lang="en-US" sz="1600" dirty="0"/>
          </a:p>
        </p:txBody>
      </p:sp>
      <p:sp>
        <p:nvSpPr>
          <p:cNvPr id="12" name="Right Arrow 11"/>
          <p:cNvSpPr/>
          <p:nvPr/>
        </p:nvSpPr>
        <p:spPr>
          <a:xfrm>
            <a:off x="2395194" y="2719887"/>
            <a:ext cx="461914" cy="34879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3" name="Right Arrow 12"/>
          <p:cNvSpPr/>
          <p:nvPr/>
        </p:nvSpPr>
        <p:spPr>
          <a:xfrm>
            <a:off x="4804527" y="2719887"/>
            <a:ext cx="461914" cy="34879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4" name="Right Arrow 13"/>
          <p:cNvSpPr/>
          <p:nvPr/>
        </p:nvSpPr>
        <p:spPr>
          <a:xfrm>
            <a:off x="7026107" y="2760994"/>
            <a:ext cx="461914" cy="34879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5" name="Right Arrow 14"/>
          <p:cNvSpPr/>
          <p:nvPr/>
        </p:nvSpPr>
        <p:spPr>
          <a:xfrm>
            <a:off x="9502215" y="2770916"/>
            <a:ext cx="461914" cy="34879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7" name="Rounded Rectangle 16"/>
          <p:cNvSpPr/>
          <p:nvPr/>
        </p:nvSpPr>
        <p:spPr>
          <a:xfrm>
            <a:off x="2470402" y="3610460"/>
            <a:ext cx="2312269" cy="2799761"/>
          </a:xfrm>
          <a:prstGeom prst="roundRect">
            <a:avLst>
              <a:gd name="adj" fmla="val 7107"/>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smtClean="0">
                <a:solidFill>
                  <a:schemeClr val="tx1"/>
                </a:solidFill>
              </a:rPr>
              <a:t>Whitebox</a:t>
            </a:r>
            <a:r>
              <a:rPr lang="en-US" b="1" dirty="0" smtClean="0">
                <a:solidFill>
                  <a:schemeClr val="tx1"/>
                </a:solidFill>
              </a:rPr>
              <a:t> Testing</a:t>
            </a:r>
          </a:p>
          <a:p>
            <a:pPr marL="285750" indent="-285750">
              <a:buFont typeface="Arial" panose="020B0604020202020204" pitchFamily="34" charset="0"/>
              <a:buChar char="•"/>
            </a:pPr>
            <a:r>
              <a:rPr lang="en-US" sz="1600" dirty="0" smtClean="0">
                <a:solidFill>
                  <a:schemeClr val="tx1"/>
                </a:solidFill>
              </a:rPr>
              <a:t>Complete knowledge of system.</a:t>
            </a:r>
          </a:p>
          <a:p>
            <a:pPr marL="285750" indent="-285750">
              <a:buFont typeface="Arial" panose="020B0604020202020204" pitchFamily="34" charset="0"/>
              <a:buChar char="•"/>
            </a:pPr>
            <a:r>
              <a:rPr lang="en-US" sz="1600" dirty="0" smtClean="0">
                <a:solidFill>
                  <a:schemeClr val="tx1"/>
                </a:solidFill>
              </a:rPr>
              <a:t>Bypasses Reconnaissance stage, reducing time.</a:t>
            </a:r>
          </a:p>
          <a:p>
            <a:pPr marL="285750" indent="-285750">
              <a:buFont typeface="Arial" panose="020B0604020202020204" pitchFamily="34" charset="0"/>
              <a:buChar char="•"/>
            </a:pPr>
            <a:r>
              <a:rPr lang="en-US" sz="1600" dirty="0" smtClean="0">
                <a:solidFill>
                  <a:schemeClr val="tx1"/>
                </a:solidFill>
              </a:rPr>
              <a:t>Increases likelihood of finding security flaws and reducing consultant time/fees.</a:t>
            </a:r>
            <a:endParaRPr lang="en-US" sz="1600" dirty="0">
              <a:solidFill>
                <a:schemeClr val="tx1"/>
              </a:solidFill>
            </a:endParaRPr>
          </a:p>
        </p:txBody>
      </p:sp>
      <p:sp>
        <p:nvSpPr>
          <p:cNvPr id="18" name="Rounded Rectangle 17"/>
          <p:cNvSpPr/>
          <p:nvPr/>
        </p:nvSpPr>
        <p:spPr>
          <a:xfrm>
            <a:off x="4863586" y="3619900"/>
            <a:ext cx="2366055" cy="2799761"/>
          </a:xfrm>
          <a:prstGeom prst="roundRect">
            <a:avLst>
              <a:gd name="adj" fmla="val 6899"/>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b="1" dirty="0" err="1" smtClean="0"/>
              <a:t>BlackBox</a:t>
            </a:r>
            <a:r>
              <a:rPr lang="en-US" b="1" dirty="0" smtClean="0"/>
              <a:t> Testing</a:t>
            </a:r>
          </a:p>
          <a:p>
            <a:pPr marL="285750" indent="-285750">
              <a:buFont typeface="Arial" panose="020B0604020202020204" pitchFamily="34" charset="0"/>
              <a:buChar char="•"/>
            </a:pPr>
            <a:r>
              <a:rPr lang="en-US" sz="1600" dirty="0" smtClean="0"/>
              <a:t>No knowledge of system.</a:t>
            </a:r>
          </a:p>
          <a:p>
            <a:pPr marL="285750" indent="-285750">
              <a:buFont typeface="Arial" panose="020B0604020202020204" pitchFamily="34" charset="0"/>
              <a:buChar char="•"/>
            </a:pPr>
            <a:r>
              <a:rPr lang="en-US" sz="1600" dirty="0" smtClean="0"/>
              <a:t>Simulates an external attacker attacking a system.</a:t>
            </a:r>
          </a:p>
          <a:p>
            <a:pPr marL="285750" indent="-285750">
              <a:buFont typeface="Arial" panose="020B0604020202020204" pitchFamily="34" charset="0"/>
              <a:buChar char="•"/>
            </a:pPr>
            <a:r>
              <a:rPr lang="en-US" sz="1600" dirty="0" smtClean="0"/>
              <a:t>Real world results.</a:t>
            </a:r>
          </a:p>
          <a:p>
            <a:pPr marL="285750" indent="-285750">
              <a:buFont typeface="Arial" panose="020B0604020202020204" pitchFamily="34" charset="0"/>
              <a:buChar char="•"/>
            </a:pPr>
            <a:r>
              <a:rPr lang="en-US" sz="1600" dirty="0" smtClean="0"/>
              <a:t>Time consuming.</a:t>
            </a:r>
            <a:endParaRPr lang="en-US" sz="1600" dirty="0"/>
          </a:p>
        </p:txBody>
      </p:sp>
      <p:sp>
        <p:nvSpPr>
          <p:cNvPr id="19" name="Rounded Rectangle 18"/>
          <p:cNvSpPr/>
          <p:nvPr/>
        </p:nvSpPr>
        <p:spPr>
          <a:xfrm>
            <a:off x="7310556" y="3610460"/>
            <a:ext cx="2366055" cy="2799761"/>
          </a:xfrm>
          <a:prstGeom prst="roundRect">
            <a:avLst>
              <a:gd name="adj" fmla="val 6899"/>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smtClean="0"/>
              <a:t>Gray Box Testing</a:t>
            </a:r>
          </a:p>
          <a:p>
            <a:pPr marL="285750" indent="-285750">
              <a:buFont typeface="Arial" panose="020B0604020202020204" pitchFamily="34" charset="0"/>
              <a:buChar char="•"/>
            </a:pPr>
            <a:r>
              <a:rPr lang="en-US" sz="1600" dirty="0" smtClean="0"/>
              <a:t>Some knowledge of system.</a:t>
            </a:r>
          </a:p>
          <a:p>
            <a:pPr marL="285750" indent="-285750">
              <a:buFont typeface="Arial" panose="020B0604020202020204" pitchFamily="34" charset="0"/>
              <a:buChar char="•"/>
            </a:pPr>
            <a:r>
              <a:rPr lang="en-US" sz="1600" dirty="0" smtClean="0"/>
              <a:t>Trade-off between White-box and Black-box.</a:t>
            </a:r>
          </a:p>
          <a:p>
            <a:pPr marL="285750" indent="-285750">
              <a:buFont typeface="Arial" panose="020B0604020202020204" pitchFamily="34" charset="0"/>
              <a:buChar char="•"/>
            </a:pPr>
            <a:r>
              <a:rPr lang="en-US" sz="1600" dirty="0" smtClean="0"/>
              <a:t>Reduces time than </a:t>
            </a:r>
            <a:r>
              <a:rPr lang="en-US" sz="1600" dirty="0" err="1" smtClean="0"/>
              <a:t>Blackbox</a:t>
            </a:r>
            <a:r>
              <a:rPr lang="en-US" sz="1600" dirty="0" smtClean="0"/>
              <a:t>, but produces real world results nearer to </a:t>
            </a:r>
            <a:r>
              <a:rPr lang="en-US" sz="1600" dirty="0" err="1" smtClean="0"/>
              <a:t>blackbox</a:t>
            </a:r>
            <a:r>
              <a:rPr lang="en-US" sz="1600" dirty="0" smtClean="0"/>
              <a:t>.</a:t>
            </a:r>
            <a:endParaRPr lang="en-US" sz="1600" dirty="0"/>
          </a:p>
        </p:txBody>
      </p:sp>
      <p:sp>
        <p:nvSpPr>
          <p:cNvPr id="20" name="Rectangle 19"/>
          <p:cNvSpPr/>
          <p:nvPr/>
        </p:nvSpPr>
        <p:spPr>
          <a:xfrm>
            <a:off x="9841584" y="3530337"/>
            <a:ext cx="2262432" cy="1413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t>Testing Methodologies</a:t>
            </a:r>
          </a:p>
          <a:p>
            <a:pPr marL="285750" indent="-285750">
              <a:buFont typeface="Arial" panose="020B0604020202020204" pitchFamily="34" charset="0"/>
              <a:buChar char="•"/>
            </a:pPr>
            <a:r>
              <a:rPr lang="en-US" sz="1500" dirty="0" smtClean="0"/>
              <a:t>OWASP Testing Guide</a:t>
            </a:r>
          </a:p>
          <a:p>
            <a:pPr marL="285750" indent="-285750">
              <a:buFont typeface="Arial" panose="020B0604020202020204" pitchFamily="34" charset="0"/>
              <a:buChar char="•"/>
            </a:pPr>
            <a:r>
              <a:rPr lang="en-US" sz="1500" dirty="0" smtClean="0"/>
              <a:t>NIST 800-115</a:t>
            </a:r>
          </a:p>
          <a:p>
            <a:pPr marL="285750" indent="-285750">
              <a:buFont typeface="Arial" panose="020B0604020202020204" pitchFamily="34" charset="0"/>
              <a:buChar char="•"/>
            </a:pPr>
            <a:r>
              <a:rPr lang="en-US" sz="1500" dirty="0" smtClean="0"/>
              <a:t>OSSTMM</a:t>
            </a:r>
          </a:p>
          <a:p>
            <a:pPr marL="285750" indent="-285750">
              <a:buFont typeface="Arial" panose="020B0604020202020204" pitchFamily="34" charset="0"/>
              <a:buChar char="•"/>
            </a:pPr>
            <a:r>
              <a:rPr lang="en-US" sz="1500" dirty="0" err="1" smtClean="0"/>
              <a:t>FedRAMP</a:t>
            </a:r>
            <a:r>
              <a:rPr lang="en-US" sz="1500" dirty="0" smtClean="0"/>
              <a:t> </a:t>
            </a:r>
            <a:r>
              <a:rPr lang="en-US" sz="1500" dirty="0" err="1" smtClean="0"/>
              <a:t>PenTest</a:t>
            </a:r>
            <a:endParaRPr lang="en-US" sz="1500" dirty="0" smtClean="0"/>
          </a:p>
          <a:p>
            <a:pPr marL="285750" indent="-285750">
              <a:buFont typeface="Arial" panose="020B0604020202020204" pitchFamily="34" charset="0"/>
              <a:buChar char="•"/>
            </a:pPr>
            <a:r>
              <a:rPr lang="en-US" sz="1500" dirty="0" smtClean="0"/>
              <a:t>PCI-DSS Guidelines</a:t>
            </a:r>
            <a:endParaRPr lang="en-US" sz="1500" dirty="0"/>
          </a:p>
        </p:txBody>
      </p:sp>
      <p:sp>
        <p:nvSpPr>
          <p:cNvPr id="21" name="Rectangle 20"/>
          <p:cNvSpPr/>
          <p:nvPr/>
        </p:nvSpPr>
        <p:spPr>
          <a:xfrm>
            <a:off x="208960" y="6523361"/>
            <a:ext cx="11895056" cy="30637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Tools</a:t>
            </a:r>
            <a:r>
              <a:rPr lang="en-US" dirty="0" smtClean="0"/>
              <a:t>: </a:t>
            </a:r>
            <a:r>
              <a:rPr lang="en-US" dirty="0" err="1" smtClean="0"/>
              <a:t>Metasploit</a:t>
            </a:r>
            <a:r>
              <a:rPr lang="en-US" dirty="0" smtClean="0"/>
              <a:t>, Core-Impact, Immunity Canvas | </a:t>
            </a:r>
            <a:r>
              <a:rPr lang="en-US" b="1" dirty="0" smtClean="0"/>
              <a:t>Platforms</a:t>
            </a:r>
            <a:r>
              <a:rPr lang="en-US" dirty="0" smtClean="0"/>
              <a:t>: Kali Linux, </a:t>
            </a:r>
            <a:r>
              <a:rPr lang="en-US" dirty="0" err="1" smtClean="0"/>
              <a:t>BackTrack</a:t>
            </a:r>
            <a:endParaRPr lang="en-US" dirty="0"/>
          </a:p>
        </p:txBody>
      </p:sp>
      <p:sp>
        <p:nvSpPr>
          <p:cNvPr id="22" name="Rectangle 21"/>
          <p:cNvSpPr/>
          <p:nvPr/>
        </p:nvSpPr>
        <p:spPr>
          <a:xfrm>
            <a:off x="197963" y="3530336"/>
            <a:ext cx="2191524" cy="2931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t>Hazards of Pen Testing</a:t>
            </a:r>
          </a:p>
          <a:p>
            <a:pPr marL="285750" indent="-285750">
              <a:buFont typeface="Arial" panose="020B0604020202020204" pitchFamily="34" charset="0"/>
              <a:buChar char="•"/>
            </a:pPr>
            <a:r>
              <a:rPr lang="en-US" dirty="0" smtClean="0"/>
              <a:t>Application Crashes</a:t>
            </a:r>
          </a:p>
          <a:p>
            <a:pPr marL="285750" indent="-285750">
              <a:buFont typeface="Arial" panose="020B0604020202020204" pitchFamily="34" charset="0"/>
              <a:buChar char="•"/>
            </a:pPr>
            <a:r>
              <a:rPr lang="en-US" dirty="0" smtClean="0"/>
              <a:t>Data Corruption</a:t>
            </a:r>
          </a:p>
          <a:p>
            <a:pPr marL="285750" indent="-285750">
              <a:buFont typeface="Arial" panose="020B0604020202020204" pitchFamily="34" charset="0"/>
              <a:buChar char="•"/>
            </a:pPr>
            <a:r>
              <a:rPr lang="en-US" dirty="0" smtClean="0"/>
              <a:t>Denial of Service</a:t>
            </a:r>
          </a:p>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197963" y="5426801"/>
            <a:ext cx="2191524" cy="98342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Vulnerabilities are </a:t>
            </a:r>
            <a:r>
              <a:rPr lang="en-US" sz="1600" b="1" dirty="0" smtClean="0"/>
              <a:t>exploited</a:t>
            </a:r>
            <a:r>
              <a:rPr lang="en-US" sz="1600" dirty="0" smtClean="0"/>
              <a:t> in Pen-test. </a:t>
            </a:r>
            <a:r>
              <a:rPr lang="en-US" sz="1600" b="1" i="1" dirty="0" smtClean="0"/>
              <a:t>Exploitation is not a hazard.</a:t>
            </a:r>
            <a:endParaRPr lang="en-US" sz="1600" b="1" i="1" dirty="0"/>
          </a:p>
        </p:txBody>
      </p:sp>
      <p:sp>
        <p:nvSpPr>
          <p:cNvPr id="23" name="Rounded Rectangle 22"/>
          <p:cNvSpPr/>
          <p:nvPr/>
        </p:nvSpPr>
        <p:spPr>
          <a:xfrm>
            <a:off x="9737961" y="5018344"/>
            <a:ext cx="2366055" cy="1419692"/>
          </a:xfrm>
          <a:prstGeom prst="roundRect">
            <a:avLst>
              <a:gd name="adj" fmla="val 6899"/>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500" b="1" dirty="0" smtClean="0"/>
              <a:t>If a Pen Test detects an active compromise, stop test silently and flag/escalate to security contact.</a:t>
            </a:r>
            <a:endParaRPr lang="en-US" sz="1500" dirty="0"/>
          </a:p>
        </p:txBody>
      </p:sp>
    </p:spTree>
    <p:extLst>
      <p:ext uri="{BB962C8B-B14F-4D97-AF65-F5344CB8AC3E}">
        <p14:creationId xmlns:p14="http://schemas.microsoft.com/office/powerpoint/2010/main" val="1926710864"/>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WarGames</a:t>
            </a:r>
            <a:r>
              <a:rPr lang="en-US" dirty="0" smtClean="0"/>
              <a:t> – Blue Team &amp; RED Team testing</a:t>
            </a:r>
            <a:endParaRPr lang="en-US" dirty="0"/>
          </a:p>
        </p:txBody>
      </p:sp>
      <p:sp>
        <p:nvSpPr>
          <p:cNvPr id="3" name="Content Placeholder 2"/>
          <p:cNvSpPr>
            <a:spLocks noGrp="1"/>
          </p:cNvSpPr>
          <p:nvPr>
            <p:ph idx="1"/>
          </p:nvPr>
        </p:nvSpPr>
        <p:spPr>
          <a:xfrm>
            <a:off x="581192" y="1951896"/>
            <a:ext cx="11029615" cy="781365"/>
          </a:xfrm>
        </p:spPr>
        <p:txBody>
          <a:bodyPr/>
          <a:lstStyle/>
          <a:p>
            <a:r>
              <a:rPr lang="en-US" b="1" i="1" dirty="0" err="1" smtClean="0"/>
              <a:t>Wargaming</a:t>
            </a:r>
            <a:r>
              <a:rPr lang="en-US" i="1" dirty="0" smtClean="0"/>
              <a:t> is a new concept that proposes to take Vulnerability testing further by having two opposing teams – Red &amp; Blue – simulating an actual Breach scenario with both teams actively testing the security infrastructure and operations.</a:t>
            </a:r>
            <a:endParaRPr lang="en-US" i="1" dirty="0"/>
          </a:p>
        </p:txBody>
      </p:sp>
      <p:sp>
        <p:nvSpPr>
          <p:cNvPr id="5" name="Rectangle 4"/>
          <p:cNvSpPr/>
          <p:nvPr/>
        </p:nvSpPr>
        <p:spPr>
          <a:xfrm>
            <a:off x="745435" y="2733262"/>
            <a:ext cx="3508513" cy="344887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smtClean="0"/>
              <a:t>Red Team</a:t>
            </a:r>
          </a:p>
          <a:p>
            <a:pPr marL="285750" indent="-285750">
              <a:buFont typeface="Arial" panose="020B0604020202020204" pitchFamily="34" charset="0"/>
              <a:buChar char="•"/>
            </a:pPr>
            <a:r>
              <a:rPr lang="en-US" dirty="0" smtClean="0"/>
              <a:t>Offensive team – seeks to circumvent and breach the controls.</a:t>
            </a:r>
          </a:p>
          <a:p>
            <a:pPr marL="285750" indent="-285750">
              <a:buFont typeface="Arial" panose="020B0604020202020204" pitchFamily="34" charset="0"/>
              <a:buChar char="•"/>
            </a:pPr>
            <a:r>
              <a:rPr lang="en-US" dirty="0" smtClean="0"/>
              <a:t>Uses amalgamation of techniques using Social-engineering, pen-testing etc. to simulate an actual attack scenario.</a:t>
            </a:r>
          </a:p>
          <a:p>
            <a:pPr marL="285750" indent="-285750">
              <a:buFont typeface="Arial" panose="020B0604020202020204" pitchFamily="34" charset="0"/>
              <a:buChar char="•"/>
            </a:pPr>
            <a:r>
              <a:rPr lang="en-US" dirty="0" smtClean="0"/>
              <a:t>Typically an External contractor.</a:t>
            </a:r>
            <a:endParaRPr lang="en-US" dirty="0"/>
          </a:p>
        </p:txBody>
      </p:sp>
      <p:sp>
        <p:nvSpPr>
          <p:cNvPr id="6" name="Rectangle 5"/>
          <p:cNvSpPr/>
          <p:nvPr/>
        </p:nvSpPr>
        <p:spPr>
          <a:xfrm>
            <a:off x="4625009" y="2753140"/>
            <a:ext cx="3508513" cy="342899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smtClean="0"/>
              <a:t>Blue Team</a:t>
            </a:r>
          </a:p>
          <a:p>
            <a:pPr marL="285750" indent="-285750">
              <a:buFont typeface="Arial" panose="020B0604020202020204" pitchFamily="34" charset="0"/>
              <a:buChar char="•"/>
            </a:pPr>
            <a:r>
              <a:rPr lang="en-US" dirty="0" smtClean="0"/>
              <a:t>Defensive team – seeks to prevent breach by using security tools and operational processes.</a:t>
            </a:r>
          </a:p>
          <a:p>
            <a:pPr marL="285750" indent="-285750">
              <a:buFont typeface="Arial" panose="020B0604020202020204" pitchFamily="34" charset="0"/>
              <a:buChar char="•"/>
            </a:pPr>
            <a:r>
              <a:rPr lang="en-US" dirty="0" smtClean="0"/>
              <a:t>Tests the security teams awareness, readiness for scenarios.</a:t>
            </a:r>
          </a:p>
          <a:p>
            <a:pPr marL="285750" indent="-285750">
              <a:buFont typeface="Arial" panose="020B0604020202020204" pitchFamily="34" charset="0"/>
              <a:buChar char="•"/>
            </a:pPr>
            <a:r>
              <a:rPr lang="en-US" dirty="0" smtClean="0"/>
              <a:t>Focus on the response – how an attack is triaged, mitigated, crisis escalation.</a:t>
            </a:r>
          </a:p>
          <a:p>
            <a:pPr marL="285750" indent="-285750">
              <a:buFont typeface="Arial" panose="020B0604020202020204" pitchFamily="34" charset="0"/>
              <a:buChar char="•"/>
            </a:pPr>
            <a:r>
              <a:rPr lang="en-US" dirty="0" smtClean="0"/>
              <a:t>Typically the Security Operations team.</a:t>
            </a:r>
            <a:endParaRPr lang="en-US" dirty="0"/>
          </a:p>
        </p:txBody>
      </p:sp>
      <p:sp>
        <p:nvSpPr>
          <p:cNvPr id="7" name="Rectangle 6"/>
          <p:cNvSpPr/>
          <p:nvPr/>
        </p:nvSpPr>
        <p:spPr>
          <a:xfrm>
            <a:off x="8407094" y="2733261"/>
            <a:ext cx="3616434" cy="3416320"/>
          </a:xfrm>
          <a:prstGeom prst="rect">
            <a:avLst/>
          </a:prstGeom>
        </p:spPr>
        <p:txBody>
          <a:bodyPr wrap="square">
            <a:spAutoFit/>
          </a:bodyPr>
          <a:lstStyle/>
          <a:p>
            <a:pPr marL="285750" indent="-285750">
              <a:buFont typeface="Arial" panose="020B0604020202020204" pitchFamily="34" charset="0"/>
              <a:buChar char="•"/>
            </a:pPr>
            <a:r>
              <a:rPr lang="en-US" dirty="0" smtClean="0"/>
              <a:t>Objective is to identify </a:t>
            </a:r>
            <a:r>
              <a:rPr lang="en-US" dirty="0"/>
              <a:t>loopholes in the Security Infrastructure and Operations processes of an  </a:t>
            </a:r>
            <a:r>
              <a:rPr lang="en-US" dirty="0" smtClean="0"/>
              <a:t>organization.</a:t>
            </a:r>
          </a:p>
          <a:p>
            <a:pPr marL="285750" indent="-285750">
              <a:buFont typeface="Arial" panose="020B0604020202020204" pitchFamily="34" charset="0"/>
              <a:buChar char="•"/>
            </a:pPr>
            <a:r>
              <a:rPr lang="en-US" dirty="0" smtClean="0"/>
              <a:t>Identify awareness, alertness, adherence to processes of Sec-Ops team.</a:t>
            </a:r>
          </a:p>
          <a:p>
            <a:pPr marL="285750" indent="-285750">
              <a:buFont typeface="Arial" panose="020B0604020202020204" pitchFamily="34" charset="0"/>
              <a:buChar char="•"/>
            </a:pPr>
            <a:r>
              <a:rPr lang="en-US" dirty="0" smtClean="0"/>
              <a:t>Identify Incident Handling capabilities – Triage, Response, Escalation, Recovery.</a:t>
            </a:r>
          </a:p>
          <a:p>
            <a:pPr marL="285750" indent="-285750">
              <a:buFont typeface="Arial" panose="020B0604020202020204" pitchFamily="34" charset="0"/>
              <a:buChar char="•"/>
            </a:pPr>
            <a:r>
              <a:rPr lang="en-US" dirty="0" smtClean="0"/>
              <a:t>Identify Failures and how they could be avoided in the future.</a:t>
            </a:r>
            <a:endParaRPr lang="en-US" dirty="0"/>
          </a:p>
        </p:txBody>
      </p:sp>
      <p:sp>
        <p:nvSpPr>
          <p:cNvPr id="8" name="TextBox 7"/>
          <p:cNvSpPr txBox="1"/>
          <p:nvPr/>
        </p:nvSpPr>
        <p:spPr>
          <a:xfrm>
            <a:off x="675861" y="6360599"/>
            <a:ext cx="11183424" cy="369332"/>
          </a:xfrm>
          <a:prstGeom prst="rect">
            <a:avLst/>
          </a:prstGeom>
          <a:noFill/>
        </p:spPr>
        <p:txBody>
          <a:bodyPr wrap="square" rtlCol="0">
            <a:spAutoFit/>
          </a:bodyPr>
          <a:lstStyle/>
          <a:p>
            <a:r>
              <a:rPr lang="en-US" i="1" dirty="0" err="1" smtClean="0">
                <a:solidFill>
                  <a:srgbClr val="FF0000"/>
                </a:solidFill>
              </a:rPr>
              <a:t>WarGames</a:t>
            </a:r>
            <a:r>
              <a:rPr lang="en-US" i="1" dirty="0" smtClean="0">
                <a:solidFill>
                  <a:srgbClr val="FF0000"/>
                </a:solidFill>
              </a:rPr>
              <a:t> goes further than Penetration testing by testing an Organization’s awareness and response to a security incident!</a:t>
            </a:r>
            <a:endParaRPr lang="en-US" i="1" dirty="0">
              <a:solidFill>
                <a:srgbClr val="FF0000"/>
              </a:solidFill>
            </a:endParaRPr>
          </a:p>
        </p:txBody>
      </p:sp>
    </p:spTree>
    <p:extLst>
      <p:ext uri="{BB962C8B-B14F-4D97-AF65-F5344CB8AC3E}">
        <p14:creationId xmlns:p14="http://schemas.microsoft.com/office/powerpoint/2010/main" val="689904202"/>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8474" y="2253006"/>
            <a:ext cx="11142483" cy="176281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Security audits</a:t>
            </a:r>
            <a:endParaRPr lang="en-US" dirty="0"/>
          </a:p>
        </p:txBody>
      </p:sp>
      <p:sp>
        <p:nvSpPr>
          <p:cNvPr id="3" name="Content Placeholder 2"/>
          <p:cNvSpPr>
            <a:spLocks noGrp="1"/>
          </p:cNvSpPr>
          <p:nvPr>
            <p:ph idx="1"/>
          </p:nvPr>
        </p:nvSpPr>
        <p:spPr>
          <a:xfrm>
            <a:off x="581192" y="1897692"/>
            <a:ext cx="11029615" cy="355314"/>
          </a:xfrm>
        </p:spPr>
        <p:txBody>
          <a:bodyPr>
            <a:normAutofit fontScale="92500"/>
          </a:bodyPr>
          <a:lstStyle/>
          <a:p>
            <a:r>
              <a:rPr lang="en-US" dirty="0" smtClean="0"/>
              <a:t>Impartial, unbiased evaluations to determine effectiveness of Controls to a Third Party. </a:t>
            </a:r>
            <a:r>
              <a:rPr lang="en-US" dirty="0" smtClean="0">
                <a:solidFill>
                  <a:srgbClr val="FF0000"/>
                </a:solidFill>
              </a:rPr>
              <a:t>Validated against a Standard.</a:t>
            </a:r>
            <a:endParaRPr lang="en-US" dirty="0">
              <a:solidFill>
                <a:srgbClr val="FF0000"/>
              </a:solidFill>
            </a:endParaRPr>
          </a:p>
        </p:txBody>
      </p:sp>
      <p:sp>
        <p:nvSpPr>
          <p:cNvPr id="4" name="Rectangle 3"/>
          <p:cNvSpPr/>
          <p:nvPr/>
        </p:nvSpPr>
        <p:spPr>
          <a:xfrm>
            <a:off x="763571" y="2337847"/>
            <a:ext cx="3327662" cy="1593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Internal Audits</a:t>
            </a:r>
          </a:p>
          <a:p>
            <a:pPr algn="ctr"/>
            <a:r>
              <a:rPr lang="en-US" dirty="0" smtClean="0"/>
              <a:t>Performed by organization appointed auditors. Continual review of controls. Separate line of reporting to CEO/Business owners.</a:t>
            </a:r>
            <a:endParaRPr lang="en-US" dirty="0"/>
          </a:p>
        </p:txBody>
      </p:sp>
      <p:sp>
        <p:nvSpPr>
          <p:cNvPr id="5" name="Rectangle 4"/>
          <p:cNvSpPr/>
          <p:nvPr/>
        </p:nvSpPr>
        <p:spPr>
          <a:xfrm>
            <a:off x="4394462" y="2337847"/>
            <a:ext cx="3327662" cy="1593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External Audits</a:t>
            </a:r>
          </a:p>
          <a:p>
            <a:pPr algn="ctr"/>
            <a:r>
              <a:rPr lang="en-US" dirty="0" smtClean="0"/>
              <a:t>Performed by outside organizations. No conflict of interest. High validity. Big Four: E&amp;Y, PwC, Deloitte, KPMG</a:t>
            </a:r>
            <a:endParaRPr lang="en-US" dirty="0"/>
          </a:p>
        </p:txBody>
      </p:sp>
      <p:sp>
        <p:nvSpPr>
          <p:cNvPr id="6" name="Rectangle 5"/>
          <p:cNvSpPr/>
          <p:nvPr/>
        </p:nvSpPr>
        <p:spPr>
          <a:xfrm>
            <a:off x="8036351" y="2337847"/>
            <a:ext cx="3327662" cy="1593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Third Party Audits</a:t>
            </a:r>
          </a:p>
          <a:p>
            <a:pPr algn="ctr"/>
            <a:r>
              <a:rPr lang="en-US" dirty="0" smtClean="0"/>
              <a:t>Performed on behalf or conducted by another organization, like a regulatory body.  Scope decided by the Third Party. Example: PCI-DSS, SOX</a:t>
            </a:r>
            <a:endParaRPr lang="en-US" dirty="0"/>
          </a:p>
        </p:txBody>
      </p:sp>
      <p:sp>
        <p:nvSpPr>
          <p:cNvPr id="9" name="Rectangle 8"/>
          <p:cNvSpPr/>
          <p:nvPr/>
        </p:nvSpPr>
        <p:spPr>
          <a:xfrm>
            <a:off x="7616859" y="4091233"/>
            <a:ext cx="4575141" cy="27667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t>Auditing Standards</a:t>
            </a:r>
          </a:p>
          <a:p>
            <a:pPr marL="285750" indent="-285750">
              <a:buFont typeface="Arial" panose="020B0604020202020204" pitchFamily="34" charset="0"/>
              <a:buChar char="•"/>
            </a:pPr>
            <a:r>
              <a:rPr lang="en-US" sz="1700" b="1" dirty="0" err="1" smtClean="0"/>
              <a:t>CoBIT</a:t>
            </a:r>
            <a:r>
              <a:rPr lang="en-US" sz="1700" dirty="0" smtClean="0"/>
              <a:t> – common security requirements for systems </a:t>
            </a:r>
          </a:p>
          <a:p>
            <a:pPr marL="285750" indent="-285750">
              <a:buFont typeface="Arial" panose="020B0604020202020204" pitchFamily="34" charset="0"/>
              <a:buChar char="•"/>
            </a:pPr>
            <a:r>
              <a:rPr lang="en-US" sz="1700" b="1" dirty="0" smtClean="0"/>
              <a:t>ISO 27002 </a:t>
            </a:r>
            <a:r>
              <a:rPr lang="en-US" sz="1700" dirty="0" smtClean="0"/>
              <a:t>– granular specifics information systems security control</a:t>
            </a:r>
          </a:p>
          <a:p>
            <a:pPr marL="285750" indent="-285750">
              <a:buFont typeface="Arial" panose="020B0604020202020204" pitchFamily="34" charset="0"/>
              <a:buChar char="•"/>
            </a:pPr>
            <a:r>
              <a:rPr lang="en-US" sz="1700" b="1" dirty="0" smtClean="0"/>
              <a:t>SSAE18</a:t>
            </a:r>
            <a:r>
              <a:rPr lang="en-US" sz="1700" dirty="0" smtClean="0"/>
              <a:t> – </a:t>
            </a:r>
            <a:r>
              <a:rPr lang="en-US" sz="1700" b="1" dirty="0" smtClean="0"/>
              <a:t>SOC2</a:t>
            </a:r>
          </a:p>
          <a:p>
            <a:pPr marL="742950" lvl="1" indent="-285750">
              <a:buFont typeface="Arial" panose="020B0604020202020204" pitchFamily="34" charset="0"/>
              <a:buChar char="•"/>
            </a:pPr>
            <a:r>
              <a:rPr lang="en-US" sz="1700" b="1" dirty="0" smtClean="0"/>
              <a:t>Type 1</a:t>
            </a:r>
            <a:r>
              <a:rPr lang="en-US" sz="1700" dirty="0" smtClean="0"/>
              <a:t> – </a:t>
            </a:r>
            <a:r>
              <a:rPr lang="en-US" sz="1700" i="1" dirty="0" smtClean="0"/>
              <a:t>Point in time controls.</a:t>
            </a:r>
          </a:p>
          <a:p>
            <a:pPr marL="742950" lvl="1" indent="-285750">
              <a:buFont typeface="Arial" panose="020B0604020202020204" pitchFamily="34" charset="0"/>
              <a:buChar char="•"/>
            </a:pPr>
            <a:r>
              <a:rPr lang="en-US" sz="1700" b="1" dirty="0" smtClean="0"/>
              <a:t>Type II </a:t>
            </a:r>
            <a:r>
              <a:rPr lang="en-US" sz="1700" dirty="0" smtClean="0"/>
              <a:t>– </a:t>
            </a:r>
            <a:r>
              <a:rPr lang="en-US" sz="1700" i="1" dirty="0" smtClean="0"/>
              <a:t>Period of time controls, testing. More reliable and preferred, auditor opinion</a:t>
            </a:r>
          </a:p>
          <a:p>
            <a:pPr marL="742950" lvl="1" indent="-285750">
              <a:buFont typeface="Arial" panose="020B0604020202020204" pitchFamily="34" charset="0"/>
              <a:buChar char="•"/>
            </a:pPr>
            <a:r>
              <a:rPr lang="en-US" sz="1700" b="1" dirty="0" smtClean="0"/>
              <a:t>Soc3</a:t>
            </a:r>
            <a:r>
              <a:rPr lang="en-US" sz="1700" i="1" dirty="0" smtClean="0"/>
              <a:t>– Service Provider 3</a:t>
            </a:r>
            <a:r>
              <a:rPr lang="en-US" sz="1700" i="1" baseline="30000" dirty="0" smtClean="0"/>
              <a:t>rd</a:t>
            </a:r>
            <a:r>
              <a:rPr lang="en-US" sz="1700" i="1" dirty="0" smtClean="0"/>
              <a:t> party audit.</a:t>
            </a:r>
            <a:endParaRPr lang="en-US" sz="1700" i="1" dirty="0"/>
          </a:p>
        </p:txBody>
      </p:sp>
      <p:sp>
        <p:nvSpPr>
          <p:cNvPr id="10" name="Pentagon 9"/>
          <p:cNvSpPr/>
          <p:nvPr/>
        </p:nvSpPr>
        <p:spPr>
          <a:xfrm>
            <a:off x="311499" y="4391130"/>
            <a:ext cx="1788606" cy="753626"/>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Identify Audit Goals</a:t>
            </a:r>
            <a:endParaRPr lang="en-US" dirty="0"/>
          </a:p>
        </p:txBody>
      </p:sp>
      <p:sp>
        <p:nvSpPr>
          <p:cNvPr id="11" name="Pentagon 10"/>
          <p:cNvSpPr/>
          <p:nvPr/>
        </p:nvSpPr>
        <p:spPr>
          <a:xfrm>
            <a:off x="2215766" y="4391130"/>
            <a:ext cx="1788606" cy="753626"/>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Identify Business Needs</a:t>
            </a:r>
            <a:endParaRPr lang="en-US" dirty="0"/>
          </a:p>
        </p:txBody>
      </p:sp>
      <p:sp>
        <p:nvSpPr>
          <p:cNvPr id="12" name="Pentagon 11"/>
          <p:cNvSpPr/>
          <p:nvPr/>
        </p:nvSpPr>
        <p:spPr>
          <a:xfrm>
            <a:off x="4091233" y="4381181"/>
            <a:ext cx="1788606" cy="753626"/>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Determine What will be audited</a:t>
            </a:r>
            <a:endParaRPr lang="en-US" dirty="0"/>
          </a:p>
        </p:txBody>
      </p:sp>
      <p:sp>
        <p:nvSpPr>
          <p:cNvPr id="14" name="Down Arrow Callout 13"/>
          <p:cNvSpPr/>
          <p:nvPr/>
        </p:nvSpPr>
        <p:spPr>
          <a:xfrm>
            <a:off x="5958673" y="4300695"/>
            <a:ext cx="1567542" cy="1306285"/>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Appoint an Audit committee</a:t>
            </a:r>
            <a:endParaRPr lang="en-US" dirty="0"/>
          </a:p>
        </p:txBody>
      </p:sp>
      <p:sp>
        <p:nvSpPr>
          <p:cNvPr id="15" name="Pentagon 14"/>
          <p:cNvSpPr/>
          <p:nvPr/>
        </p:nvSpPr>
        <p:spPr>
          <a:xfrm flipH="1">
            <a:off x="5677319" y="5606980"/>
            <a:ext cx="1848896" cy="855560"/>
          </a:xfrm>
          <a:prstGeom prst="homePlate">
            <a:avLst>
              <a:gd name="adj" fmla="val 5704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Outline a plan for audit</a:t>
            </a:r>
            <a:endParaRPr lang="en-US" dirty="0"/>
          </a:p>
        </p:txBody>
      </p:sp>
      <p:sp>
        <p:nvSpPr>
          <p:cNvPr id="16" name="Pentagon 15"/>
          <p:cNvSpPr/>
          <p:nvPr/>
        </p:nvSpPr>
        <p:spPr>
          <a:xfrm flipH="1">
            <a:off x="3737779" y="5620649"/>
            <a:ext cx="1848896" cy="855560"/>
          </a:xfrm>
          <a:prstGeom prst="homePlate">
            <a:avLst>
              <a:gd name="adj" fmla="val 5704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Perform the Audit</a:t>
            </a:r>
            <a:endParaRPr lang="en-US" dirty="0"/>
          </a:p>
        </p:txBody>
      </p:sp>
      <p:sp>
        <p:nvSpPr>
          <p:cNvPr id="17" name="Pentagon 16"/>
          <p:cNvSpPr/>
          <p:nvPr/>
        </p:nvSpPr>
        <p:spPr>
          <a:xfrm flipH="1">
            <a:off x="1798239" y="5620649"/>
            <a:ext cx="1848896" cy="855560"/>
          </a:xfrm>
          <a:prstGeom prst="homePlate">
            <a:avLst>
              <a:gd name="adj" fmla="val 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Document everything</a:t>
            </a:r>
            <a:endParaRPr lang="en-US" dirty="0"/>
          </a:p>
        </p:txBody>
      </p:sp>
      <p:sp>
        <p:nvSpPr>
          <p:cNvPr id="18" name="Rectangle 17"/>
          <p:cNvSpPr/>
          <p:nvPr/>
        </p:nvSpPr>
        <p:spPr>
          <a:xfrm>
            <a:off x="-18901" y="4714719"/>
            <a:ext cx="415499" cy="553998"/>
          </a:xfrm>
          <a:prstGeom prst="rect">
            <a:avLst/>
          </a:prstGeom>
          <a:noFill/>
        </p:spPr>
        <p:txBody>
          <a:bodyPr wrap="none" lIns="91440" tIns="45720" rIns="91440" bIns="45720">
            <a:spAutoFit/>
          </a:bodyPr>
          <a:lstStyle/>
          <a:p>
            <a:pPr algn="ctr"/>
            <a:r>
              <a:rPr lang="en-US" sz="30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rPr>
              <a:t>1</a:t>
            </a:r>
            <a:endParaRPr lang="en-US" sz="3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endParaRPr>
          </a:p>
        </p:txBody>
      </p:sp>
      <p:sp>
        <p:nvSpPr>
          <p:cNvPr id="19" name="Rectangle 18"/>
          <p:cNvSpPr/>
          <p:nvPr/>
        </p:nvSpPr>
        <p:spPr>
          <a:xfrm>
            <a:off x="1867340" y="4734815"/>
            <a:ext cx="415499" cy="553998"/>
          </a:xfrm>
          <a:prstGeom prst="rect">
            <a:avLst/>
          </a:prstGeom>
          <a:noFill/>
        </p:spPr>
        <p:txBody>
          <a:bodyPr wrap="none" lIns="91440" tIns="45720" rIns="91440" bIns="45720">
            <a:spAutoFit/>
          </a:bodyPr>
          <a:lstStyle/>
          <a:p>
            <a:pPr algn="ctr"/>
            <a:r>
              <a:rPr lang="en-US" sz="3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rPr>
              <a:t>2</a:t>
            </a:r>
            <a:endParaRPr lang="en-US" sz="3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endParaRPr>
          </a:p>
        </p:txBody>
      </p:sp>
      <p:sp>
        <p:nvSpPr>
          <p:cNvPr id="21" name="Rectangle 20"/>
          <p:cNvSpPr/>
          <p:nvPr/>
        </p:nvSpPr>
        <p:spPr>
          <a:xfrm>
            <a:off x="3730789" y="4714719"/>
            <a:ext cx="415499" cy="553998"/>
          </a:xfrm>
          <a:prstGeom prst="rect">
            <a:avLst/>
          </a:prstGeom>
          <a:noFill/>
        </p:spPr>
        <p:txBody>
          <a:bodyPr wrap="none" lIns="91440" tIns="45720" rIns="91440" bIns="45720">
            <a:spAutoFit/>
          </a:bodyPr>
          <a:lstStyle/>
          <a:p>
            <a:pPr algn="ctr"/>
            <a:r>
              <a:rPr lang="en-US" sz="3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rPr>
              <a:t>3</a:t>
            </a:r>
            <a:endParaRPr lang="en-US" sz="3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endParaRPr>
          </a:p>
        </p:txBody>
      </p:sp>
      <p:sp>
        <p:nvSpPr>
          <p:cNvPr id="23" name="Rectangle 22"/>
          <p:cNvSpPr/>
          <p:nvPr/>
        </p:nvSpPr>
        <p:spPr>
          <a:xfrm>
            <a:off x="5605327" y="4714719"/>
            <a:ext cx="415499" cy="553998"/>
          </a:xfrm>
          <a:prstGeom prst="rect">
            <a:avLst/>
          </a:prstGeom>
          <a:noFill/>
        </p:spPr>
        <p:txBody>
          <a:bodyPr wrap="none" lIns="91440" tIns="45720" rIns="91440" bIns="45720">
            <a:spAutoFit/>
          </a:bodyPr>
          <a:lstStyle/>
          <a:p>
            <a:pPr algn="ctr"/>
            <a:r>
              <a:rPr lang="en-US" sz="3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rPr>
              <a:t>4</a:t>
            </a:r>
            <a:endParaRPr lang="en-US" sz="3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endParaRPr>
          </a:p>
        </p:txBody>
      </p:sp>
      <p:sp>
        <p:nvSpPr>
          <p:cNvPr id="24" name="Rectangle 23"/>
          <p:cNvSpPr/>
          <p:nvPr/>
        </p:nvSpPr>
        <p:spPr>
          <a:xfrm>
            <a:off x="5543174" y="6034760"/>
            <a:ext cx="415499" cy="553998"/>
          </a:xfrm>
          <a:prstGeom prst="rect">
            <a:avLst/>
          </a:prstGeom>
          <a:noFill/>
        </p:spPr>
        <p:txBody>
          <a:bodyPr wrap="none" lIns="91440" tIns="45720" rIns="91440" bIns="45720">
            <a:spAutoFit/>
          </a:bodyPr>
          <a:lstStyle/>
          <a:p>
            <a:pPr algn="ctr"/>
            <a:r>
              <a:rPr lang="en-US" sz="3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rPr>
              <a:t>5</a:t>
            </a:r>
            <a:endParaRPr lang="en-US" sz="3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endParaRPr>
          </a:p>
        </p:txBody>
      </p:sp>
      <p:sp>
        <p:nvSpPr>
          <p:cNvPr id="25" name="Rectangle 24"/>
          <p:cNvSpPr/>
          <p:nvPr/>
        </p:nvSpPr>
        <p:spPr>
          <a:xfrm>
            <a:off x="3602254" y="6034760"/>
            <a:ext cx="415499" cy="553998"/>
          </a:xfrm>
          <a:prstGeom prst="rect">
            <a:avLst/>
          </a:prstGeom>
          <a:noFill/>
        </p:spPr>
        <p:txBody>
          <a:bodyPr wrap="none" lIns="91440" tIns="45720" rIns="91440" bIns="45720">
            <a:spAutoFit/>
          </a:bodyPr>
          <a:lstStyle/>
          <a:p>
            <a:pPr algn="ctr"/>
            <a:r>
              <a:rPr lang="en-US" sz="3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rPr>
              <a:t>6</a:t>
            </a:r>
            <a:endParaRPr lang="en-US" sz="3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endParaRPr>
          </a:p>
        </p:txBody>
      </p:sp>
      <p:sp>
        <p:nvSpPr>
          <p:cNvPr id="26" name="Rectangle 25"/>
          <p:cNvSpPr/>
          <p:nvPr/>
        </p:nvSpPr>
        <p:spPr>
          <a:xfrm>
            <a:off x="1426241" y="6048429"/>
            <a:ext cx="415499" cy="553998"/>
          </a:xfrm>
          <a:prstGeom prst="rect">
            <a:avLst/>
          </a:prstGeom>
          <a:noFill/>
        </p:spPr>
        <p:txBody>
          <a:bodyPr wrap="none" lIns="91440" tIns="45720" rIns="91440" bIns="45720">
            <a:spAutoFit/>
          </a:bodyPr>
          <a:lstStyle/>
          <a:p>
            <a:pPr algn="ctr"/>
            <a:r>
              <a:rPr lang="en-US" sz="3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rPr>
              <a:t>7</a:t>
            </a:r>
            <a:endParaRPr lang="en-US" sz="3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endParaRPr>
          </a:p>
        </p:txBody>
      </p:sp>
    </p:spTree>
    <p:extLst>
      <p:ext uri="{BB962C8B-B14F-4D97-AF65-F5344CB8AC3E}">
        <p14:creationId xmlns:p14="http://schemas.microsoft.com/office/powerpoint/2010/main" val="331407414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management &amp; review</a:t>
            </a:r>
            <a:endParaRPr lang="en-US" dirty="0"/>
          </a:p>
        </p:txBody>
      </p:sp>
      <p:sp>
        <p:nvSpPr>
          <p:cNvPr id="3" name="Content Placeholder 2"/>
          <p:cNvSpPr>
            <a:spLocks noGrp="1"/>
          </p:cNvSpPr>
          <p:nvPr>
            <p:ph idx="1"/>
          </p:nvPr>
        </p:nvSpPr>
        <p:spPr>
          <a:xfrm>
            <a:off x="23184" y="1831705"/>
            <a:ext cx="3131998" cy="4323999"/>
          </a:xfrm>
        </p:spPr>
        <p:txBody>
          <a:bodyPr>
            <a:normAutofit fontScale="85000" lnSpcReduction="20000"/>
          </a:bodyPr>
          <a:lstStyle/>
          <a:p>
            <a:r>
              <a:rPr lang="en-US" dirty="0" smtClean="0"/>
              <a:t>Log Reviews verify that Security Controls, Access Controls are performing adequately.</a:t>
            </a:r>
          </a:p>
          <a:p>
            <a:r>
              <a:rPr lang="en-US" dirty="0" smtClean="0"/>
              <a:t>Log Reviews identify security incidents such as malware spread, privilege abuse etc.</a:t>
            </a:r>
          </a:p>
          <a:p>
            <a:r>
              <a:rPr lang="en-US" dirty="0" smtClean="0"/>
              <a:t>Detective Control.</a:t>
            </a:r>
          </a:p>
          <a:p>
            <a:r>
              <a:rPr lang="en-US" b="1" dirty="0" smtClean="0"/>
              <a:t>Syslog</a:t>
            </a:r>
            <a:r>
              <a:rPr lang="en-US" dirty="0" smtClean="0"/>
              <a:t>: Port UDP 514, Universal logging for network, security devices or application servers. Post-incident. </a:t>
            </a:r>
            <a:r>
              <a:rPr lang="en-US" dirty="0" smtClean="0">
                <a:solidFill>
                  <a:srgbClr val="FF0000"/>
                </a:solidFill>
              </a:rPr>
              <a:t>Syslog is plain-text and can be spoofed</a:t>
            </a:r>
            <a:r>
              <a:rPr lang="en-US" dirty="0" smtClean="0"/>
              <a:t>.</a:t>
            </a:r>
          </a:p>
          <a:p>
            <a:r>
              <a:rPr lang="en-US" b="1" dirty="0" smtClean="0"/>
              <a:t>Events</a:t>
            </a:r>
            <a:r>
              <a:rPr lang="en-US" dirty="0" smtClean="0"/>
              <a:t>: Windows systems create Windows Events. Can be viewed in </a:t>
            </a:r>
            <a:r>
              <a:rPr lang="en-US" dirty="0" err="1" smtClean="0"/>
              <a:t>Eventviewer</a:t>
            </a:r>
            <a:r>
              <a:rPr lang="en-US" dirty="0" smtClean="0"/>
              <a:t> and lack native syslog functionality. Post-incident.</a:t>
            </a:r>
          </a:p>
          <a:p>
            <a:r>
              <a:rPr lang="en-US" b="1" dirty="0" err="1" smtClean="0"/>
              <a:t>Netflow</a:t>
            </a:r>
            <a:r>
              <a:rPr lang="en-US" b="1" dirty="0" smtClean="0"/>
              <a:t>: </a:t>
            </a:r>
            <a:r>
              <a:rPr lang="en-US" dirty="0" smtClean="0"/>
              <a:t>UDP 2055</a:t>
            </a:r>
            <a:r>
              <a:rPr lang="en-US" b="1" dirty="0" smtClean="0"/>
              <a:t>. </a:t>
            </a:r>
            <a:r>
              <a:rPr lang="en-US" dirty="0" smtClean="0"/>
              <a:t>Live logging of application flows on the network.</a:t>
            </a:r>
            <a:endParaRPr lang="en-US" b="1" dirty="0"/>
          </a:p>
        </p:txBody>
      </p:sp>
      <p:sp>
        <p:nvSpPr>
          <p:cNvPr id="4" name="Content Placeholder 2"/>
          <p:cNvSpPr txBox="1">
            <a:spLocks/>
          </p:cNvSpPr>
          <p:nvPr/>
        </p:nvSpPr>
        <p:spPr>
          <a:xfrm>
            <a:off x="3155182" y="1736123"/>
            <a:ext cx="3543981" cy="4399413"/>
          </a:xfrm>
          <a:prstGeom prst="rect">
            <a:avLst/>
          </a:prstGeom>
        </p:spPr>
        <p:txBody>
          <a:bodyPr vert="horz" lIns="91440" tIns="45720" rIns="91440" bIns="45720" rtlCol="0" anchor="ctr">
            <a:normAutofit fontScale="77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smtClean="0"/>
              <a:t>Tools</a:t>
            </a:r>
          </a:p>
          <a:p>
            <a:r>
              <a:rPr lang="en-US" b="1" dirty="0" smtClean="0"/>
              <a:t>Syslog Server</a:t>
            </a:r>
            <a:r>
              <a:rPr lang="en-US" dirty="0" smtClean="0"/>
              <a:t>: Stores Syslog centrally, that can be dynamically viewed via filters. Most software have mechanisms to feed logs via syslog, ftp and windows events. Typically RAW output, needs an expert on the system to review.</a:t>
            </a:r>
          </a:p>
          <a:p>
            <a:pPr lvl="1"/>
            <a:r>
              <a:rPr lang="en-US" dirty="0" smtClean="0"/>
              <a:t>Popular Tools: Kiwi Syslog.</a:t>
            </a:r>
          </a:p>
          <a:p>
            <a:r>
              <a:rPr lang="en-US" b="1" dirty="0" smtClean="0"/>
              <a:t>Security Information &amp; Event Management (SIEM): </a:t>
            </a:r>
            <a:r>
              <a:rPr lang="en-US" dirty="0" smtClean="0"/>
              <a:t>Aggregate logs from variety of sources. Parse logs into human readable output. Can be used for getting compliance reports.</a:t>
            </a:r>
          </a:p>
          <a:p>
            <a:pPr lvl="1"/>
            <a:r>
              <a:rPr lang="en-US" b="1" dirty="0" smtClean="0"/>
              <a:t>Example</a:t>
            </a:r>
            <a:r>
              <a:rPr lang="en-US" dirty="0" smtClean="0"/>
              <a:t>: Reports on Windows Password resets.</a:t>
            </a:r>
          </a:p>
          <a:p>
            <a:pPr lvl="1"/>
            <a:r>
              <a:rPr lang="en-US" b="1" dirty="0" smtClean="0"/>
              <a:t>Popular Tools: </a:t>
            </a:r>
            <a:r>
              <a:rPr lang="en-US" dirty="0" err="1" smtClean="0"/>
              <a:t>ArcSight</a:t>
            </a:r>
            <a:r>
              <a:rPr lang="en-US" dirty="0" smtClean="0"/>
              <a:t>, </a:t>
            </a:r>
            <a:r>
              <a:rPr lang="en-US" dirty="0" err="1" smtClean="0"/>
              <a:t>Splunk</a:t>
            </a:r>
            <a:r>
              <a:rPr lang="en-US" dirty="0" smtClean="0"/>
              <a:t>, OSSIM</a:t>
            </a:r>
          </a:p>
          <a:p>
            <a:r>
              <a:rPr lang="en-US" b="1" dirty="0" err="1" smtClean="0"/>
              <a:t>Netflow</a:t>
            </a:r>
            <a:r>
              <a:rPr lang="en-US" b="1" dirty="0" smtClean="0"/>
              <a:t> logger: </a:t>
            </a:r>
            <a:r>
              <a:rPr lang="en-US" dirty="0" smtClean="0"/>
              <a:t>Network utilization logging using Flows from multiple sources. Live detection.</a:t>
            </a:r>
          </a:p>
        </p:txBody>
      </p:sp>
      <p:sp>
        <p:nvSpPr>
          <p:cNvPr id="5" name="Rounded Rectangle 4"/>
          <p:cNvSpPr/>
          <p:nvPr/>
        </p:nvSpPr>
        <p:spPr>
          <a:xfrm>
            <a:off x="9425354" y="1831705"/>
            <a:ext cx="2672376" cy="5026295"/>
          </a:xfrm>
          <a:prstGeom prst="roundRect">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Correlated Alerts</a:t>
            </a:r>
          </a:p>
          <a:p>
            <a:pPr marL="285750" indent="-285750" algn="just">
              <a:buFont typeface="Arial" panose="020B0604020202020204" pitchFamily="34" charset="0"/>
              <a:buChar char="•"/>
            </a:pPr>
            <a:r>
              <a:rPr lang="en-US" sz="1400" dirty="0" smtClean="0"/>
              <a:t>Log events could be false positives or low concern (another security control blocks incident) leading to information overload.</a:t>
            </a:r>
          </a:p>
          <a:p>
            <a:pPr marL="285750" indent="-285750" algn="just">
              <a:buFont typeface="Arial" panose="020B0604020202020204" pitchFamily="34" charset="0"/>
              <a:buChar char="•"/>
            </a:pPr>
            <a:r>
              <a:rPr lang="en-US" sz="1400" dirty="0" smtClean="0"/>
              <a:t>SIEM’s solve this by using automated Correlation between two or more systems: </a:t>
            </a:r>
          </a:p>
          <a:p>
            <a:pPr marL="800100" lvl="1" indent="-342900" algn="just">
              <a:buFont typeface="+mj-lt"/>
              <a:buAutoNum type="arabicPeriod"/>
            </a:pPr>
            <a:r>
              <a:rPr lang="en-US" sz="1400" dirty="0" smtClean="0"/>
              <a:t>Proxy reports </a:t>
            </a:r>
            <a:r>
              <a:rPr lang="en-US" sz="1400" dirty="0" err="1" smtClean="0"/>
              <a:t>UserA</a:t>
            </a:r>
            <a:r>
              <a:rPr lang="en-US" sz="1400" dirty="0" smtClean="0"/>
              <a:t> downloaded suspicious exe.</a:t>
            </a:r>
          </a:p>
          <a:p>
            <a:pPr marL="800100" lvl="1" indent="-342900" algn="just">
              <a:buFont typeface="+mj-lt"/>
              <a:buAutoNum type="arabicPeriod"/>
            </a:pPr>
            <a:r>
              <a:rPr lang="en-US" sz="1400" dirty="0" smtClean="0"/>
              <a:t>Firewall reports excessive </a:t>
            </a:r>
            <a:r>
              <a:rPr lang="en-US" sz="1400" dirty="0" err="1" smtClean="0"/>
              <a:t>Netbios</a:t>
            </a:r>
            <a:r>
              <a:rPr lang="en-US" sz="1400" dirty="0" smtClean="0"/>
              <a:t> connections between hosts.</a:t>
            </a:r>
          </a:p>
          <a:p>
            <a:pPr marL="800100" lvl="1" indent="-342900" algn="just">
              <a:buFont typeface="+mj-lt"/>
              <a:buAutoNum type="arabicPeriod"/>
            </a:pPr>
            <a:r>
              <a:rPr lang="en-US" sz="1400" dirty="0" smtClean="0"/>
              <a:t>External firewall reports Outbound connection to malicious domain.</a:t>
            </a:r>
          </a:p>
          <a:p>
            <a:pPr marL="742950" lvl="1" indent="-285750" algn="just">
              <a:buFont typeface="Arial" panose="020B0604020202020204" pitchFamily="34" charset="0"/>
              <a:buChar char="•"/>
            </a:pPr>
            <a:r>
              <a:rPr lang="en-US" sz="1400" b="1" dirty="0" smtClean="0"/>
              <a:t>Correlated Event: </a:t>
            </a:r>
            <a:r>
              <a:rPr lang="en-US" sz="1400" dirty="0" smtClean="0"/>
              <a:t>Malware Infection.</a:t>
            </a:r>
            <a:endParaRPr lang="en-US" sz="1400" dirty="0"/>
          </a:p>
        </p:txBody>
      </p:sp>
      <p:sp>
        <p:nvSpPr>
          <p:cNvPr id="6" name="Rounded Rectangle 5"/>
          <p:cNvSpPr/>
          <p:nvPr/>
        </p:nvSpPr>
        <p:spPr>
          <a:xfrm>
            <a:off x="832667" y="6218165"/>
            <a:ext cx="6806152" cy="546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All systems sending logs must be synced with NTP to ensure that incident time is accurately recorded across all devices.</a:t>
            </a:r>
            <a:endParaRPr lang="en-US" dirty="0"/>
          </a:p>
        </p:txBody>
      </p:sp>
      <p:sp>
        <p:nvSpPr>
          <p:cNvPr id="7" name="Content Placeholder 2"/>
          <p:cNvSpPr txBox="1">
            <a:spLocks/>
          </p:cNvSpPr>
          <p:nvPr/>
        </p:nvSpPr>
        <p:spPr>
          <a:xfrm>
            <a:off x="6699163" y="1909187"/>
            <a:ext cx="2598008" cy="1205802"/>
          </a:xfrm>
          <a:prstGeom prst="rect">
            <a:avLst/>
          </a:prstGeom>
        </p:spPr>
        <p:style>
          <a:lnRef idx="1">
            <a:schemeClr val="dk1"/>
          </a:lnRef>
          <a:fillRef idx="3">
            <a:schemeClr val="dk1"/>
          </a:fillRef>
          <a:effectRef idx="2">
            <a:schemeClr val="dk1"/>
          </a:effectRef>
          <a:fontRef idx="minor">
            <a:schemeClr val="lt1"/>
          </a:fontRef>
        </p:style>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smtClean="0">
                <a:solidFill>
                  <a:schemeClr val="bg1"/>
                </a:solidFill>
              </a:rPr>
              <a:t>Problems with Syslog</a:t>
            </a:r>
          </a:p>
          <a:p>
            <a:r>
              <a:rPr lang="en-US" dirty="0" smtClean="0">
                <a:solidFill>
                  <a:schemeClr val="bg1"/>
                </a:solidFill>
              </a:rPr>
              <a:t>Plain-text</a:t>
            </a:r>
          </a:p>
          <a:p>
            <a:r>
              <a:rPr lang="en-US" dirty="0" smtClean="0">
                <a:solidFill>
                  <a:schemeClr val="bg1"/>
                </a:solidFill>
              </a:rPr>
              <a:t>Uses UDP</a:t>
            </a:r>
          </a:p>
          <a:p>
            <a:r>
              <a:rPr lang="en-US" dirty="0" smtClean="0">
                <a:solidFill>
                  <a:schemeClr val="bg1"/>
                </a:solidFill>
              </a:rPr>
              <a:t>Can be easily spoofed.</a:t>
            </a:r>
          </a:p>
        </p:txBody>
      </p:sp>
      <p:sp>
        <p:nvSpPr>
          <p:cNvPr id="8" name="Content Placeholder 2"/>
          <p:cNvSpPr txBox="1">
            <a:spLocks/>
          </p:cNvSpPr>
          <p:nvPr/>
        </p:nvSpPr>
        <p:spPr>
          <a:xfrm>
            <a:off x="6699163" y="3197618"/>
            <a:ext cx="2598008" cy="285528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fontScale="77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smtClean="0"/>
              <a:t>Logging Best Practices</a:t>
            </a:r>
          </a:p>
          <a:p>
            <a:r>
              <a:rPr lang="en-US" dirty="0" smtClean="0"/>
              <a:t>Use Centralized logging to prevent deletion/modification of logs by attackers.</a:t>
            </a:r>
          </a:p>
          <a:p>
            <a:r>
              <a:rPr lang="en-US" dirty="0" smtClean="0"/>
              <a:t>Keep some logs on the endpoint, in the event centralized log server is unreachable due to network issues.</a:t>
            </a:r>
          </a:p>
          <a:p>
            <a:r>
              <a:rPr lang="en-US" dirty="0" smtClean="0"/>
              <a:t>Use a Bastion Host (Log Collector) in the DMZ for Cloud hosted, Screened (DMZ) devices </a:t>
            </a:r>
          </a:p>
        </p:txBody>
      </p:sp>
    </p:spTree>
    <p:extLst>
      <p:ext uri="{BB962C8B-B14F-4D97-AF65-F5344CB8AC3E}">
        <p14:creationId xmlns:p14="http://schemas.microsoft.com/office/powerpoint/2010/main" val="81349706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management process</a:t>
            </a:r>
            <a:endParaRPr lang="en-US" dirty="0"/>
          </a:p>
        </p:txBody>
      </p:sp>
      <p:sp>
        <p:nvSpPr>
          <p:cNvPr id="3" name="Content Placeholder 2"/>
          <p:cNvSpPr>
            <a:spLocks noGrp="1"/>
          </p:cNvSpPr>
          <p:nvPr>
            <p:ph idx="1"/>
          </p:nvPr>
        </p:nvSpPr>
        <p:spPr>
          <a:xfrm>
            <a:off x="7701571" y="1642113"/>
            <a:ext cx="4490429" cy="4739834"/>
          </a:xfrm>
        </p:spPr>
        <p:txBody>
          <a:bodyPr/>
          <a:lstStyle/>
          <a:p>
            <a:pPr marL="0" indent="0" algn="ctr">
              <a:buNone/>
            </a:pPr>
            <a:r>
              <a:rPr lang="en-US" b="1" dirty="0" smtClean="0"/>
              <a:t>Key Performance and Risk Indicators</a:t>
            </a:r>
          </a:p>
          <a:p>
            <a:r>
              <a:rPr lang="en-US" dirty="0" smtClean="0"/>
              <a:t>Number of Open Vulnerabilities</a:t>
            </a:r>
          </a:p>
          <a:p>
            <a:r>
              <a:rPr lang="en-US" dirty="0" smtClean="0"/>
              <a:t>Time to resolve vulnerabilities</a:t>
            </a:r>
          </a:p>
          <a:p>
            <a:r>
              <a:rPr lang="en-US" dirty="0" smtClean="0"/>
              <a:t>Vulnerability / defect occurrence</a:t>
            </a:r>
          </a:p>
          <a:p>
            <a:r>
              <a:rPr lang="en-US" dirty="0" smtClean="0"/>
              <a:t>Compromised Accounts</a:t>
            </a:r>
          </a:p>
          <a:p>
            <a:r>
              <a:rPr lang="en-US" dirty="0" smtClean="0"/>
              <a:t>Software flaws detected in pre-production</a:t>
            </a:r>
          </a:p>
          <a:p>
            <a:r>
              <a:rPr lang="en-US" dirty="0" smtClean="0"/>
              <a:t>Repeat audit findings</a:t>
            </a:r>
          </a:p>
          <a:p>
            <a:r>
              <a:rPr lang="en-US" dirty="0" smtClean="0"/>
              <a:t>Malware detections</a:t>
            </a:r>
          </a:p>
          <a:p>
            <a:r>
              <a:rPr lang="en-US" dirty="0" smtClean="0"/>
              <a:t>User behavior analysis – malicious websites, downloads, suspicious behavior</a:t>
            </a:r>
          </a:p>
          <a:p>
            <a:r>
              <a:rPr lang="en-US" dirty="0" smtClean="0"/>
              <a:t>Intrusion analysis (IPS logs)</a:t>
            </a:r>
            <a:endParaRPr lang="en-US" dirty="0"/>
          </a:p>
        </p:txBody>
      </p:sp>
      <p:sp>
        <p:nvSpPr>
          <p:cNvPr id="4" name="Rounded Rectangle 3"/>
          <p:cNvSpPr/>
          <p:nvPr/>
        </p:nvSpPr>
        <p:spPr>
          <a:xfrm>
            <a:off x="219894" y="5670102"/>
            <a:ext cx="4062953" cy="11008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Automated tools such as </a:t>
            </a:r>
            <a:r>
              <a:rPr lang="en-US" dirty="0" err="1" smtClean="0"/>
              <a:t>Solarwinds</a:t>
            </a:r>
            <a:r>
              <a:rPr lang="en-US" dirty="0" smtClean="0"/>
              <a:t> Permissions Analyzer for Active Directory can simplify this process.</a:t>
            </a:r>
            <a:endParaRPr lang="en-US" dirty="0"/>
          </a:p>
        </p:txBody>
      </p:sp>
      <p:sp>
        <p:nvSpPr>
          <p:cNvPr id="5" name="Content Placeholder 2"/>
          <p:cNvSpPr txBox="1">
            <a:spLocks/>
          </p:cNvSpPr>
          <p:nvPr/>
        </p:nvSpPr>
        <p:spPr>
          <a:xfrm>
            <a:off x="288959" y="1715956"/>
            <a:ext cx="4490429" cy="404119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Account Management</a:t>
            </a:r>
          </a:p>
          <a:p>
            <a:r>
              <a:rPr lang="en-US" dirty="0" smtClean="0"/>
              <a:t>Security Officers/Managers must periodically review Accounts to identify privilege creep, inactive accounts.</a:t>
            </a:r>
          </a:p>
          <a:p>
            <a:r>
              <a:rPr lang="en-US" dirty="0" smtClean="0"/>
              <a:t>Compare a list of Privileged users against a data owner/business owner list of users who need the privilege.</a:t>
            </a:r>
          </a:p>
          <a:p>
            <a:r>
              <a:rPr lang="en-US" dirty="0" smtClean="0"/>
              <a:t>Large organizations use sampling – pull random accounts and perform privilege verification.</a:t>
            </a:r>
          </a:p>
          <a:p>
            <a:r>
              <a:rPr lang="en-US" dirty="0" smtClean="0"/>
              <a:t>Verify terminated users do not retain privileges.</a:t>
            </a:r>
            <a:endParaRPr lang="en-US" dirty="0"/>
          </a:p>
        </p:txBody>
      </p:sp>
      <p:sp>
        <p:nvSpPr>
          <p:cNvPr id="7" name="Content Placeholder 2"/>
          <p:cNvSpPr txBox="1">
            <a:spLocks/>
          </p:cNvSpPr>
          <p:nvPr/>
        </p:nvSpPr>
        <p:spPr>
          <a:xfrm>
            <a:off x="4724268" y="1649687"/>
            <a:ext cx="2977303" cy="430962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Backup Verification</a:t>
            </a:r>
          </a:p>
          <a:p>
            <a:r>
              <a:rPr lang="en-US" dirty="0" smtClean="0"/>
              <a:t>Verify backups periodically:</a:t>
            </a:r>
          </a:p>
          <a:p>
            <a:pPr lvl="1"/>
            <a:r>
              <a:rPr lang="en-US" dirty="0" smtClean="0"/>
              <a:t>Backups jobs successful</a:t>
            </a:r>
          </a:p>
          <a:p>
            <a:pPr lvl="1"/>
            <a:r>
              <a:rPr lang="en-US" dirty="0" smtClean="0"/>
              <a:t>Backup failures and reasons.</a:t>
            </a:r>
          </a:p>
          <a:p>
            <a:pPr lvl="1"/>
            <a:r>
              <a:rPr lang="en-US" dirty="0" smtClean="0"/>
              <a:t>Time to backup </a:t>
            </a:r>
          </a:p>
          <a:p>
            <a:pPr lvl="1"/>
            <a:r>
              <a:rPr lang="en-US" dirty="0" smtClean="0"/>
              <a:t>Backups meeting Recovery Point Objectives (RPO)</a:t>
            </a:r>
          </a:p>
          <a:p>
            <a:pPr lvl="1"/>
            <a:r>
              <a:rPr lang="en-US" dirty="0" smtClean="0"/>
              <a:t>Verify by restoring the actual backup.</a:t>
            </a:r>
          </a:p>
        </p:txBody>
      </p:sp>
    </p:spTree>
    <p:extLst>
      <p:ext uri="{BB962C8B-B14F-4D97-AF65-F5344CB8AC3E}">
        <p14:creationId xmlns:p14="http://schemas.microsoft.com/office/powerpoint/2010/main" val="201860538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testing: static &amp; dynamic</a:t>
            </a:r>
            <a:endParaRPr lang="en-US" dirty="0"/>
          </a:p>
        </p:txBody>
      </p:sp>
      <p:sp>
        <p:nvSpPr>
          <p:cNvPr id="3" name="Content Placeholder 2"/>
          <p:cNvSpPr>
            <a:spLocks noGrp="1"/>
          </p:cNvSpPr>
          <p:nvPr>
            <p:ph idx="1"/>
          </p:nvPr>
        </p:nvSpPr>
        <p:spPr>
          <a:xfrm>
            <a:off x="279743" y="1868994"/>
            <a:ext cx="5112598" cy="3438297"/>
          </a:xfrm>
        </p:spPr>
        <p:txBody>
          <a:bodyPr>
            <a:normAutofit fontScale="85000" lnSpcReduction="20000"/>
          </a:bodyPr>
          <a:lstStyle/>
          <a:p>
            <a:pPr marL="0" indent="0" algn="ctr">
              <a:buNone/>
            </a:pPr>
            <a:r>
              <a:rPr lang="en-US" b="1" dirty="0" smtClean="0"/>
              <a:t>Static</a:t>
            </a:r>
          </a:p>
          <a:p>
            <a:r>
              <a:rPr lang="en-US" dirty="0" smtClean="0"/>
              <a:t>Static Testing reviews raw source code looks for known insecure practices, functions, libraries or characteristics.</a:t>
            </a:r>
          </a:p>
          <a:p>
            <a:r>
              <a:rPr lang="en-US" dirty="0" smtClean="0"/>
              <a:t>Test code passively.</a:t>
            </a:r>
          </a:p>
          <a:p>
            <a:r>
              <a:rPr lang="en-US" dirty="0" smtClean="0"/>
              <a:t>Walkthrough</a:t>
            </a:r>
          </a:p>
          <a:p>
            <a:r>
              <a:rPr lang="en-US" dirty="0" smtClean="0"/>
              <a:t>Syntax Checking</a:t>
            </a:r>
          </a:p>
          <a:p>
            <a:r>
              <a:rPr lang="en-US" dirty="0" smtClean="0"/>
              <a:t>Code Review</a:t>
            </a:r>
          </a:p>
          <a:p>
            <a:r>
              <a:rPr lang="en-US" dirty="0" smtClean="0"/>
              <a:t>Lexical Analysis</a:t>
            </a:r>
          </a:p>
          <a:p>
            <a:r>
              <a:rPr lang="en-US" dirty="0" smtClean="0"/>
              <a:t>Control flow graphs</a:t>
            </a:r>
          </a:p>
          <a:p>
            <a:r>
              <a:rPr lang="en-US" dirty="0" smtClean="0"/>
              <a:t>Data Flow analysis</a:t>
            </a:r>
          </a:p>
          <a:p>
            <a:r>
              <a:rPr lang="en-US" dirty="0" smtClean="0"/>
              <a:t>Can use automated tools to perform Static Testing.</a:t>
            </a:r>
            <a:endParaRPr lang="en-US" dirty="0"/>
          </a:p>
        </p:txBody>
      </p:sp>
      <p:sp>
        <p:nvSpPr>
          <p:cNvPr id="4" name="Content Placeholder 2"/>
          <p:cNvSpPr txBox="1">
            <a:spLocks/>
          </p:cNvSpPr>
          <p:nvPr/>
        </p:nvSpPr>
        <p:spPr>
          <a:xfrm>
            <a:off x="5392341" y="2070775"/>
            <a:ext cx="5112598" cy="288169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Dynamic</a:t>
            </a:r>
          </a:p>
          <a:p>
            <a:endParaRPr lang="en-US" dirty="0" smtClean="0"/>
          </a:p>
          <a:p>
            <a:r>
              <a:rPr lang="en-US" dirty="0" smtClean="0"/>
              <a:t>Dynamic Testing tests code while executing i.e. functions it performs, actions it takes.</a:t>
            </a:r>
          </a:p>
          <a:p>
            <a:r>
              <a:rPr lang="en-US" dirty="0" smtClean="0"/>
              <a:t>Test code Actively.</a:t>
            </a:r>
          </a:p>
          <a:p>
            <a:r>
              <a:rPr lang="en-US" dirty="0" smtClean="0"/>
              <a:t>Organizations deploying third party software typically use this approach.</a:t>
            </a:r>
            <a:endParaRPr lang="en-US" dirty="0"/>
          </a:p>
        </p:txBody>
      </p:sp>
      <p:sp>
        <p:nvSpPr>
          <p:cNvPr id="5" name="Rectangle 4"/>
          <p:cNvSpPr/>
          <p:nvPr/>
        </p:nvSpPr>
        <p:spPr>
          <a:xfrm>
            <a:off x="129017" y="5307290"/>
            <a:ext cx="4161630" cy="13480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smtClean="0"/>
              <a:t>Whitebox</a:t>
            </a:r>
            <a:r>
              <a:rPr lang="en-US" b="1" dirty="0" smtClean="0"/>
              <a:t> Testing</a:t>
            </a:r>
          </a:p>
          <a:p>
            <a:pPr algn="ctr"/>
            <a:r>
              <a:rPr lang="en-US" dirty="0" smtClean="0"/>
              <a:t>Gives Tester access to source code, data structures, variables, tester performs review directly on backend.</a:t>
            </a:r>
            <a:endParaRPr lang="en-US" dirty="0"/>
          </a:p>
        </p:txBody>
      </p:sp>
      <p:sp>
        <p:nvSpPr>
          <p:cNvPr id="6" name="Rectangle 5"/>
          <p:cNvSpPr/>
          <p:nvPr/>
        </p:nvSpPr>
        <p:spPr>
          <a:xfrm>
            <a:off x="8601389" y="5307291"/>
            <a:ext cx="3459981" cy="13480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err="1" smtClean="0"/>
              <a:t>Blackbox</a:t>
            </a:r>
            <a:r>
              <a:rPr lang="en-US" b="1" dirty="0" smtClean="0"/>
              <a:t> Testing</a:t>
            </a:r>
          </a:p>
          <a:p>
            <a:pPr algn="ctr"/>
            <a:r>
              <a:rPr lang="en-US" dirty="0" smtClean="0"/>
              <a:t>No internal or software details. Testing from end-user perspective.</a:t>
            </a:r>
            <a:endParaRPr lang="en-US" dirty="0"/>
          </a:p>
        </p:txBody>
      </p:sp>
      <p:sp>
        <p:nvSpPr>
          <p:cNvPr id="7" name="Content Placeholder 2"/>
          <p:cNvSpPr txBox="1">
            <a:spLocks/>
          </p:cNvSpPr>
          <p:nvPr/>
        </p:nvSpPr>
        <p:spPr>
          <a:xfrm>
            <a:off x="10199075" y="2070775"/>
            <a:ext cx="1862295" cy="3033788"/>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Manual</a:t>
            </a:r>
          </a:p>
          <a:p>
            <a:r>
              <a:rPr lang="en-US" dirty="0" smtClean="0"/>
              <a:t>Code Read line by line.</a:t>
            </a:r>
          </a:p>
          <a:p>
            <a:r>
              <a:rPr lang="en-US" dirty="0" smtClean="0"/>
              <a:t>Verifies business logic errors in code.</a:t>
            </a:r>
            <a:endParaRPr lang="en-US" dirty="0"/>
          </a:p>
        </p:txBody>
      </p:sp>
      <p:sp>
        <p:nvSpPr>
          <p:cNvPr id="8" name="Rectangle 7"/>
          <p:cNvSpPr/>
          <p:nvPr/>
        </p:nvSpPr>
        <p:spPr>
          <a:xfrm>
            <a:off x="4365203" y="5307289"/>
            <a:ext cx="4161630" cy="13480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err="1" smtClean="0"/>
              <a:t>Graybox</a:t>
            </a:r>
            <a:r>
              <a:rPr lang="en-US" b="1" dirty="0" smtClean="0"/>
              <a:t> Testing</a:t>
            </a:r>
          </a:p>
          <a:p>
            <a:pPr algn="ctr"/>
            <a:r>
              <a:rPr lang="en-US" dirty="0" smtClean="0"/>
              <a:t>Gives Tester access to source code, but tester performs review from end-user perspective and compares source code.</a:t>
            </a:r>
            <a:endParaRPr lang="en-US" dirty="0"/>
          </a:p>
        </p:txBody>
      </p:sp>
    </p:spTree>
    <p:extLst>
      <p:ext uri="{BB962C8B-B14F-4D97-AF65-F5344CB8AC3E}">
        <p14:creationId xmlns:p14="http://schemas.microsoft.com/office/powerpoint/2010/main" val="182715565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review</a:t>
            </a:r>
            <a:endParaRPr lang="en-US" dirty="0"/>
          </a:p>
        </p:txBody>
      </p:sp>
      <p:sp>
        <p:nvSpPr>
          <p:cNvPr id="3" name="Content Placeholder 2"/>
          <p:cNvSpPr>
            <a:spLocks noGrp="1"/>
          </p:cNvSpPr>
          <p:nvPr>
            <p:ph idx="1"/>
          </p:nvPr>
        </p:nvSpPr>
        <p:spPr>
          <a:xfrm>
            <a:off x="4081807" y="2180496"/>
            <a:ext cx="7529000" cy="3678303"/>
          </a:xfrm>
        </p:spPr>
        <p:txBody>
          <a:bodyPr/>
          <a:lstStyle/>
          <a:p>
            <a:pPr marL="0" indent="0">
              <a:buNone/>
            </a:pPr>
            <a:r>
              <a:rPr lang="en-US" dirty="0" smtClean="0"/>
              <a:t>Typically organization’s follow less stringent Code Review processes:</a:t>
            </a:r>
          </a:p>
          <a:p>
            <a:r>
              <a:rPr lang="en-US" b="1" dirty="0" smtClean="0"/>
              <a:t>Walkthrough</a:t>
            </a:r>
            <a:r>
              <a:rPr lang="en-US" dirty="0" smtClean="0"/>
              <a:t>: Developers walkthrough the code with other team members.</a:t>
            </a:r>
          </a:p>
          <a:p>
            <a:r>
              <a:rPr lang="en-US" b="1" dirty="0" smtClean="0"/>
              <a:t>Manual:</a:t>
            </a:r>
            <a:r>
              <a:rPr lang="en-US" dirty="0" smtClean="0"/>
              <a:t> Senior dev manually reviews and signs-off on code.</a:t>
            </a:r>
          </a:p>
          <a:p>
            <a:r>
              <a:rPr lang="en-US" b="1" dirty="0" smtClean="0"/>
              <a:t>Pair Programming</a:t>
            </a:r>
            <a:r>
              <a:rPr lang="en-US" dirty="0" smtClean="0"/>
              <a:t>: AGILE method where one dev writes code and other reviews line-by-line, alternately.</a:t>
            </a:r>
          </a:p>
          <a:p>
            <a:r>
              <a:rPr lang="en-US" b="1" dirty="0" smtClean="0"/>
              <a:t>Formal Inspection</a:t>
            </a:r>
            <a:r>
              <a:rPr lang="en-US" dirty="0" smtClean="0"/>
              <a:t>: Fagan inspection.</a:t>
            </a:r>
          </a:p>
          <a:p>
            <a:r>
              <a:rPr lang="en-US" b="1" dirty="0" smtClean="0"/>
              <a:t>Automated Review </a:t>
            </a:r>
            <a:r>
              <a:rPr lang="en-US" dirty="0" smtClean="0"/>
              <a:t>tools to detect flaws: </a:t>
            </a:r>
            <a:r>
              <a:rPr lang="en-US" dirty="0" err="1" smtClean="0"/>
              <a:t>loadrunner</a:t>
            </a:r>
            <a:r>
              <a:rPr lang="en-US" dirty="0" smtClean="0"/>
              <a:t> etc.</a:t>
            </a:r>
            <a:endParaRPr lang="en-US" dirty="0"/>
          </a:p>
        </p:txBody>
      </p:sp>
      <p:sp>
        <p:nvSpPr>
          <p:cNvPr id="4" name="Rectangle 3"/>
          <p:cNvSpPr/>
          <p:nvPr/>
        </p:nvSpPr>
        <p:spPr>
          <a:xfrm>
            <a:off x="820132" y="2441542"/>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Planning</a:t>
            </a:r>
            <a:endParaRPr lang="en-US" dirty="0"/>
          </a:p>
        </p:txBody>
      </p:sp>
      <p:sp>
        <p:nvSpPr>
          <p:cNvPr id="5" name="Rectangle 4"/>
          <p:cNvSpPr/>
          <p:nvPr/>
        </p:nvSpPr>
        <p:spPr>
          <a:xfrm>
            <a:off x="820132" y="2980441"/>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Overview</a:t>
            </a:r>
            <a:endParaRPr lang="en-US" dirty="0"/>
          </a:p>
        </p:txBody>
      </p:sp>
      <p:sp>
        <p:nvSpPr>
          <p:cNvPr id="6" name="Rectangle 5"/>
          <p:cNvSpPr/>
          <p:nvPr/>
        </p:nvSpPr>
        <p:spPr>
          <a:xfrm>
            <a:off x="820132" y="3540450"/>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Preparation</a:t>
            </a:r>
            <a:endParaRPr lang="en-US" dirty="0"/>
          </a:p>
        </p:txBody>
      </p:sp>
      <p:sp>
        <p:nvSpPr>
          <p:cNvPr id="7" name="Rectangle 6"/>
          <p:cNvSpPr/>
          <p:nvPr/>
        </p:nvSpPr>
        <p:spPr>
          <a:xfrm>
            <a:off x="820132" y="4102030"/>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Inspection</a:t>
            </a:r>
            <a:endParaRPr lang="en-US" dirty="0"/>
          </a:p>
        </p:txBody>
      </p:sp>
      <p:sp>
        <p:nvSpPr>
          <p:cNvPr id="8" name="Rectangle 7"/>
          <p:cNvSpPr/>
          <p:nvPr/>
        </p:nvSpPr>
        <p:spPr>
          <a:xfrm>
            <a:off x="820132" y="4663610"/>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Rework</a:t>
            </a:r>
            <a:endParaRPr lang="en-US" dirty="0"/>
          </a:p>
        </p:txBody>
      </p:sp>
      <p:sp>
        <p:nvSpPr>
          <p:cNvPr id="9" name="Rectangle 8"/>
          <p:cNvSpPr/>
          <p:nvPr/>
        </p:nvSpPr>
        <p:spPr>
          <a:xfrm>
            <a:off x="820132" y="5225190"/>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Follow-up</a:t>
            </a:r>
            <a:endParaRPr lang="en-US" dirty="0"/>
          </a:p>
        </p:txBody>
      </p:sp>
      <p:sp>
        <p:nvSpPr>
          <p:cNvPr id="10" name="Down Arrow 9"/>
          <p:cNvSpPr/>
          <p:nvPr/>
        </p:nvSpPr>
        <p:spPr>
          <a:xfrm>
            <a:off x="1875935" y="2896486"/>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1" name="Down Arrow 10"/>
          <p:cNvSpPr/>
          <p:nvPr/>
        </p:nvSpPr>
        <p:spPr>
          <a:xfrm>
            <a:off x="1875935" y="3412061"/>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2" name="Down Arrow 11"/>
          <p:cNvSpPr/>
          <p:nvPr/>
        </p:nvSpPr>
        <p:spPr>
          <a:xfrm>
            <a:off x="1875935" y="3962581"/>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Down Arrow 12"/>
          <p:cNvSpPr/>
          <p:nvPr/>
        </p:nvSpPr>
        <p:spPr>
          <a:xfrm>
            <a:off x="1875935" y="4535221"/>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Down Arrow 13"/>
          <p:cNvSpPr/>
          <p:nvPr/>
        </p:nvSpPr>
        <p:spPr>
          <a:xfrm>
            <a:off x="1875935" y="5096801"/>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18" name="Elbow Connector 17"/>
          <p:cNvCxnSpPr>
            <a:stCxn id="8" idx="3"/>
          </p:cNvCxnSpPr>
          <p:nvPr/>
        </p:nvCxnSpPr>
        <p:spPr>
          <a:xfrm flipV="1">
            <a:off x="3026004" y="2672499"/>
            <a:ext cx="405353" cy="2222068"/>
          </a:xfrm>
          <a:prstGeom prst="bentConnector2">
            <a:avLst/>
          </a:prstGeom>
        </p:spPr>
        <p:style>
          <a:lnRef idx="3">
            <a:schemeClr val="accent5"/>
          </a:lnRef>
          <a:fillRef idx="0">
            <a:schemeClr val="accent5"/>
          </a:fillRef>
          <a:effectRef idx="2">
            <a:schemeClr val="accent5"/>
          </a:effectRef>
          <a:fontRef idx="minor">
            <a:schemeClr val="tx1"/>
          </a:fontRef>
        </p:style>
      </p:cxnSp>
      <p:cxnSp>
        <p:nvCxnSpPr>
          <p:cNvPr id="20" name="Straight Connector 19"/>
          <p:cNvCxnSpPr>
            <a:endCxn id="4" idx="3"/>
          </p:cNvCxnSpPr>
          <p:nvPr/>
        </p:nvCxnSpPr>
        <p:spPr>
          <a:xfrm flipH="1">
            <a:off x="3026004" y="2672499"/>
            <a:ext cx="395927" cy="0"/>
          </a:xfrm>
          <a:prstGeom prst="line">
            <a:avLst/>
          </a:prstGeom>
          <a:ln>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23" name="TextBox 22"/>
          <p:cNvSpPr txBox="1"/>
          <p:nvPr/>
        </p:nvSpPr>
        <p:spPr>
          <a:xfrm>
            <a:off x="758859" y="2022377"/>
            <a:ext cx="2271860" cy="369332"/>
          </a:xfrm>
          <a:prstGeom prst="rect">
            <a:avLst/>
          </a:prstGeom>
          <a:noFill/>
        </p:spPr>
        <p:txBody>
          <a:bodyPr wrap="square" rtlCol="0">
            <a:spAutoFit/>
          </a:bodyPr>
          <a:lstStyle/>
          <a:p>
            <a:pPr algn="ctr"/>
            <a:r>
              <a:rPr lang="en-US" b="1" dirty="0" smtClean="0"/>
              <a:t>Fagan Inspections</a:t>
            </a:r>
            <a:endParaRPr lang="en-US" b="1" dirty="0"/>
          </a:p>
        </p:txBody>
      </p:sp>
      <p:sp>
        <p:nvSpPr>
          <p:cNvPr id="24" name="TextBox 23"/>
          <p:cNvSpPr txBox="1"/>
          <p:nvPr/>
        </p:nvSpPr>
        <p:spPr>
          <a:xfrm>
            <a:off x="1489435" y="5858799"/>
            <a:ext cx="8436990" cy="646331"/>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b="1" i="1" dirty="0" smtClean="0"/>
              <a:t>Code Reviews </a:t>
            </a:r>
            <a:r>
              <a:rPr lang="en-US" dirty="0" smtClean="0"/>
              <a:t>help to identify software vulnerabilities and coding flaws such as memory leaks, buffer overflow, stack exploitation, race conditions, bounds.</a:t>
            </a:r>
            <a:endParaRPr lang="en-US" dirty="0"/>
          </a:p>
        </p:txBody>
      </p:sp>
    </p:spTree>
    <p:extLst>
      <p:ext uri="{BB962C8B-B14F-4D97-AF65-F5344CB8AC3E}">
        <p14:creationId xmlns:p14="http://schemas.microsoft.com/office/powerpoint/2010/main" val="27115176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 Standards</a:t>
            </a:r>
            <a:endParaRPr lang="en-US" dirty="0"/>
          </a:p>
        </p:txBody>
      </p:sp>
      <p:sp>
        <p:nvSpPr>
          <p:cNvPr id="3" name="Content Placeholder 2"/>
          <p:cNvSpPr>
            <a:spLocks noGrp="1"/>
          </p:cNvSpPr>
          <p:nvPr>
            <p:ph idx="1"/>
          </p:nvPr>
        </p:nvSpPr>
        <p:spPr/>
        <p:txBody>
          <a:bodyPr/>
          <a:lstStyle/>
          <a:p>
            <a:r>
              <a:rPr lang="en-US" dirty="0" smtClean="0"/>
              <a:t>27001 –  ISMS requirements - Plan, Do, Check, Act PDCA</a:t>
            </a:r>
          </a:p>
          <a:p>
            <a:r>
              <a:rPr lang="en-US" dirty="0" smtClean="0"/>
              <a:t>27002 – Code of practice for information security management</a:t>
            </a:r>
          </a:p>
          <a:p>
            <a:r>
              <a:rPr lang="en-US" dirty="0" smtClean="0"/>
              <a:t>27003 – Guideline for ISMS Implementation </a:t>
            </a:r>
          </a:p>
          <a:p>
            <a:r>
              <a:rPr lang="en-US" dirty="0" smtClean="0"/>
              <a:t>27004 – Measure the success of ISMS with metrics framework.</a:t>
            </a:r>
          </a:p>
          <a:p>
            <a:r>
              <a:rPr lang="en-US" dirty="0" smtClean="0"/>
              <a:t>27005 – Risk Management</a:t>
            </a:r>
          </a:p>
          <a:p>
            <a:r>
              <a:rPr lang="en-US" dirty="0" smtClean="0"/>
              <a:t>27006 – Guidelines for audit and certification bodies of ISMS</a:t>
            </a:r>
          </a:p>
          <a:p>
            <a:r>
              <a:rPr lang="en-US" dirty="0" smtClean="0"/>
              <a:t>27799 – Protect PHI</a:t>
            </a:r>
            <a:endParaRPr lang="en-US" dirty="0"/>
          </a:p>
        </p:txBody>
      </p:sp>
    </p:spTree>
    <p:extLst>
      <p:ext uri="{BB962C8B-B14F-4D97-AF65-F5344CB8AC3E}">
        <p14:creationId xmlns:p14="http://schemas.microsoft.com/office/powerpoint/2010/main" val="205777413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96127" y="5496581"/>
            <a:ext cx="5992678" cy="11884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 name="Rectangle 4"/>
          <p:cNvSpPr/>
          <p:nvPr/>
        </p:nvSpPr>
        <p:spPr>
          <a:xfrm>
            <a:off x="6096000" y="2510725"/>
            <a:ext cx="5992678" cy="294467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Software testing levels – coverage analysis</a:t>
            </a:r>
            <a:endParaRPr lang="en-US" dirty="0"/>
          </a:p>
        </p:txBody>
      </p:sp>
      <p:sp>
        <p:nvSpPr>
          <p:cNvPr id="3" name="Content Placeholder 2"/>
          <p:cNvSpPr>
            <a:spLocks noGrp="1"/>
          </p:cNvSpPr>
          <p:nvPr>
            <p:ph idx="1"/>
          </p:nvPr>
        </p:nvSpPr>
        <p:spPr>
          <a:xfrm>
            <a:off x="6096000" y="1922296"/>
            <a:ext cx="5791328" cy="4935703"/>
          </a:xfrm>
        </p:spPr>
        <p:txBody>
          <a:bodyPr>
            <a:normAutofit fontScale="92500" lnSpcReduction="20000"/>
          </a:bodyPr>
          <a:lstStyle/>
          <a:p>
            <a:pPr marL="0" indent="0" algn="ctr">
              <a:buNone/>
            </a:pPr>
            <a:r>
              <a:rPr lang="en-US" b="1" u="sng" dirty="0" smtClean="0"/>
              <a:t>Coverage Analysis</a:t>
            </a:r>
          </a:p>
          <a:p>
            <a:pPr marL="0" indent="0">
              <a:buNone/>
            </a:pPr>
            <a:r>
              <a:rPr lang="en-US" dirty="0" smtClean="0"/>
              <a:t>Percentage of code tested by a test / validation suite.</a:t>
            </a:r>
          </a:p>
          <a:p>
            <a:r>
              <a:rPr lang="en-US" b="1" dirty="0" smtClean="0"/>
              <a:t>Branch Coverage: </a:t>
            </a:r>
            <a:r>
              <a:rPr lang="en-US" dirty="0" smtClean="0"/>
              <a:t>every branch at a decision point is TRUE or FALSE.</a:t>
            </a:r>
          </a:p>
          <a:p>
            <a:r>
              <a:rPr lang="en-US" b="1" dirty="0" smtClean="0"/>
              <a:t>Condition Coverage: </a:t>
            </a:r>
            <a:r>
              <a:rPr lang="en-US" dirty="0" smtClean="0"/>
              <a:t>each Boolean expression is evaluated to both TRUE or FALSE.</a:t>
            </a:r>
          </a:p>
          <a:p>
            <a:r>
              <a:rPr lang="en-US" b="1" dirty="0" smtClean="0"/>
              <a:t>Function Coverage: </a:t>
            </a:r>
            <a:r>
              <a:rPr lang="en-US" dirty="0" smtClean="0"/>
              <a:t>every Function or </a:t>
            </a:r>
            <a:r>
              <a:rPr lang="en-US" dirty="0" err="1" smtClean="0"/>
              <a:t>Subrotation</a:t>
            </a:r>
            <a:r>
              <a:rPr lang="en-US" dirty="0" smtClean="0"/>
              <a:t> is called.</a:t>
            </a:r>
          </a:p>
          <a:p>
            <a:r>
              <a:rPr lang="en-US" b="1" dirty="0" smtClean="0"/>
              <a:t>Statement Coverage: </a:t>
            </a:r>
            <a:r>
              <a:rPr lang="en-US" dirty="0" smtClean="0"/>
              <a:t>every Statement is executed at least once.</a:t>
            </a:r>
          </a:p>
          <a:p>
            <a:r>
              <a:rPr lang="en-US" b="1" dirty="0" smtClean="0"/>
              <a:t>Loop Coverage</a:t>
            </a:r>
            <a:r>
              <a:rPr lang="en-US" dirty="0" smtClean="0"/>
              <a:t>: every loop in the code to verify loop initialization problems, repetition issues, capacity/performance bottlenecks.</a:t>
            </a:r>
          </a:p>
          <a:p>
            <a:r>
              <a:rPr lang="en-US" b="1" dirty="0" smtClean="0"/>
              <a:t>Normal Testing</a:t>
            </a:r>
            <a:r>
              <a:rPr lang="en-US" dirty="0" smtClean="0"/>
              <a:t>: Normal inputs (expected user behavior) are fed and results are tested with expected outcomes.</a:t>
            </a:r>
          </a:p>
          <a:p>
            <a:r>
              <a:rPr lang="en-US" b="1" dirty="0" smtClean="0"/>
              <a:t>Misuse Case Testing</a:t>
            </a:r>
            <a:r>
              <a:rPr lang="en-US" dirty="0" smtClean="0"/>
              <a:t>: Wrong or unexpected inputs sent to program for testing robustness.</a:t>
            </a:r>
          </a:p>
          <a:p>
            <a:endParaRPr lang="en-US" dirty="0"/>
          </a:p>
        </p:txBody>
      </p:sp>
      <p:sp>
        <p:nvSpPr>
          <p:cNvPr id="4" name="Content Placeholder 2"/>
          <p:cNvSpPr txBox="1">
            <a:spLocks/>
          </p:cNvSpPr>
          <p:nvPr/>
        </p:nvSpPr>
        <p:spPr>
          <a:xfrm>
            <a:off x="304672" y="2340750"/>
            <a:ext cx="5791328" cy="4303099"/>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u="sng" dirty="0" smtClean="0"/>
              <a:t>Software Testing Levels</a:t>
            </a:r>
          </a:p>
          <a:p>
            <a:r>
              <a:rPr lang="en-US" b="1" dirty="0" smtClean="0"/>
              <a:t>Unit Testing: </a:t>
            </a:r>
            <a:r>
              <a:rPr lang="en-US" dirty="0" smtClean="0"/>
              <a:t>low-level tests – functions, procedures or objects.</a:t>
            </a:r>
          </a:p>
          <a:p>
            <a:r>
              <a:rPr lang="en-US" b="1" dirty="0" smtClean="0"/>
              <a:t>Installation Testing</a:t>
            </a:r>
            <a:r>
              <a:rPr lang="en-US" dirty="0" smtClean="0"/>
              <a:t>: Test Software as it is installed and operated.</a:t>
            </a:r>
          </a:p>
          <a:p>
            <a:r>
              <a:rPr lang="en-US" b="1" dirty="0" smtClean="0"/>
              <a:t>Integration Testing: </a:t>
            </a:r>
            <a:r>
              <a:rPr lang="en-US" dirty="0" smtClean="0"/>
              <a:t>Testing multiple components as they are integrated into a single system.</a:t>
            </a:r>
          </a:p>
          <a:p>
            <a:r>
              <a:rPr lang="en-US" b="1" dirty="0" smtClean="0"/>
              <a:t>Regression Testing: </a:t>
            </a:r>
            <a:r>
              <a:rPr lang="en-US" dirty="0" smtClean="0"/>
              <a:t>Test software after updates, patches or modifications.</a:t>
            </a:r>
            <a:endParaRPr lang="en-US" b="1" dirty="0" smtClean="0"/>
          </a:p>
          <a:p>
            <a:r>
              <a:rPr lang="en-US" b="1" dirty="0" smtClean="0"/>
              <a:t>Acceptance Testing: </a:t>
            </a:r>
            <a:r>
              <a:rPr lang="en-US" dirty="0" smtClean="0"/>
              <a:t>Software meets the customers / users requirements. </a:t>
            </a:r>
          </a:p>
          <a:p>
            <a:r>
              <a:rPr lang="en-US" b="1" dirty="0" smtClean="0"/>
              <a:t>User Acceptance Testing: </a:t>
            </a:r>
            <a:r>
              <a:rPr lang="en-US" dirty="0" smtClean="0"/>
              <a:t>When users or customers perform the Acceptance Testing.</a:t>
            </a:r>
            <a:endParaRPr lang="en-US" b="1" dirty="0"/>
          </a:p>
        </p:txBody>
      </p:sp>
      <p:sp>
        <p:nvSpPr>
          <p:cNvPr id="6" name="TextBox 5"/>
          <p:cNvSpPr txBox="1"/>
          <p:nvPr/>
        </p:nvSpPr>
        <p:spPr>
          <a:xfrm>
            <a:off x="11634183" y="2551903"/>
            <a:ext cx="423626" cy="286232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b="1" dirty="0" smtClean="0"/>
              <a:t>S</a:t>
            </a:r>
          </a:p>
          <a:p>
            <a:r>
              <a:rPr lang="en-US" b="1" dirty="0" smtClean="0"/>
              <a:t>T</a:t>
            </a:r>
          </a:p>
          <a:p>
            <a:r>
              <a:rPr lang="en-US" b="1" dirty="0" smtClean="0"/>
              <a:t>R</a:t>
            </a:r>
          </a:p>
          <a:p>
            <a:r>
              <a:rPr lang="en-US" b="1" dirty="0" smtClean="0"/>
              <a:t>U</a:t>
            </a:r>
          </a:p>
          <a:p>
            <a:r>
              <a:rPr lang="en-US" b="1" dirty="0" smtClean="0"/>
              <a:t>C</a:t>
            </a:r>
          </a:p>
          <a:p>
            <a:r>
              <a:rPr lang="en-US" b="1" dirty="0" smtClean="0"/>
              <a:t>T</a:t>
            </a:r>
          </a:p>
          <a:p>
            <a:r>
              <a:rPr lang="en-US" b="1" dirty="0" smtClean="0"/>
              <a:t>U</a:t>
            </a:r>
          </a:p>
          <a:p>
            <a:r>
              <a:rPr lang="en-US" b="1" dirty="0" smtClean="0"/>
              <a:t>R</a:t>
            </a:r>
          </a:p>
          <a:p>
            <a:r>
              <a:rPr lang="en-US" b="1" dirty="0" smtClean="0"/>
              <a:t>A</a:t>
            </a:r>
          </a:p>
          <a:p>
            <a:r>
              <a:rPr lang="en-US" b="1" dirty="0"/>
              <a:t>L</a:t>
            </a:r>
          </a:p>
        </p:txBody>
      </p:sp>
      <p:sp>
        <p:nvSpPr>
          <p:cNvPr id="8" name="TextBox 7"/>
          <p:cNvSpPr txBox="1"/>
          <p:nvPr/>
        </p:nvSpPr>
        <p:spPr>
          <a:xfrm>
            <a:off x="9895668" y="6315695"/>
            <a:ext cx="219301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b="1" dirty="0" smtClean="0"/>
              <a:t>Functional</a:t>
            </a:r>
            <a:endParaRPr lang="en-US" b="1" dirty="0"/>
          </a:p>
        </p:txBody>
      </p:sp>
    </p:spTree>
    <p:extLst>
      <p:ext uri="{BB962C8B-B14F-4D97-AF65-F5344CB8AC3E}">
        <p14:creationId xmlns:p14="http://schemas.microsoft.com/office/powerpoint/2010/main" val="337844844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testing</a:t>
            </a:r>
            <a:endParaRPr lang="en-US" dirty="0"/>
          </a:p>
        </p:txBody>
      </p:sp>
      <p:sp>
        <p:nvSpPr>
          <p:cNvPr id="3" name="Content Placeholder 2"/>
          <p:cNvSpPr>
            <a:spLocks noGrp="1"/>
          </p:cNvSpPr>
          <p:nvPr>
            <p:ph idx="1"/>
          </p:nvPr>
        </p:nvSpPr>
        <p:spPr/>
        <p:txBody>
          <a:bodyPr>
            <a:normAutofit lnSpcReduction="10000"/>
          </a:bodyPr>
          <a:lstStyle/>
          <a:p>
            <a:r>
              <a:rPr lang="en-US" b="1" dirty="0" smtClean="0"/>
              <a:t>Fuzzing</a:t>
            </a:r>
            <a:r>
              <a:rPr lang="en-US" dirty="0" smtClean="0"/>
              <a:t> – Provides multiple invalid inputs to software to test it’s limits, in an attempt to produce crashes, vulnerabilities such as bounds, buffer overflows etc. </a:t>
            </a:r>
            <a:r>
              <a:rPr lang="en-US" b="1" dirty="0" smtClean="0"/>
              <a:t>Tools</a:t>
            </a:r>
            <a:r>
              <a:rPr lang="en-US" dirty="0" smtClean="0"/>
              <a:t>: </a:t>
            </a:r>
            <a:r>
              <a:rPr lang="en-US" i="1" dirty="0" err="1" smtClean="0"/>
              <a:t>zzuf</a:t>
            </a:r>
            <a:endParaRPr lang="en-US" i="1" dirty="0" smtClean="0"/>
          </a:p>
          <a:p>
            <a:pPr lvl="1"/>
            <a:r>
              <a:rPr lang="en-US" b="1" dirty="0" smtClean="0"/>
              <a:t>Mutation Fuzzing</a:t>
            </a:r>
            <a:r>
              <a:rPr lang="en-US" dirty="0" smtClean="0"/>
              <a:t>: Takes valid input, alters it and sends to the application.</a:t>
            </a:r>
          </a:p>
          <a:p>
            <a:pPr lvl="1"/>
            <a:r>
              <a:rPr lang="en-US" b="1" dirty="0" smtClean="0"/>
              <a:t>Generational Fuzzing: </a:t>
            </a:r>
            <a:r>
              <a:rPr lang="en-US" i="1" dirty="0" smtClean="0">
                <a:solidFill>
                  <a:srgbClr val="FF0000"/>
                </a:solidFill>
              </a:rPr>
              <a:t>Intelligent Fuzzing</a:t>
            </a:r>
            <a:r>
              <a:rPr lang="en-US" b="1" dirty="0" smtClean="0"/>
              <a:t>. </a:t>
            </a:r>
            <a:r>
              <a:rPr lang="en-US" dirty="0" smtClean="0"/>
              <a:t>Creates models based on the data types accepted by the program.</a:t>
            </a:r>
          </a:p>
          <a:p>
            <a:r>
              <a:rPr lang="en-US" b="1" dirty="0" smtClean="0"/>
              <a:t>Combinatorial Testing </a:t>
            </a:r>
            <a:r>
              <a:rPr lang="en-US" dirty="0" smtClean="0"/>
              <a:t>– identify and test all unique combinations of inputs.</a:t>
            </a:r>
          </a:p>
          <a:p>
            <a:r>
              <a:rPr lang="en-US" b="1" dirty="0" smtClean="0"/>
              <a:t>Mutation Testing </a:t>
            </a:r>
            <a:r>
              <a:rPr lang="en-US" dirty="0" smtClean="0"/>
              <a:t>– Modifies a program in small ways and then tests the mutant to determine if it behaves as it should or fails.  This is used to design new software tests and ensures the quality of the tests.</a:t>
            </a:r>
          </a:p>
          <a:p>
            <a:r>
              <a:rPr lang="en-US" b="1" dirty="0" smtClean="0"/>
              <a:t>Misuse Case Testing </a:t>
            </a:r>
            <a:r>
              <a:rPr lang="en-US" dirty="0" smtClean="0"/>
              <a:t>– tests application abuse, by purposely performing inputs that do not follow the flow of valid user behavior.</a:t>
            </a:r>
          </a:p>
          <a:p>
            <a:r>
              <a:rPr lang="en-US" b="1" dirty="0" smtClean="0"/>
              <a:t>Interface Testing </a:t>
            </a:r>
            <a:r>
              <a:rPr lang="en-US" dirty="0" smtClean="0"/>
              <a:t>– Tests the interfaces exposed by the application such as API, GUI for security vulnerabilities and proper handoff’s, data inputs.</a:t>
            </a:r>
            <a:endParaRPr lang="en-US" dirty="0"/>
          </a:p>
        </p:txBody>
      </p:sp>
    </p:spTree>
    <p:extLst>
      <p:ext uri="{BB962C8B-B14F-4D97-AF65-F5344CB8AC3E}">
        <p14:creationId xmlns:p14="http://schemas.microsoft.com/office/powerpoint/2010/main" val="4183409181"/>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testing</a:t>
            </a:r>
            <a:endParaRPr lang="en-US" dirty="0"/>
          </a:p>
        </p:txBody>
      </p:sp>
      <p:sp>
        <p:nvSpPr>
          <p:cNvPr id="3" name="Content Placeholder 2"/>
          <p:cNvSpPr>
            <a:spLocks noGrp="1"/>
          </p:cNvSpPr>
          <p:nvPr>
            <p:ph idx="1"/>
          </p:nvPr>
        </p:nvSpPr>
        <p:spPr>
          <a:xfrm>
            <a:off x="6388104" y="2171069"/>
            <a:ext cx="4716672" cy="4078902"/>
          </a:xfrm>
        </p:spPr>
        <p:txBody>
          <a:bodyPr>
            <a:normAutofit lnSpcReduction="10000"/>
          </a:bodyPr>
          <a:lstStyle/>
          <a:p>
            <a:r>
              <a:rPr lang="en-US" b="1" dirty="0" smtClean="0"/>
              <a:t>Passive Monitoring: </a:t>
            </a:r>
            <a:r>
              <a:rPr lang="en-US" dirty="0" smtClean="0"/>
              <a:t>Captures real data (network sniffer / transaction capture) to analyze performance issues and real-world data. Detective, happens after the fact.</a:t>
            </a:r>
          </a:p>
          <a:p>
            <a:pPr lvl="1"/>
            <a:r>
              <a:rPr lang="en-US" b="1" dirty="0" smtClean="0"/>
              <a:t>Examples: </a:t>
            </a:r>
            <a:r>
              <a:rPr lang="en-US" dirty="0" smtClean="0"/>
              <a:t>Fluke Time Machine, RSA </a:t>
            </a:r>
            <a:r>
              <a:rPr lang="en-US" dirty="0" err="1" smtClean="0"/>
              <a:t>Netwitness</a:t>
            </a:r>
            <a:r>
              <a:rPr lang="en-US" dirty="0" smtClean="0"/>
              <a:t> Logs &amp; Packets</a:t>
            </a:r>
          </a:p>
          <a:p>
            <a:r>
              <a:rPr lang="en-US" b="1" dirty="0" smtClean="0"/>
              <a:t>Synthetic Transactions: </a:t>
            </a:r>
            <a:r>
              <a:rPr lang="en-US" dirty="0" smtClean="0"/>
              <a:t>Creates automated transactions to applications via scripts/functions to test application availability or performance. Proactive. Cannot give real-world performance output i.e. user issues such as low client bandwidth etc.</a:t>
            </a:r>
          </a:p>
          <a:p>
            <a:pPr lvl="1"/>
            <a:r>
              <a:rPr lang="en-US" b="1" dirty="0" smtClean="0"/>
              <a:t>Examples: </a:t>
            </a:r>
            <a:r>
              <a:rPr lang="en-US" dirty="0" err="1" smtClean="0"/>
              <a:t>Solarwinds</a:t>
            </a:r>
            <a:r>
              <a:rPr lang="en-US" dirty="0" smtClean="0"/>
              <a:t> Web Performance Monitor.</a:t>
            </a:r>
            <a:endParaRPr lang="en-US" dirty="0"/>
          </a:p>
        </p:txBody>
      </p:sp>
      <p:sp>
        <p:nvSpPr>
          <p:cNvPr id="4" name="Content Placeholder 2"/>
          <p:cNvSpPr txBox="1">
            <a:spLocks/>
          </p:cNvSpPr>
          <p:nvPr/>
        </p:nvSpPr>
        <p:spPr>
          <a:xfrm>
            <a:off x="733593" y="2171069"/>
            <a:ext cx="4716672" cy="202228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Traceability Matrix</a:t>
            </a:r>
          </a:p>
          <a:p>
            <a:pPr lvl="1"/>
            <a:r>
              <a:rPr lang="en-US" dirty="0" smtClean="0"/>
              <a:t>Maps customer requirements to a Use-Case via a Software Testing Plan.</a:t>
            </a:r>
          </a:p>
          <a:p>
            <a:pPr lvl="1"/>
            <a:r>
              <a:rPr lang="en-US" dirty="0" smtClean="0"/>
              <a:t>Traces the requirements to ensure they are being met.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723507040"/>
              </p:ext>
            </p:extLst>
          </p:nvPr>
        </p:nvGraphicFramePr>
        <p:xfrm>
          <a:off x="504858" y="4339332"/>
          <a:ext cx="5509444" cy="1542996"/>
        </p:xfrm>
        <a:graphic>
          <a:graphicData uri="http://schemas.openxmlformats.org/drawingml/2006/table">
            <a:tbl>
              <a:tblPr firstRow="1" bandRow="1">
                <a:tableStyleId>{5C22544A-7EE6-4342-B048-85BDC9FD1C3A}</a:tableStyleId>
              </a:tblPr>
              <a:tblGrid>
                <a:gridCol w="1377361"/>
                <a:gridCol w="1377361"/>
                <a:gridCol w="1377361"/>
                <a:gridCol w="1377361"/>
              </a:tblGrid>
              <a:tr h="385749">
                <a:tc>
                  <a:txBody>
                    <a:bodyPr/>
                    <a:lstStyle/>
                    <a:p>
                      <a:endParaRPr lang="en-US" dirty="0"/>
                    </a:p>
                  </a:txBody>
                  <a:tcPr/>
                </a:tc>
                <a:tc>
                  <a:txBody>
                    <a:bodyPr/>
                    <a:lstStyle/>
                    <a:p>
                      <a:r>
                        <a:rPr lang="en-US" dirty="0" smtClean="0"/>
                        <a:t>Use Case 1</a:t>
                      </a:r>
                      <a:endParaRPr lang="en-US" dirty="0"/>
                    </a:p>
                  </a:txBody>
                  <a:tcPr/>
                </a:tc>
                <a:tc>
                  <a:txBody>
                    <a:bodyPr/>
                    <a:lstStyle/>
                    <a:p>
                      <a:r>
                        <a:rPr lang="en-US" dirty="0" smtClean="0"/>
                        <a:t>Use Case 2</a:t>
                      </a:r>
                      <a:endParaRPr lang="en-US" dirty="0"/>
                    </a:p>
                  </a:txBody>
                  <a:tcPr/>
                </a:tc>
                <a:tc>
                  <a:txBody>
                    <a:bodyPr/>
                    <a:lstStyle/>
                    <a:p>
                      <a:r>
                        <a:rPr lang="en-US" dirty="0" smtClean="0"/>
                        <a:t>Use Case 3</a:t>
                      </a:r>
                      <a:endParaRPr lang="en-US" dirty="0"/>
                    </a:p>
                  </a:txBody>
                  <a:tcPr/>
                </a:tc>
              </a:tr>
              <a:tr h="385749">
                <a:tc>
                  <a:txBody>
                    <a:bodyPr/>
                    <a:lstStyle/>
                    <a:p>
                      <a:r>
                        <a:rPr lang="en-US" dirty="0" err="1" smtClean="0"/>
                        <a:t>TestCase</a:t>
                      </a:r>
                      <a:r>
                        <a:rPr lang="en-US" baseline="0" dirty="0" smtClean="0"/>
                        <a:t> 1</a:t>
                      </a:r>
                      <a:endParaRPr lang="en-US" dirty="0"/>
                    </a:p>
                  </a:txBody>
                  <a:tcPr/>
                </a:tc>
                <a:tc>
                  <a:txBody>
                    <a:bodyPr/>
                    <a:lstStyle/>
                    <a:p>
                      <a:r>
                        <a:rPr lang="en-US" dirty="0" smtClean="0"/>
                        <a:t>Yes</a:t>
                      </a:r>
                      <a:endParaRPr lang="en-US" dirty="0"/>
                    </a:p>
                  </a:txBody>
                  <a:tcPr/>
                </a:tc>
                <a:tc>
                  <a:txBody>
                    <a:bodyPr/>
                    <a:lstStyle/>
                    <a:p>
                      <a:r>
                        <a:rPr lang="en-US" dirty="0" smtClean="0"/>
                        <a:t>No</a:t>
                      </a:r>
                      <a:endParaRPr lang="en-US" dirty="0"/>
                    </a:p>
                  </a:txBody>
                  <a:tcPr/>
                </a:tc>
                <a:tc>
                  <a:txBody>
                    <a:bodyPr/>
                    <a:lstStyle/>
                    <a:p>
                      <a:r>
                        <a:rPr lang="en-US" dirty="0" smtClean="0"/>
                        <a:t>Yes</a:t>
                      </a:r>
                      <a:endParaRPr lang="en-US" dirty="0"/>
                    </a:p>
                  </a:txBody>
                  <a:tcPr/>
                </a:tc>
              </a:tr>
              <a:tr h="385749">
                <a:tc>
                  <a:txBody>
                    <a:bodyPr/>
                    <a:lstStyle/>
                    <a:p>
                      <a:r>
                        <a:rPr lang="en-US" dirty="0" err="1" smtClean="0"/>
                        <a:t>TestCase</a:t>
                      </a:r>
                      <a:r>
                        <a:rPr lang="en-US" dirty="0" smtClean="0"/>
                        <a:t> 2</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r>
              <a:tr h="385749">
                <a:tc>
                  <a:txBody>
                    <a:bodyPr/>
                    <a:lstStyle/>
                    <a:p>
                      <a:r>
                        <a:rPr lang="en-US" dirty="0" err="1" smtClean="0"/>
                        <a:t>TestCase</a:t>
                      </a:r>
                      <a:r>
                        <a:rPr lang="en-US" dirty="0" smtClean="0"/>
                        <a:t> 3</a:t>
                      </a:r>
                      <a:endParaRPr lang="en-US" dirty="0"/>
                    </a:p>
                  </a:txBody>
                  <a:tcPr/>
                </a:tc>
                <a:tc>
                  <a:txBody>
                    <a:bodyPr/>
                    <a:lstStyle/>
                    <a:p>
                      <a:r>
                        <a:rPr lang="en-US" dirty="0" smtClean="0"/>
                        <a:t>Yes</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r>
            </a:tbl>
          </a:graphicData>
        </a:graphic>
      </p:graphicFrame>
    </p:spTree>
    <p:extLst>
      <p:ext uri="{BB962C8B-B14F-4D97-AF65-F5344CB8AC3E}">
        <p14:creationId xmlns:p14="http://schemas.microsoft.com/office/powerpoint/2010/main" val="2276848644"/>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Domain VII: security operations</a:t>
            </a:r>
            <a:endParaRPr lang="en-US" dirty="0"/>
          </a:p>
        </p:txBody>
      </p:sp>
      <p:sp>
        <p:nvSpPr>
          <p:cNvPr id="5" name="Text Placeholder 4"/>
          <p:cNvSpPr>
            <a:spLocks noGrp="1"/>
          </p:cNvSpPr>
          <p:nvPr>
            <p:ph type="body" idx="1"/>
          </p:nvPr>
        </p:nvSpPr>
        <p:spPr/>
        <p:txBody>
          <a:bodyPr/>
          <a:lstStyle/>
          <a:p>
            <a:endParaRPr lang="en-US"/>
          </a:p>
        </p:txBody>
      </p:sp>
      <p:grpSp>
        <p:nvGrpSpPr>
          <p:cNvPr id="6" name="Group 5"/>
          <p:cNvGrpSpPr/>
          <p:nvPr/>
        </p:nvGrpSpPr>
        <p:grpSpPr>
          <a:xfrm>
            <a:off x="10539167" y="753777"/>
            <a:ext cx="1462685" cy="905462"/>
            <a:chOff x="10539167" y="753777"/>
            <a:chExt cx="1462685" cy="905462"/>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9167" y="753777"/>
              <a:ext cx="1035573" cy="905462"/>
            </a:xfrm>
            <a:prstGeom prst="rect">
              <a:avLst/>
            </a:prstGeom>
          </p:spPr>
        </p:pic>
        <p:sp>
          <p:nvSpPr>
            <p:cNvPr id="8" name="TextBox 7"/>
            <p:cNvSpPr txBox="1"/>
            <p:nvPr/>
          </p:nvSpPr>
          <p:spPr>
            <a:xfrm>
              <a:off x="11428983" y="1098786"/>
              <a:ext cx="572869" cy="215444"/>
            </a:xfrm>
            <a:prstGeom prst="rect">
              <a:avLst/>
            </a:prstGeom>
            <a:noFill/>
          </p:spPr>
          <p:txBody>
            <a:bodyPr wrap="square" rtlCol="0">
              <a:spAutoFit/>
            </a:bodyPr>
            <a:lstStyle/>
            <a:p>
              <a:r>
                <a:rPr lang="en-US" sz="800" dirty="0" smtClean="0"/>
                <a:t>TM</a:t>
              </a:r>
              <a:endParaRPr lang="en-US" sz="800" dirty="0"/>
            </a:p>
          </p:txBody>
        </p:sp>
      </p:grpSp>
    </p:spTree>
    <p:extLst>
      <p:ext uri="{BB962C8B-B14F-4D97-AF65-F5344CB8AC3E}">
        <p14:creationId xmlns:p14="http://schemas.microsoft.com/office/powerpoint/2010/main" val="2015568249"/>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607428" y="1783237"/>
            <a:ext cx="4072381" cy="450444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3" name="Rectangle 12"/>
          <p:cNvSpPr/>
          <p:nvPr/>
        </p:nvSpPr>
        <p:spPr>
          <a:xfrm>
            <a:off x="461913" y="1830371"/>
            <a:ext cx="6919275" cy="401424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Administrative security</a:t>
            </a:r>
            <a:endParaRPr lang="en-US" dirty="0"/>
          </a:p>
        </p:txBody>
      </p:sp>
      <p:sp>
        <p:nvSpPr>
          <p:cNvPr id="2" name="Rectangle 1"/>
          <p:cNvSpPr/>
          <p:nvPr/>
        </p:nvSpPr>
        <p:spPr>
          <a:xfrm>
            <a:off x="668438" y="3183139"/>
            <a:ext cx="3321505" cy="1168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Need to Know</a:t>
            </a:r>
          </a:p>
          <a:p>
            <a:pPr algn="ctr"/>
            <a:r>
              <a:rPr lang="en-US" dirty="0" smtClean="0"/>
              <a:t>Grant access to only the data and knowledge needed to perform a task. </a:t>
            </a:r>
            <a:endParaRPr lang="en-US" dirty="0"/>
          </a:p>
        </p:txBody>
      </p:sp>
      <p:sp>
        <p:nvSpPr>
          <p:cNvPr id="6" name="Rectangle 5"/>
          <p:cNvSpPr/>
          <p:nvPr/>
        </p:nvSpPr>
        <p:spPr>
          <a:xfrm>
            <a:off x="647965" y="4433740"/>
            <a:ext cx="3321505" cy="136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Least Privilege</a:t>
            </a:r>
          </a:p>
          <a:p>
            <a:pPr algn="ctr"/>
            <a:r>
              <a:rPr lang="en-US" dirty="0" smtClean="0"/>
              <a:t>Grant the lowest possible privilege to a user to perform a task.  (Needs well defined job description)</a:t>
            </a:r>
            <a:endParaRPr lang="en-US" dirty="0"/>
          </a:p>
        </p:txBody>
      </p:sp>
      <p:sp>
        <p:nvSpPr>
          <p:cNvPr id="7" name="Rectangle 6"/>
          <p:cNvSpPr/>
          <p:nvPr/>
        </p:nvSpPr>
        <p:spPr>
          <a:xfrm>
            <a:off x="4155522" y="1943495"/>
            <a:ext cx="3103117" cy="112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Entitlement</a:t>
            </a:r>
          </a:p>
          <a:p>
            <a:pPr algn="ctr"/>
            <a:r>
              <a:rPr lang="en-US" dirty="0" smtClean="0"/>
              <a:t>Amount of Privilege user gets when account is provisioned for the first time.</a:t>
            </a:r>
            <a:endParaRPr lang="en-US" dirty="0"/>
          </a:p>
        </p:txBody>
      </p:sp>
      <p:sp>
        <p:nvSpPr>
          <p:cNvPr id="8" name="Rectangle 7"/>
          <p:cNvSpPr/>
          <p:nvPr/>
        </p:nvSpPr>
        <p:spPr>
          <a:xfrm>
            <a:off x="4155522" y="3215836"/>
            <a:ext cx="3103117" cy="112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Aggregation</a:t>
            </a:r>
          </a:p>
          <a:p>
            <a:pPr algn="ctr"/>
            <a:r>
              <a:rPr lang="en-US" dirty="0" smtClean="0"/>
              <a:t>Amount of Privilege user gets over time. Typically role changes but privileges remain.</a:t>
            </a:r>
            <a:endParaRPr lang="en-US" dirty="0"/>
          </a:p>
        </p:txBody>
      </p:sp>
      <p:sp>
        <p:nvSpPr>
          <p:cNvPr id="9" name="Rectangle 8"/>
          <p:cNvSpPr/>
          <p:nvPr/>
        </p:nvSpPr>
        <p:spPr>
          <a:xfrm>
            <a:off x="4155522" y="4452315"/>
            <a:ext cx="3103117" cy="1346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Transitive Trust</a:t>
            </a:r>
          </a:p>
          <a:p>
            <a:pPr algn="ctr"/>
            <a:r>
              <a:rPr lang="en-US" dirty="0" smtClean="0"/>
              <a:t>Inter-domain trust relationship. Subjects can access inter-domain &amp; child objects. </a:t>
            </a:r>
            <a:r>
              <a:rPr lang="en-US" i="1" dirty="0" smtClean="0"/>
              <a:t>Typically seen in company mergers.</a:t>
            </a:r>
            <a:endParaRPr lang="en-US" i="1" dirty="0"/>
          </a:p>
        </p:txBody>
      </p:sp>
      <p:sp>
        <p:nvSpPr>
          <p:cNvPr id="3" name="Rectangle 2"/>
          <p:cNvSpPr/>
          <p:nvPr/>
        </p:nvSpPr>
        <p:spPr>
          <a:xfrm>
            <a:off x="7729979" y="1830371"/>
            <a:ext cx="3880829" cy="86569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smtClean="0"/>
              <a:t>Separation of Privilege</a:t>
            </a:r>
          </a:p>
          <a:p>
            <a:pPr algn="ctr"/>
            <a:r>
              <a:rPr lang="en-US" dirty="0" smtClean="0"/>
              <a:t>No single person has control over a system.</a:t>
            </a:r>
            <a:endParaRPr lang="en-US" dirty="0"/>
          </a:p>
        </p:txBody>
      </p:sp>
      <p:sp>
        <p:nvSpPr>
          <p:cNvPr id="10" name="Rectangle 9"/>
          <p:cNvSpPr/>
          <p:nvPr/>
        </p:nvSpPr>
        <p:spPr>
          <a:xfrm>
            <a:off x="7729978" y="2744492"/>
            <a:ext cx="3880829" cy="138675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smtClean="0"/>
              <a:t>Segregation of Duties</a:t>
            </a:r>
          </a:p>
          <a:p>
            <a:pPr algn="ctr"/>
            <a:r>
              <a:rPr lang="en-US" dirty="0" smtClean="0"/>
              <a:t>No single person is completely responsible/assigned all functions of a process. </a:t>
            </a:r>
            <a:r>
              <a:rPr lang="en-US" i="1" dirty="0" smtClean="0">
                <a:solidFill>
                  <a:srgbClr val="FF0000"/>
                </a:solidFill>
              </a:rPr>
              <a:t>Mandatory requirement of SOX compliance.</a:t>
            </a:r>
            <a:endParaRPr lang="en-US" i="1" dirty="0">
              <a:solidFill>
                <a:srgbClr val="FF0000"/>
              </a:solidFill>
            </a:endParaRPr>
          </a:p>
        </p:txBody>
      </p:sp>
      <p:sp>
        <p:nvSpPr>
          <p:cNvPr id="11" name="Rectangle 10"/>
          <p:cNvSpPr/>
          <p:nvPr/>
        </p:nvSpPr>
        <p:spPr>
          <a:xfrm>
            <a:off x="7729978" y="4197238"/>
            <a:ext cx="3880829" cy="80581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smtClean="0"/>
              <a:t>Two Man Control </a:t>
            </a:r>
          </a:p>
          <a:p>
            <a:pPr algn="ctr"/>
            <a:r>
              <a:rPr lang="en-US" dirty="0" smtClean="0"/>
              <a:t>Two people required to complete a function or access a system. </a:t>
            </a:r>
            <a:endParaRPr lang="en-US" i="1" dirty="0">
              <a:solidFill>
                <a:srgbClr val="FF0000"/>
              </a:solidFill>
            </a:endParaRPr>
          </a:p>
        </p:txBody>
      </p:sp>
      <p:sp>
        <p:nvSpPr>
          <p:cNvPr id="12" name="Rectangle 11"/>
          <p:cNvSpPr/>
          <p:nvPr/>
        </p:nvSpPr>
        <p:spPr>
          <a:xfrm>
            <a:off x="7729978" y="5117464"/>
            <a:ext cx="3880829" cy="108278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smtClean="0"/>
              <a:t>Split Knowledge</a:t>
            </a:r>
          </a:p>
          <a:p>
            <a:pPr algn="ctr"/>
            <a:r>
              <a:rPr lang="en-US" dirty="0" smtClean="0"/>
              <a:t>Split the know-how of accessing a system/ performing a function between two people.</a:t>
            </a:r>
            <a:endParaRPr lang="en-US" i="1" dirty="0">
              <a:solidFill>
                <a:srgbClr val="FF0000"/>
              </a:solidFill>
            </a:endParaRPr>
          </a:p>
        </p:txBody>
      </p:sp>
      <p:sp>
        <p:nvSpPr>
          <p:cNvPr id="15" name="Rectangle 14"/>
          <p:cNvSpPr/>
          <p:nvPr/>
        </p:nvSpPr>
        <p:spPr>
          <a:xfrm>
            <a:off x="461913" y="5986021"/>
            <a:ext cx="6796726" cy="79185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smtClean="0"/>
              <a:t>Privileged Accounts</a:t>
            </a:r>
          </a:p>
          <a:p>
            <a:pPr algn="ctr"/>
            <a:r>
              <a:rPr lang="en-US" dirty="0" smtClean="0"/>
              <a:t>Should be monitored and audited to prevent abuse of privileges by admins.</a:t>
            </a:r>
            <a:endParaRPr lang="en-US" dirty="0"/>
          </a:p>
        </p:txBody>
      </p:sp>
      <p:sp>
        <p:nvSpPr>
          <p:cNvPr id="5" name="Rectangle 4"/>
          <p:cNvSpPr/>
          <p:nvPr/>
        </p:nvSpPr>
        <p:spPr>
          <a:xfrm>
            <a:off x="581191" y="1943494"/>
            <a:ext cx="1334508" cy="1098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Rights</a:t>
            </a:r>
          </a:p>
          <a:p>
            <a:pPr algn="ctr"/>
            <a:r>
              <a:rPr lang="en-US" i="1" dirty="0" smtClean="0"/>
              <a:t>Take actions e.g. create, modify</a:t>
            </a:r>
            <a:endParaRPr lang="en-US" i="1" dirty="0"/>
          </a:p>
        </p:txBody>
      </p:sp>
      <p:sp>
        <p:nvSpPr>
          <p:cNvPr id="16" name="Rectangle 15"/>
          <p:cNvSpPr/>
          <p:nvPr/>
        </p:nvSpPr>
        <p:spPr>
          <a:xfrm>
            <a:off x="1984701" y="1925081"/>
            <a:ext cx="2048271" cy="1116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Permissions</a:t>
            </a:r>
          </a:p>
          <a:p>
            <a:pPr algn="ctr"/>
            <a:r>
              <a:rPr lang="en-US" i="1" dirty="0" smtClean="0"/>
              <a:t>Object focused. Allow access e.g. read/write/execute</a:t>
            </a:r>
            <a:endParaRPr lang="en-US" i="1" dirty="0"/>
          </a:p>
        </p:txBody>
      </p:sp>
    </p:spTree>
    <p:extLst>
      <p:ext uri="{BB962C8B-B14F-4D97-AF65-F5344CB8AC3E}">
        <p14:creationId xmlns:p14="http://schemas.microsoft.com/office/powerpoint/2010/main" val="274093618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Asset management / Personnel safety</a:t>
            </a:r>
            <a:endParaRPr lang="en-US" dirty="0"/>
          </a:p>
        </p:txBody>
      </p:sp>
      <p:sp>
        <p:nvSpPr>
          <p:cNvPr id="4" name="Content Placeholder 2"/>
          <p:cNvSpPr>
            <a:spLocks noGrp="1"/>
          </p:cNvSpPr>
          <p:nvPr>
            <p:ph idx="1"/>
          </p:nvPr>
        </p:nvSpPr>
        <p:spPr>
          <a:xfrm>
            <a:off x="128702" y="3244506"/>
            <a:ext cx="4716672" cy="3632348"/>
          </a:xfrm>
        </p:spPr>
        <p:txBody>
          <a:bodyPr>
            <a:normAutofit fontScale="92500"/>
          </a:bodyPr>
          <a:lstStyle/>
          <a:p>
            <a:r>
              <a:rPr lang="en-US" b="1" dirty="0" smtClean="0"/>
              <a:t>Hardware Asset Management: </a:t>
            </a:r>
            <a:r>
              <a:rPr lang="en-US" dirty="0" smtClean="0"/>
              <a:t>Manage Hardware inventory and </a:t>
            </a:r>
            <a:r>
              <a:rPr lang="en-US" dirty="0"/>
              <a:t>asset management - </a:t>
            </a:r>
            <a:r>
              <a:rPr lang="en-US" dirty="0" smtClean="0"/>
              <a:t>hardware/model/SR/location.</a:t>
            </a:r>
            <a:endParaRPr lang="en-US" dirty="0"/>
          </a:p>
          <a:p>
            <a:pPr lvl="1"/>
            <a:r>
              <a:rPr lang="en-US" dirty="0" err="1" smtClean="0"/>
              <a:t>BarCode</a:t>
            </a:r>
            <a:r>
              <a:rPr lang="en-US" dirty="0" smtClean="0"/>
              <a:t> system – read codes via a code reader.</a:t>
            </a:r>
          </a:p>
          <a:p>
            <a:pPr lvl="1"/>
            <a:r>
              <a:rPr lang="en-US" dirty="0" smtClean="0"/>
              <a:t>RFID Tag system – RFID scanner via RF</a:t>
            </a:r>
          </a:p>
          <a:p>
            <a:r>
              <a:rPr lang="en-US" b="1" dirty="0" smtClean="0"/>
              <a:t>Software Asset Management</a:t>
            </a:r>
            <a:r>
              <a:rPr lang="en-US" dirty="0" smtClean="0"/>
              <a:t>: Manage software licenses and usage.</a:t>
            </a:r>
          </a:p>
          <a:p>
            <a:pPr lvl="1"/>
            <a:r>
              <a:rPr lang="en-US" dirty="0" smtClean="0"/>
              <a:t>Collect software installed</a:t>
            </a:r>
          </a:p>
          <a:p>
            <a:pPr lvl="1"/>
            <a:r>
              <a:rPr lang="en-US" dirty="0" smtClean="0"/>
              <a:t>Compare licenses.</a:t>
            </a:r>
          </a:p>
          <a:p>
            <a:r>
              <a:rPr lang="en-US" b="1" dirty="0" smtClean="0"/>
              <a:t>Virtual Asset Management:</a:t>
            </a:r>
            <a:r>
              <a:rPr lang="en-US" dirty="0" smtClean="0"/>
              <a:t> Manage VM and VDI and Cloud Assets.</a:t>
            </a:r>
          </a:p>
        </p:txBody>
      </p:sp>
      <p:sp>
        <p:nvSpPr>
          <p:cNvPr id="6" name="Chevron 5"/>
          <p:cNvSpPr/>
          <p:nvPr/>
        </p:nvSpPr>
        <p:spPr>
          <a:xfrm>
            <a:off x="113122" y="1970202"/>
            <a:ext cx="2276179" cy="886119"/>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bg1"/>
                </a:solidFill>
              </a:rPr>
              <a:t>Creation or Capture</a:t>
            </a:r>
            <a:endParaRPr lang="en-US" dirty="0">
              <a:solidFill>
                <a:schemeClr val="bg1"/>
              </a:solidFill>
            </a:endParaRPr>
          </a:p>
        </p:txBody>
      </p:sp>
      <p:sp>
        <p:nvSpPr>
          <p:cNvPr id="7" name="Chevron 6"/>
          <p:cNvSpPr/>
          <p:nvPr/>
        </p:nvSpPr>
        <p:spPr>
          <a:xfrm>
            <a:off x="2113174" y="1970202"/>
            <a:ext cx="2276179" cy="886119"/>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bg1"/>
                </a:solidFill>
              </a:rPr>
              <a:t>Classification</a:t>
            </a:r>
            <a:endParaRPr lang="en-US" dirty="0">
              <a:solidFill>
                <a:schemeClr val="bg1"/>
              </a:solidFill>
            </a:endParaRPr>
          </a:p>
        </p:txBody>
      </p:sp>
      <p:sp>
        <p:nvSpPr>
          <p:cNvPr id="8" name="Chevron 7"/>
          <p:cNvSpPr/>
          <p:nvPr/>
        </p:nvSpPr>
        <p:spPr>
          <a:xfrm>
            <a:off x="4113226" y="1970202"/>
            <a:ext cx="2276179" cy="886119"/>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bg1"/>
                </a:solidFill>
              </a:rPr>
              <a:t>Storage</a:t>
            </a:r>
            <a:endParaRPr lang="en-US" dirty="0">
              <a:solidFill>
                <a:schemeClr val="bg1"/>
              </a:solidFill>
            </a:endParaRPr>
          </a:p>
        </p:txBody>
      </p:sp>
      <p:sp>
        <p:nvSpPr>
          <p:cNvPr id="9" name="Chevron 8"/>
          <p:cNvSpPr/>
          <p:nvPr/>
        </p:nvSpPr>
        <p:spPr>
          <a:xfrm>
            <a:off x="6080421" y="1970202"/>
            <a:ext cx="2276179" cy="886119"/>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bg1"/>
                </a:solidFill>
              </a:rPr>
              <a:t>Usage</a:t>
            </a:r>
            <a:endParaRPr lang="en-US" dirty="0">
              <a:solidFill>
                <a:schemeClr val="bg1"/>
              </a:solidFill>
            </a:endParaRPr>
          </a:p>
        </p:txBody>
      </p:sp>
      <p:sp>
        <p:nvSpPr>
          <p:cNvPr id="10" name="Chevron 9"/>
          <p:cNvSpPr/>
          <p:nvPr/>
        </p:nvSpPr>
        <p:spPr>
          <a:xfrm>
            <a:off x="8058605" y="1970201"/>
            <a:ext cx="2276179" cy="886119"/>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bg1"/>
                </a:solidFill>
              </a:rPr>
              <a:t>Archive</a:t>
            </a:r>
            <a:endParaRPr lang="en-US" dirty="0">
              <a:solidFill>
                <a:schemeClr val="bg1"/>
              </a:solidFill>
            </a:endParaRPr>
          </a:p>
        </p:txBody>
      </p:sp>
      <p:sp>
        <p:nvSpPr>
          <p:cNvPr id="11" name="Chevron 10"/>
          <p:cNvSpPr/>
          <p:nvPr/>
        </p:nvSpPr>
        <p:spPr>
          <a:xfrm>
            <a:off x="10025800" y="1970201"/>
            <a:ext cx="2276179" cy="886119"/>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bg1"/>
                </a:solidFill>
              </a:rPr>
              <a:t>Destruction</a:t>
            </a:r>
          </a:p>
          <a:p>
            <a:pPr algn="ctr"/>
            <a:r>
              <a:rPr lang="en-US" dirty="0" smtClean="0">
                <a:solidFill>
                  <a:schemeClr val="bg1"/>
                </a:solidFill>
              </a:rPr>
              <a:t>Sanitization</a:t>
            </a:r>
            <a:endParaRPr lang="en-US" dirty="0">
              <a:solidFill>
                <a:schemeClr val="bg1"/>
              </a:solidFill>
            </a:endParaRPr>
          </a:p>
        </p:txBody>
      </p:sp>
      <p:sp>
        <p:nvSpPr>
          <p:cNvPr id="12" name="TextBox 11"/>
          <p:cNvSpPr txBox="1"/>
          <p:nvPr/>
        </p:nvSpPr>
        <p:spPr>
          <a:xfrm>
            <a:off x="-34372" y="2925901"/>
            <a:ext cx="12226372"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b="1" dirty="0" smtClean="0"/>
              <a:t>Information Lifecycle Management</a:t>
            </a:r>
            <a:endParaRPr lang="en-US" b="1" dirty="0"/>
          </a:p>
        </p:txBody>
      </p:sp>
      <p:sp>
        <p:nvSpPr>
          <p:cNvPr id="14" name="Content Placeholder 2"/>
          <p:cNvSpPr txBox="1">
            <a:spLocks/>
          </p:cNvSpPr>
          <p:nvPr/>
        </p:nvSpPr>
        <p:spPr>
          <a:xfrm>
            <a:off x="4845373" y="3244506"/>
            <a:ext cx="7268069" cy="3632348"/>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b="1" dirty="0" smtClean="0"/>
              <a:t>Personnel Safety</a:t>
            </a:r>
          </a:p>
          <a:p>
            <a:r>
              <a:rPr lang="en-US" b="1" dirty="0" smtClean="0"/>
              <a:t>Travel: </a:t>
            </a:r>
            <a:r>
              <a:rPr lang="en-US" dirty="0" smtClean="0"/>
              <a:t>Ensure that personnel are safe during company travel. Advisories for travel to conflicted areas, secure travel arrangements etc.</a:t>
            </a:r>
          </a:p>
          <a:p>
            <a:r>
              <a:rPr lang="en-US" b="1" dirty="0" smtClean="0"/>
              <a:t>Duress: </a:t>
            </a:r>
            <a:r>
              <a:rPr lang="en-US" dirty="0" smtClean="0"/>
              <a:t>Duress systems for safety of personnel working alone or in remote area. (Signal to indicate hazard). </a:t>
            </a:r>
            <a:r>
              <a:rPr lang="en-US" b="1" i="1" dirty="0" smtClean="0"/>
              <a:t>Example</a:t>
            </a:r>
            <a:r>
              <a:rPr lang="en-US" dirty="0" smtClean="0"/>
              <a:t>: </a:t>
            </a:r>
            <a:r>
              <a:rPr lang="en-US" i="1" dirty="0" smtClean="0"/>
              <a:t>Code word for security guard if he is surrounded or in danger.</a:t>
            </a:r>
          </a:p>
          <a:p>
            <a:r>
              <a:rPr lang="en-US" b="1" dirty="0" smtClean="0"/>
              <a:t>Sensitive Data: </a:t>
            </a:r>
            <a:r>
              <a:rPr lang="en-US" dirty="0" smtClean="0"/>
              <a:t>Data should not be on the endpoint. Endpoint should be encrypted. (Some countries forbid encryption such as China. Use alternate devices when travelling)</a:t>
            </a:r>
          </a:p>
          <a:p>
            <a:r>
              <a:rPr lang="en-US" b="1" dirty="0" smtClean="0"/>
              <a:t>VPN: </a:t>
            </a:r>
            <a:r>
              <a:rPr lang="en-US" dirty="0" smtClean="0"/>
              <a:t>Prevent MITM or network capture and provide secure access to resources.</a:t>
            </a:r>
            <a:endParaRPr lang="en-US" b="1" dirty="0" smtClean="0"/>
          </a:p>
        </p:txBody>
      </p:sp>
    </p:spTree>
    <p:extLst>
      <p:ext uri="{BB962C8B-B14F-4D97-AF65-F5344CB8AC3E}">
        <p14:creationId xmlns:p14="http://schemas.microsoft.com/office/powerpoint/2010/main" val="3245576159"/>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351" y="758440"/>
            <a:ext cx="11029616" cy="1013800"/>
          </a:xfrm>
        </p:spPr>
        <p:txBody>
          <a:bodyPr/>
          <a:lstStyle/>
          <a:p>
            <a:r>
              <a:rPr lang="en-US" dirty="0" smtClean="0"/>
              <a:t>LOG Management &amp; Monitoring</a:t>
            </a:r>
            <a:endParaRPr lang="en-US" dirty="0"/>
          </a:p>
        </p:txBody>
      </p:sp>
      <p:sp>
        <p:nvSpPr>
          <p:cNvPr id="3" name="Content Placeholder 2"/>
          <p:cNvSpPr>
            <a:spLocks noGrp="1"/>
          </p:cNvSpPr>
          <p:nvPr>
            <p:ph idx="1"/>
          </p:nvPr>
        </p:nvSpPr>
        <p:spPr>
          <a:xfrm>
            <a:off x="185266" y="1800520"/>
            <a:ext cx="4546989" cy="3678303"/>
          </a:xfrm>
        </p:spPr>
        <p:txBody>
          <a:bodyPr/>
          <a:lstStyle/>
          <a:p>
            <a:pPr marL="0" indent="0" algn="ctr">
              <a:buNone/>
            </a:pPr>
            <a:r>
              <a:rPr lang="en-US" b="1" dirty="0" smtClean="0"/>
              <a:t>Types of Logs</a:t>
            </a:r>
          </a:p>
          <a:p>
            <a:r>
              <a:rPr lang="en-US" b="1" dirty="0" smtClean="0"/>
              <a:t>Application Logs</a:t>
            </a:r>
            <a:r>
              <a:rPr lang="en-US" dirty="0" smtClean="0"/>
              <a:t>: Related to application events.</a:t>
            </a:r>
          </a:p>
          <a:p>
            <a:r>
              <a:rPr lang="en-US" b="1" dirty="0" smtClean="0"/>
              <a:t>Security Logs</a:t>
            </a:r>
            <a:r>
              <a:rPr lang="en-US" dirty="0" smtClean="0"/>
              <a:t>: Related to security events such as </a:t>
            </a:r>
            <a:r>
              <a:rPr lang="en-US" dirty="0" err="1" smtClean="0"/>
              <a:t>logon,lockout</a:t>
            </a:r>
            <a:r>
              <a:rPr lang="en-US" dirty="0" smtClean="0"/>
              <a:t>.</a:t>
            </a:r>
          </a:p>
          <a:p>
            <a:r>
              <a:rPr lang="en-US" b="1" dirty="0" smtClean="0"/>
              <a:t>System Logs</a:t>
            </a:r>
            <a:r>
              <a:rPr lang="en-US" dirty="0" smtClean="0"/>
              <a:t>: Related to system events such as hardware errors.</a:t>
            </a:r>
          </a:p>
          <a:p>
            <a:r>
              <a:rPr lang="en-US" b="1" dirty="0" smtClean="0"/>
              <a:t>Proxy Logs</a:t>
            </a:r>
            <a:r>
              <a:rPr lang="en-US" dirty="0" smtClean="0"/>
              <a:t>: Related to web events.</a:t>
            </a:r>
          </a:p>
          <a:p>
            <a:r>
              <a:rPr lang="en-US" b="1" dirty="0" smtClean="0"/>
              <a:t>Audit Logs: </a:t>
            </a:r>
            <a:r>
              <a:rPr lang="en-US" dirty="0" smtClean="0"/>
              <a:t>Related to admin actions.</a:t>
            </a:r>
            <a:endParaRPr lang="en-US" dirty="0"/>
          </a:p>
        </p:txBody>
      </p:sp>
      <p:sp>
        <p:nvSpPr>
          <p:cNvPr id="4" name="Content Placeholder 2"/>
          <p:cNvSpPr txBox="1">
            <a:spLocks/>
          </p:cNvSpPr>
          <p:nvPr/>
        </p:nvSpPr>
        <p:spPr>
          <a:xfrm>
            <a:off x="4534292" y="1772240"/>
            <a:ext cx="4546989" cy="505747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Types of Monitoring</a:t>
            </a:r>
          </a:p>
          <a:p>
            <a:r>
              <a:rPr lang="en-US" b="1" dirty="0" smtClean="0"/>
              <a:t>Log Analysis</a:t>
            </a:r>
            <a:r>
              <a:rPr lang="en-US" dirty="0" smtClean="0"/>
              <a:t>: Analyze logs from related systems to identify incident. Can be manual or automated.</a:t>
            </a:r>
          </a:p>
          <a:p>
            <a:r>
              <a:rPr lang="en-US" b="1" dirty="0" smtClean="0"/>
              <a:t>Sampling</a:t>
            </a:r>
            <a:r>
              <a:rPr lang="en-US" dirty="0" smtClean="0"/>
              <a:t>: Extracting specific elements randomly representing larger data. (100 users from 25-39 demographic)</a:t>
            </a:r>
          </a:p>
          <a:p>
            <a:r>
              <a:rPr lang="en-US" b="1" dirty="0" smtClean="0"/>
              <a:t>Clipping</a:t>
            </a:r>
            <a:r>
              <a:rPr lang="en-US" dirty="0" smtClean="0"/>
              <a:t>: Threshold trigger. When data reaches a level. (Failed logins 3 times)</a:t>
            </a:r>
          </a:p>
          <a:p>
            <a:r>
              <a:rPr lang="en-US" b="1" dirty="0" smtClean="0"/>
              <a:t>Keystroke</a:t>
            </a:r>
            <a:r>
              <a:rPr lang="en-US" dirty="0" smtClean="0"/>
              <a:t>: Monitor the keystrokes via </a:t>
            </a:r>
            <a:r>
              <a:rPr lang="en-US" dirty="0" err="1" smtClean="0"/>
              <a:t>keylogger</a:t>
            </a:r>
            <a:r>
              <a:rPr lang="en-US" dirty="0" smtClean="0"/>
              <a:t>.</a:t>
            </a:r>
          </a:p>
          <a:p>
            <a:r>
              <a:rPr lang="en-US" b="1" dirty="0" smtClean="0"/>
              <a:t>Traffic Analysis / Trend Analysis: </a:t>
            </a:r>
            <a:r>
              <a:rPr lang="en-US" dirty="0" err="1" smtClean="0"/>
              <a:t>Analyse</a:t>
            </a:r>
            <a:r>
              <a:rPr lang="en-US" dirty="0" smtClean="0"/>
              <a:t> the flow of packets to derive trends and patterns.</a:t>
            </a:r>
          </a:p>
          <a:p>
            <a:r>
              <a:rPr lang="en-US" b="1" dirty="0" smtClean="0"/>
              <a:t>Egress Monitoring</a:t>
            </a:r>
            <a:r>
              <a:rPr lang="en-US" dirty="0" smtClean="0"/>
              <a:t>: Monitoring traffic egressing out of the corporate network. (DLP)</a:t>
            </a:r>
          </a:p>
          <a:p>
            <a:r>
              <a:rPr lang="en-US" b="1" dirty="0" smtClean="0"/>
              <a:t>Watermarking</a:t>
            </a:r>
            <a:r>
              <a:rPr lang="en-US" dirty="0" smtClean="0"/>
              <a:t>: Enable original author to be tracked on data by watermarking.</a:t>
            </a:r>
            <a:endParaRPr lang="en-US" dirty="0"/>
          </a:p>
        </p:txBody>
      </p:sp>
      <p:sp>
        <p:nvSpPr>
          <p:cNvPr id="5" name="Rectangle 4"/>
          <p:cNvSpPr/>
          <p:nvPr/>
        </p:nvSpPr>
        <p:spPr>
          <a:xfrm>
            <a:off x="9184976" y="4534293"/>
            <a:ext cx="2919041" cy="2036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Types of Audit Reports</a:t>
            </a:r>
          </a:p>
          <a:p>
            <a:pPr marL="285750" indent="-285750">
              <a:buFont typeface="Arial" panose="020B0604020202020204" pitchFamily="34" charset="0"/>
              <a:buChar char="•"/>
            </a:pPr>
            <a:r>
              <a:rPr lang="en-US" dirty="0" smtClean="0"/>
              <a:t>Patch Management</a:t>
            </a:r>
          </a:p>
          <a:p>
            <a:pPr marL="285750" indent="-285750">
              <a:buFont typeface="Arial" panose="020B0604020202020204" pitchFamily="34" charset="0"/>
              <a:buChar char="•"/>
            </a:pPr>
            <a:r>
              <a:rPr lang="en-US" dirty="0" smtClean="0"/>
              <a:t>Change Management</a:t>
            </a:r>
          </a:p>
          <a:p>
            <a:pPr marL="285750" indent="-285750">
              <a:buFont typeface="Arial" panose="020B0604020202020204" pitchFamily="34" charset="0"/>
              <a:buChar char="•"/>
            </a:pPr>
            <a:r>
              <a:rPr lang="en-US" dirty="0" smtClean="0"/>
              <a:t>Vulnerability Management</a:t>
            </a:r>
          </a:p>
          <a:p>
            <a:pPr marL="285750" indent="-285750">
              <a:buFont typeface="Arial" panose="020B0604020202020204" pitchFamily="34" charset="0"/>
              <a:buChar char="•"/>
            </a:pPr>
            <a:r>
              <a:rPr lang="en-US" dirty="0" smtClean="0"/>
              <a:t>Configuration Management</a:t>
            </a:r>
            <a:endParaRPr lang="en-US" dirty="0"/>
          </a:p>
        </p:txBody>
      </p:sp>
      <p:sp>
        <p:nvSpPr>
          <p:cNvPr id="6" name="Rectangle 5"/>
          <p:cNvSpPr/>
          <p:nvPr/>
        </p:nvSpPr>
        <p:spPr>
          <a:xfrm>
            <a:off x="9184976" y="1943493"/>
            <a:ext cx="2919041" cy="2364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Types of Audits</a:t>
            </a:r>
          </a:p>
          <a:p>
            <a:pPr marL="285750" indent="-285750">
              <a:buFont typeface="Arial" panose="020B0604020202020204" pitchFamily="34" charset="0"/>
              <a:buChar char="•"/>
            </a:pPr>
            <a:r>
              <a:rPr lang="en-US" dirty="0" smtClean="0"/>
              <a:t>Access Review Audit</a:t>
            </a:r>
          </a:p>
          <a:p>
            <a:pPr marL="285750" indent="-285750">
              <a:buFont typeface="Arial" panose="020B0604020202020204" pitchFamily="34" charset="0"/>
              <a:buChar char="•"/>
            </a:pPr>
            <a:r>
              <a:rPr lang="en-US" dirty="0" smtClean="0"/>
              <a:t>User Entitlement review</a:t>
            </a:r>
          </a:p>
          <a:p>
            <a:pPr marL="285750" indent="-285750">
              <a:buFont typeface="Arial" panose="020B0604020202020204" pitchFamily="34" charset="0"/>
              <a:buChar char="•"/>
            </a:pPr>
            <a:r>
              <a:rPr lang="en-US" dirty="0" smtClean="0"/>
              <a:t>Inspection audits (controls)</a:t>
            </a:r>
          </a:p>
          <a:p>
            <a:pPr marL="285750" indent="-285750">
              <a:buFont typeface="Arial" panose="020B0604020202020204" pitchFamily="34" charset="0"/>
              <a:buChar char="•"/>
            </a:pPr>
            <a:r>
              <a:rPr lang="en-US" dirty="0" smtClean="0"/>
              <a:t>Privileged Users / Groups audit</a:t>
            </a:r>
            <a:endParaRPr lang="en-US" dirty="0"/>
          </a:p>
        </p:txBody>
      </p:sp>
      <p:sp>
        <p:nvSpPr>
          <p:cNvPr id="7" name="TextBox 6"/>
          <p:cNvSpPr txBox="1"/>
          <p:nvPr/>
        </p:nvSpPr>
        <p:spPr>
          <a:xfrm>
            <a:off x="405353" y="5478823"/>
            <a:ext cx="3770721" cy="1200329"/>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smtClean="0"/>
              <a:t>SIEM’s</a:t>
            </a:r>
            <a:r>
              <a:rPr lang="en-US" dirty="0" smtClean="0"/>
              <a:t> offer logging, log analysis, threshold monitoring, sampling, clipping, trend analysis and compliance reports.</a:t>
            </a:r>
            <a:endParaRPr lang="en-US" dirty="0"/>
          </a:p>
        </p:txBody>
      </p:sp>
    </p:spTree>
    <p:extLst>
      <p:ext uri="{BB962C8B-B14F-4D97-AF65-F5344CB8AC3E}">
        <p14:creationId xmlns:p14="http://schemas.microsoft.com/office/powerpoint/2010/main" val="3611622328"/>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074656" y="2055043"/>
            <a:ext cx="2516956" cy="380842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Change management</a:t>
            </a:r>
            <a:endParaRPr lang="en-US" dirty="0"/>
          </a:p>
        </p:txBody>
      </p:sp>
      <p:sp>
        <p:nvSpPr>
          <p:cNvPr id="4" name="Rectangle 3"/>
          <p:cNvSpPr/>
          <p:nvPr/>
        </p:nvSpPr>
        <p:spPr>
          <a:xfrm>
            <a:off x="1216057" y="2244848"/>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Change</a:t>
            </a:r>
            <a:endParaRPr lang="en-US" dirty="0"/>
          </a:p>
        </p:txBody>
      </p:sp>
      <p:sp>
        <p:nvSpPr>
          <p:cNvPr id="5" name="Rectangle 4"/>
          <p:cNvSpPr/>
          <p:nvPr/>
        </p:nvSpPr>
        <p:spPr>
          <a:xfrm>
            <a:off x="1216057" y="2856905"/>
            <a:ext cx="2205872" cy="549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Review Change </a:t>
            </a:r>
          </a:p>
          <a:p>
            <a:pPr algn="ctr"/>
            <a:r>
              <a:rPr lang="en-US" dirty="0" smtClean="0"/>
              <a:t>(</a:t>
            </a:r>
            <a:r>
              <a:rPr lang="en-US" sz="1400" i="1" dirty="0" smtClean="0"/>
              <a:t>w/ Impact Analysis</a:t>
            </a:r>
            <a:r>
              <a:rPr lang="en-US" dirty="0" smtClean="0"/>
              <a:t>)</a:t>
            </a:r>
            <a:endParaRPr lang="en-US" dirty="0"/>
          </a:p>
        </p:txBody>
      </p:sp>
      <p:sp>
        <p:nvSpPr>
          <p:cNvPr id="6" name="Rectangle 5"/>
          <p:cNvSpPr/>
          <p:nvPr/>
        </p:nvSpPr>
        <p:spPr>
          <a:xfrm>
            <a:off x="1216057" y="3504015"/>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Approve/Reject</a:t>
            </a:r>
            <a:endParaRPr lang="en-US" dirty="0"/>
          </a:p>
        </p:txBody>
      </p:sp>
      <p:sp>
        <p:nvSpPr>
          <p:cNvPr id="7" name="Rectangle 6"/>
          <p:cNvSpPr/>
          <p:nvPr/>
        </p:nvSpPr>
        <p:spPr>
          <a:xfrm>
            <a:off x="1216057" y="4065595"/>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a:t>
            </a:r>
            <a:endParaRPr lang="en-US" dirty="0"/>
          </a:p>
        </p:txBody>
      </p:sp>
      <p:sp>
        <p:nvSpPr>
          <p:cNvPr id="8" name="Rectangle 7"/>
          <p:cNvSpPr/>
          <p:nvPr/>
        </p:nvSpPr>
        <p:spPr>
          <a:xfrm>
            <a:off x="1216057" y="4627175"/>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Implement</a:t>
            </a:r>
            <a:endParaRPr lang="en-US" dirty="0"/>
          </a:p>
        </p:txBody>
      </p:sp>
      <p:sp>
        <p:nvSpPr>
          <p:cNvPr id="9" name="Rectangle 8"/>
          <p:cNvSpPr/>
          <p:nvPr/>
        </p:nvSpPr>
        <p:spPr>
          <a:xfrm>
            <a:off x="1216057" y="5188755"/>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Document</a:t>
            </a:r>
            <a:endParaRPr lang="en-US" dirty="0"/>
          </a:p>
        </p:txBody>
      </p:sp>
      <p:sp>
        <p:nvSpPr>
          <p:cNvPr id="10" name="Down Arrow 9"/>
          <p:cNvSpPr/>
          <p:nvPr/>
        </p:nvSpPr>
        <p:spPr>
          <a:xfrm>
            <a:off x="2271860" y="2699792"/>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1" name="Down Arrow 10"/>
          <p:cNvSpPr/>
          <p:nvPr/>
        </p:nvSpPr>
        <p:spPr>
          <a:xfrm>
            <a:off x="2271860" y="3375626"/>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2" name="Down Arrow 11"/>
          <p:cNvSpPr/>
          <p:nvPr/>
        </p:nvSpPr>
        <p:spPr>
          <a:xfrm>
            <a:off x="2271860" y="3926146"/>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Down Arrow 12"/>
          <p:cNvSpPr/>
          <p:nvPr/>
        </p:nvSpPr>
        <p:spPr>
          <a:xfrm>
            <a:off x="2271860" y="4498786"/>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Down Arrow 13"/>
          <p:cNvSpPr/>
          <p:nvPr/>
        </p:nvSpPr>
        <p:spPr>
          <a:xfrm>
            <a:off x="2271860" y="5060366"/>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 name="Rounded Rectangle 14"/>
          <p:cNvSpPr/>
          <p:nvPr/>
        </p:nvSpPr>
        <p:spPr>
          <a:xfrm>
            <a:off x="4069174" y="1902671"/>
            <a:ext cx="3648173" cy="105360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smtClean="0"/>
              <a:t>Versioning</a:t>
            </a:r>
          </a:p>
          <a:p>
            <a:pPr algn="ctr"/>
            <a:r>
              <a:rPr lang="en-US" dirty="0" smtClean="0"/>
              <a:t>Labeling changes with version numbers differentiating configuration or software sets.</a:t>
            </a:r>
            <a:endParaRPr lang="en-US" dirty="0"/>
          </a:p>
        </p:txBody>
      </p:sp>
      <p:sp>
        <p:nvSpPr>
          <p:cNvPr id="16" name="Rounded Rectangle 15"/>
          <p:cNvSpPr/>
          <p:nvPr/>
        </p:nvSpPr>
        <p:spPr>
          <a:xfrm>
            <a:off x="4069173" y="3043713"/>
            <a:ext cx="3648173" cy="105320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smtClean="0"/>
              <a:t>Configuration Documentation</a:t>
            </a:r>
          </a:p>
          <a:p>
            <a:pPr algn="ctr"/>
            <a:r>
              <a:rPr lang="en-US" dirty="0" smtClean="0"/>
              <a:t>Documentation of the configuration with justification as to why a particular feature was configured.</a:t>
            </a:r>
            <a:endParaRPr lang="en-US" dirty="0"/>
          </a:p>
        </p:txBody>
      </p:sp>
      <p:sp>
        <p:nvSpPr>
          <p:cNvPr id="17" name="Rounded Rectangle 16"/>
          <p:cNvSpPr/>
          <p:nvPr/>
        </p:nvSpPr>
        <p:spPr>
          <a:xfrm>
            <a:off x="4069172" y="4169324"/>
            <a:ext cx="3648173" cy="71290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smtClean="0"/>
              <a:t>Rollback Plan</a:t>
            </a:r>
          </a:p>
          <a:p>
            <a:pPr algn="ctr"/>
            <a:r>
              <a:rPr lang="en-US" dirty="0" smtClean="0"/>
              <a:t>Action steps to take if a change fails.</a:t>
            </a:r>
            <a:endParaRPr lang="en-US" dirty="0"/>
          </a:p>
        </p:txBody>
      </p:sp>
      <p:sp>
        <p:nvSpPr>
          <p:cNvPr id="18" name="Rounded Rectangle 17"/>
          <p:cNvSpPr/>
          <p:nvPr/>
        </p:nvSpPr>
        <p:spPr>
          <a:xfrm>
            <a:off x="4075584" y="4982349"/>
            <a:ext cx="3648173" cy="101049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smtClean="0"/>
              <a:t>Change Review Board</a:t>
            </a:r>
          </a:p>
          <a:p>
            <a:pPr algn="ctr"/>
            <a:r>
              <a:rPr lang="en-US" dirty="0" smtClean="0"/>
              <a:t>Comprised of experts from different departments. Review and Approve/Reject a change.</a:t>
            </a:r>
            <a:endParaRPr lang="en-US" dirty="0"/>
          </a:p>
        </p:txBody>
      </p:sp>
      <p:sp>
        <p:nvSpPr>
          <p:cNvPr id="19" name="Rounded Rectangle 18"/>
          <p:cNvSpPr/>
          <p:nvPr/>
        </p:nvSpPr>
        <p:spPr>
          <a:xfrm>
            <a:off x="933253" y="6179561"/>
            <a:ext cx="10312924" cy="59612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smtClean="0"/>
              <a:t>Note: </a:t>
            </a:r>
            <a:r>
              <a:rPr lang="en-US" i="1" dirty="0" smtClean="0"/>
              <a:t>Management has to be notified of a change </a:t>
            </a:r>
            <a:r>
              <a:rPr lang="en-US" b="1" i="1" dirty="0" smtClean="0"/>
              <a:t>before it occurs</a:t>
            </a:r>
            <a:r>
              <a:rPr lang="en-US" i="1" dirty="0" smtClean="0"/>
              <a:t>.</a:t>
            </a:r>
          </a:p>
        </p:txBody>
      </p:sp>
      <p:sp>
        <p:nvSpPr>
          <p:cNvPr id="21" name="Rectangle 20"/>
          <p:cNvSpPr/>
          <p:nvPr/>
        </p:nvSpPr>
        <p:spPr>
          <a:xfrm>
            <a:off x="8201317" y="2120846"/>
            <a:ext cx="2969443" cy="1838411"/>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b="1" dirty="0" smtClean="0"/>
              <a:t>Security Impact Analysis</a:t>
            </a:r>
          </a:p>
          <a:p>
            <a:pPr algn="ctr"/>
            <a:r>
              <a:rPr lang="en-US" dirty="0" smtClean="0"/>
              <a:t>Evaluate the security impact a proposed change can bring, and it’s related mitigation steps.</a:t>
            </a:r>
            <a:endParaRPr lang="en-US" dirty="0"/>
          </a:p>
        </p:txBody>
      </p:sp>
      <p:sp>
        <p:nvSpPr>
          <p:cNvPr id="22" name="Rectangle 21"/>
          <p:cNvSpPr/>
          <p:nvPr/>
        </p:nvSpPr>
        <p:spPr>
          <a:xfrm>
            <a:off x="8201317" y="4059103"/>
            <a:ext cx="2969443" cy="183841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Change Management Tools</a:t>
            </a:r>
          </a:p>
          <a:p>
            <a:pPr algn="ctr"/>
            <a:r>
              <a:rPr lang="en-US" dirty="0" smtClean="0"/>
              <a:t>Manual form based process or a software tool like </a:t>
            </a:r>
            <a:r>
              <a:rPr lang="en-US" dirty="0" err="1" smtClean="0"/>
              <a:t>Manageengine</a:t>
            </a:r>
            <a:r>
              <a:rPr lang="en-US" dirty="0" smtClean="0"/>
              <a:t> with approval workflows.</a:t>
            </a:r>
            <a:endParaRPr lang="en-US" dirty="0"/>
          </a:p>
        </p:txBody>
      </p:sp>
    </p:spTree>
    <p:extLst>
      <p:ext uri="{BB962C8B-B14F-4D97-AF65-F5344CB8AC3E}">
        <p14:creationId xmlns:p14="http://schemas.microsoft.com/office/powerpoint/2010/main" val="2875380786"/>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Patch management | Vulnerability management</a:t>
            </a:r>
            <a:endParaRPr lang="en-US" dirty="0"/>
          </a:p>
        </p:txBody>
      </p:sp>
      <p:sp>
        <p:nvSpPr>
          <p:cNvPr id="4" name="Rectangle 3"/>
          <p:cNvSpPr/>
          <p:nvPr/>
        </p:nvSpPr>
        <p:spPr>
          <a:xfrm>
            <a:off x="581192" y="2281286"/>
            <a:ext cx="2516956" cy="380842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5" name="Rectangle 4"/>
          <p:cNvSpPr/>
          <p:nvPr/>
        </p:nvSpPr>
        <p:spPr>
          <a:xfrm>
            <a:off x="722593" y="2471091"/>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Evaluate</a:t>
            </a:r>
            <a:endParaRPr lang="en-US" dirty="0"/>
          </a:p>
        </p:txBody>
      </p:sp>
      <p:sp>
        <p:nvSpPr>
          <p:cNvPr id="6" name="Rectangle 5"/>
          <p:cNvSpPr/>
          <p:nvPr/>
        </p:nvSpPr>
        <p:spPr>
          <a:xfrm>
            <a:off x="722593" y="3083148"/>
            <a:ext cx="2205872" cy="549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a:t>
            </a:r>
            <a:endParaRPr lang="en-US" dirty="0"/>
          </a:p>
        </p:txBody>
      </p:sp>
      <p:sp>
        <p:nvSpPr>
          <p:cNvPr id="7" name="Rectangle 6"/>
          <p:cNvSpPr/>
          <p:nvPr/>
        </p:nvSpPr>
        <p:spPr>
          <a:xfrm>
            <a:off x="722593" y="3730258"/>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Approve/Reject</a:t>
            </a:r>
            <a:endParaRPr lang="en-US" dirty="0"/>
          </a:p>
        </p:txBody>
      </p:sp>
      <p:sp>
        <p:nvSpPr>
          <p:cNvPr id="8" name="Rectangle 7"/>
          <p:cNvSpPr/>
          <p:nvPr/>
        </p:nvSpPr>
        <p:spPr>
          <a:xfrm>
            <a:off x="722593" y="4291838"/>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Deploy</a:t>
            </a:r>
            <a:endParaRPr lang="en-US" dirty="0"/>
          </a:p>
        </p:txBody>
      </p:sp>
      <p:sp>
        <p:nvSpPr>
          <p:cNvPr id="9" name="Rectangle 8"/>
          <p:cNvSpPr/>
          <p:nvPr/>
        </p:nvSpPr>
        <p:spPr>
          <a:xfrm>
            <a:off x="722593" y="4853418"/>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Verify</a:t>
            </a:r>
            <a:endParaRPr lang="en-US" dirty="0"/>
          </a:p>
        </p:txBody>
      </p:sp>
      <p:sp>
        <p:nvSpPr>
          <p:cNvPr id="10" name="Rectangle 9"/>
          <p:cNvSpPr/>
          <p:nvPr/>
        </p:nvSpPr>
        <p:spPr>
          <a:xfrm>
            <a:off x="722593" y="5414998"/>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Document</a:t>
            </a:r>
            <a:endParaRPr lang="en-US" dirty="0"/>
          </a:p>
        </p:txBody>
      </p:sp>
      <p:sp>
        <p:nvSpPr>
          <p:cNvPr id="11" name="Down Arrow 10"/>
          <p:cNvSpPr/>
          <p:nvPr/>
        </p:nvSpPr>
        <p:spPr>
          <a:xfrm>
            <a:off x="1778396" y="2926035"/>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2" name="Down Arrow 11"/>
          <p:cNvSpPr/>
          <p:nvPr/>
        </p:nvSpPr>
        <p:spPr>
          <a:xfrm>
            <a:off x="1778396" y="3601869"/>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Down Arrow 12"/>
          <p:cNvSpPr/>
          <p:nvPr/>
        </p:nvSpPr>
        <p:spPr>
          <a:xfrm>
            <a:off x="1778396" y="4152389"/>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Down Arrow 13"/>
          <p:cNvSpPr/>
          <p:nvPr/>
        </p:nvSpPr>
        <p:spPr>
          <a:xfrm>
            <a:off x="1778396" y="4725029"/>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 name="Down Arrow 14"/>
          <p:cNvSpPr/>
          <p:nvPr/>
        </p:nvSpPr>
        <p:spPr>
          <a:xfrm>
            <a:off x="1778396" y="5286609"/>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6" name="Rounded Rectangle 15"/>
          <p:cNvSpPr/>
          <p:nvPr/>
        </p:nvSpPr>
        <p:spPr>
          <a:xfrm>
            <a:off x="3239549" y="2304046"/>
            <a:ext cx="3648173" cy="105360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smtClean="0"/>
              <a:t>Exploit</a:t>
            </a:r>
          </a:p>
          <a:p>
            <a:pPr algn="ctr"/>
            <a:r>
              <a:rPr lang="en-US" dirty="0" smtClean="0"/>
              <a:t>Exploit’s take advantage of an unpatched vulnerability.</a:t>
            </a:r>
            <a:endParaRPr lang="en-US" dirty="0"/>
          </a:p>
        </p:txBody>
      </p:sp>
      <p:sp>
        <p:nvSpPr>
          <p:cNvPr id="17" name="Rounded Rectangle 16"/>
          <p:cNvSpPr/>
          <p:nvPr/>
        </p:nvSpPr>
        <p:spPr>
          <a:xfrm>
            <a:off x="3239549" y="3469186"/>
            <a:ext cx="3648173" cy="105360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smtClean="0"/>
              <a:t>Exploit Mitigation</a:t>
            </a:r>
          </a:p>
          <a:p>
            <a:pPr algn="ctr"/>
            <a:r>
              <a:rPr lang="en-US" dirty="0" smtClean="0"/>
              <a:t>Patch. If patching is not possible (loss of functionality/stability) use Virtual Patching.</a:t>
            </a:r>
            <a:endParaRPr lang="en-US" dirty="0"/>
          </a:p>
        </p:txBody>
      </p:sp>
      <p:sp>
        <p:nvSpPr>
          <p:cNvPr id="18" name="Rounded Rectangle 17"/>
          <p:cNvSpPr/>
          <p:nvPr/>
        </p:nvSpPr>
        <p:spPr>
          <a:xfrm>
            <a:off x="3239549" y="4634326"/>
            <a:ext cx="3648173" cy="145538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smtClean="0"/>
              <a:t>Virtual Patching</a:t>
            </a:r>
          </a:p>
          <a:p>
            <a:pPr algn="ctr"/>
            <a:r>
              <a:rPr lang="en-US" dirty="0" smtClean="0"/>
              <a:t>A control that protects against a vulnerability without altering the actual software code by denying access. Example: A WAF.</a:t>
            </a:r>
            <a:endParaRPr lang="en-US" dirty="0"/>
          </a:p>
        </p:txBody>
      </p:sp>
      <p:sp>
        <p:nvSpPr>
          <p:cNvPr id="19" name="TextBox 18"/>
          <p:cNvSpPr txBox="1"/>
          <p:nvPr/>
        </p:nvSpPr>
        <p:spPr>
          <a:xfrm>
            <a:off x="769725" y="1924697"/>
            <a:ext cx="2394407" cy="369332"/>
          </a:xfrm>
          <a:prstGeom prst="rect">
            <a:avLst/>
          </a:prstGeom>
          <a:noFill/>
        </p:spPr>
        <p:txBody>
          <a:bodyPr wrap="square" rtlCol="0">
            <a:spAutoFit/>
          </a:bodyPr>
          <a:lstStyle/>
          <a:p>
            <a:r>
              <a:rPr lang="en-US" b="1" dirty="0" smtClean="0"/>
              <a:t>Patch Management</a:t>
            </a:r>
            <a:endParaRPr lang="en-US" b="1" dirty="0"/>
          </a:p>
        </p:txBody>
      </p:sp>
      <p:sp>
        <p:nvSpPr>
          <p:cNvPr id="20" name="Rectangle 19"/>
          <p:cNvSpPr/>
          <p:nvPr/>
        </p:nvSpPr>
        <p:spPr>
          <a:xfrm>
            <a:off x="7219234" y="2304046"/>
            <a:ext cx="2516956" cy="380842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1" name="Rectangle 20"/>
          <p:cNvSpPr/>
          <p:nvPr/>
        </p:nvSpPr>
        <p:spPr>
          <a:xfrm>
            <a:off x="7360635" y="2493851"/>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Pla</a:t>
            </a:r>
            <a:r>
              <a:rPr lang="en-US" dirty="0"/>
              <a:t>n</a:t>
            </a:r>
          </a:p>
        </p:txBody>
      </p:sp>
      <p:sp>
        <p:nvSpPr>
          <p:cNvPr id="22" name="Rectangle 21"/>
          <p:cNvSpPr/>
          <p:nvPr/>
        </p:nvSpPr>
        <p:spPr>
          <a:xfrm>
            <a:off x="7360635" y="3105908"/>
            <a:ext cx="2205872" cy="549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Vulnerability Scan</a:t>
            </a:r>
            <a:endParaRPr lang="en-US" dirty="0"/>
          </a:p>
        </p:txBody>
      </p:sp>
      <p:sp>
        <p:nvSpPr>
          <p:cNvPr id="23" name="Rectangle 22"/>
          <p:cNvSpPr/>
          <p:nvPr/>
        </p:nvSpPr>
        <p:spPr>
          <a:xfrm>
            <a:off x="7360635" y="3753018"/>
            <a:ext cx="2205872" cy="569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Vulnerability Assessment</a:t>
            </a:r>
            <a:endParaRPr lang="en-US" dirty="0"/>
          </a:p>
        </p:txBody>
      </p:sp>
      <p:sp>
        <p:nvSpPr>
          <p:cNvPr id="24" name="Rectangle 23"/>
          <p:cNvSpPr/>
          <p:nvPr/>
        </p:nvSpPr>
        <p:spPr>
          <a:xfrm>
            <a:off x="7360635" y="4474855"/>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Mitigation</a:t>
            </a:r>
            <a:endParaRPr lang="en-US" dirty="0"/>
          </a:p>
        </p:txBody>
      </p:sp>
      <p:sp>
        <p:nvSpPr>
          <p:cNvPr id="26" name="Rectangle 25"/>
          <p:cNvSpPr/>
          <p:nvPr/>
        </p:nvSpPr>
        <p:spPr>
          <a:xfrm>
            <a:off x="7360635" y="5065159"/>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Document</a:t>
            </a:r>
            <a:endParaRPr lang="en-US" dirty="0"/>
          </a:p>
        </p:txBody>
      </p:sp>
      <p:sp>
        <p:nvSpPr>
          <p:cNvPr id="27" name="Down Arrow 26"/>
          <p:cNvSpPr/>
          <p:nvPr/>
        </p:nvSpPr>
        <p:spPr>
          <a:xfrm>
            <a:off x="8416438" y="2948795"/>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8" name="Down Arrow 27"/>
          <p:cNvSpPr/>
          <p:nvPr/>
        </p:nvSpPr>
        <p:spPr>
          <a:xfrm>
            <a:off x="8416438" y="3624629"/>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9" name="Down Arrow 28"/>
          <p:cNvSpPr/>
          <p:nvPr/>
        </p:nvSpPr>
        <p:spPr>
          <a:xfrm>
            <a:off x="8416438" y="4335406"/>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0" name="Down Arrow 29"/>
          <p:cNvSpPr/>
          <p:nvPr/>
        </p:nvSpPr>
        <p:spPr>
          <a:xfrm>
            <a:off x="8416438" y="4908048"/>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TextBox 31"/>
          <p:cNvSpPr txBox="1"/>
          <p:nvPr/>
        </p:nvSpPr>
        <p:spPr>
          <a:xfrm>
            <a:off x="6942586" y="1946817"/>
            <a:ext cx="3096964" cy="369332"/>
          </a:xfrm>
          <a:prstGeom prst="rect">
            <a:avLst/>
          </a:prstGeom>
          <a:noFill/>
        </p:spPr>
        <p:txBody>
          <a:bodyPr wrap="square" rtlCol="0">
            <a:spAutoFit/>
          </a:bodyPr>
          <a:lstStyle/>
          <a:p>
            <a:r>
              <a:rPr lang="en-US" b="1" dirty="0" smtClean="0"/>
              <a:t>Vulnerability Management</a:t>
            </a:r>
            <a:endParaRPr lang="en-US" b="1" dirty="0"/>
          </a:p>
        </p:txBody>
      </p:sp>
      <p:sp>
        <p:nvSpPr>
          <p:cNvPr id="33" name="Rectangle 32"/>
          <p:cNvSpPr/>
          <p:nvPr/>
        </p:nvSpPr>
        <p:spPr>
          <a:xfrm>
            <a:off x="9879291" y="2316149"/>
            <a:ext cx="2130457" cy="37735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Common Vulnerabilities and Exposures (CVE)</a:t>
            </a:r>
          </a:p>
          <a:p>
            <a:pPr algn="ctr"/>
            <a:endParaRPr lang="en-US" dirty="0"/>
          </a:p>
          <a:p>
            <a:pPr algn="ctr"/>
            <a:r>
              <a:rPr lang="en-US" i="1" dirty="0" smtClean="0"/>
              <a:t>Standard convention to identify vulnerabilities among vendors. MITRE maintains the CVE database.</a:t>
            </a:r>
            <a:endParaRPr lang="en-US" i="1" dirty="0"/>
          </a:p>
        </p:txBody>
      </p:sp>
      <p:sp>
        <p:nvSpPr>
          <p:cNvPr id="34" name="Rectangle 33"/>
          <p:cNvSpPr/>
          <p:nvPr/>
        </p:nvSpPr>
        <p:spPr>
          <a:xfrm>
            <a:off x="292038" y="6227151"/>
            <a:ext cx="5895022" cy="55618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smtClean="0"/>
              <a:t>Tools</a:t>
            </a:r>
            <a:r>
              <a:rPr lang="en-US" dirty="0" smtClean="0"/>
              <a:t>: </a:t>
            </a:r>
            <a:r>
              <a:rPr lang="en-US" i="1" dirty="0" smtClean="0"/>
              <a:t>SCCM, </a:t>
            </a:r>
            <a:r>
              <a:rPr lang="en-US" i="1" dirty="0" err="1" smtClean="0"/>
              <a:t>LanDesk</a:t>
            </a:r>
            <a:r>
              <a:rPr lang="en-US" i="1" dirty="0" smtClean="0"/>
              <a:t>, </a:t>
            </a:r>
            <a:r>
              <a:rPr lang="en-US" i="1" dirty="0" err="1" smtClean="0"/>
              <a:t>Manageengine</a:t>
            </a:r>
            <a:r>
              <a:rPr lang="en-US" i="1" dirty="0" smtClean="0"/>
              <a:t>, WSUS</a:t>
            </a:r>
            <a:endParaRPr lang="en-US" i="1" dirty="0"/>
          </a:p>
        </p:txBody>
      </p:sp>
      <p:sp>
        <p:nvSpPr>
          <p:cNvPr id="35" name="Rectangle 34"/>
          <p:cNvSpPr/>
          <p:nvPr/>
        </p:nvSpPr>
        <p:spPr>
          <a:xfrm>
            <a:off x="6259270" y="6227532"/>
            <a:ext cx="5895022" cy="55618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smtClean="0"/>
              <a:t>Tools</a:t>
            </a:r>
            <a:r>
              <a:rPr lang="en-US" dirty="0" smtClean="0"/>
              <a:t>: </a:t>
            </a:r>
            <a:r>
              <a:rPr lang="en-US" i="1" dirty="0" smtClean="0"/>
              <a:t>Nessus, OpenVAS</a:t>
            </a:r>
            <a:endParaRPr lang="en-US" i="1" dirty="0"/>
          </a:p>
        </p:txBody>
      </p:sp>
    </p:spTree>
    <p:extLst>
      <p:ext uri="{BB962C8B-B14F-4D97-AF65-F5344CB8AC3E}">
        <p14:creationId xmlns:p14="http://schemas.microsoft.com/office/powerpoint/2010/main" val="136325196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6096000" y="2763297"/>
            <a:ext cx="5652191" cy="281102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ounded Rectangle 12"/>
          <p:cNvSpPr/>
          <p:nvPr/>
        </p:nvSpPr>
        <p:spPr>
          <a:xfrm>
            <a:off x="311499" y="2763297"/>
            <a:ext cx="5652191" cy="282358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The cyber kill-chain</a:t>
            </a:r>
            <a:endParaRPr lang="en-US" dirty="0"/>
          </a:p>
        </p:txBody>
      </p:sp>
      <p:sp>
        <p:nvSpPr>
          <p:cNvPr id="4" name="Right Arrow 3"/>
          <p:cNvSpPr/>
          <p:nvPr/>
        </p:nvSpPr>
        <p:spPr>
          <a:xfrm>
            <a:off x="150728" y="2903974"/>
            <a:ext cx="11937442" cy="2502039"/>
          </a:xfrm>
          <a:prstGeom prst="rightArrow">
            <a:avLst>
              <a:gd name="adj1" fmla="val 50000"/>
              <a:gd name="adj2" fmla="val 35944"/>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 name="Rounded Rectangle 4"/>
          <p:cNvSpPr/>
          <p:nvPr/>
        </p:nvSpPr>
        <p:spPr>
          <a:xfrm>
            <a:off x="311499" y="3652575"/>
            <a:ext cx="1477108" cy="10048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Recon</a:t>
            </a:r>
            <a:endParaRPr lang="en-US" dirty="0"/>
          </a:p>
        </p:txBody>
      </p:sp>
      <p:sp>
        <p:nvSpPr>
          <p:cNvPr id="6" name="Rounded Rectangle 5"/>
          <p:cNvSpPr/>
          <p:nvPr/>
        </p:nvSpPr>
        <p:spPr>
          <a:xfrm>
            <a:off x="1949378" y="3652574"/>
            <a:ext cx="1477108" cy="10048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Weaponize</a:t>
            </a:r>
            <a:endParaRPr lang="en-US" dirty="0"/>
          </a:p>
        </p:txBody>
      </p:sp>
      <p:sp>
        <p:nvSpPr>
          <p:cNvPr id="7" name="Rounded Rectangle 6"/>
          <p:cNvSpPr/>
          <p:nvPr/>
        </p:nvSpPr>
        <p:spPr>
          <a:xfrm>
            <a:off x="3587257" y="3652573"/>
            <a:ext cx="1477108" cy="10048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Deliver</a:t>
            </a:r>
            <a:endParaRPr lang="en-US" dirty="0"/>
          </a:p>
        </p:txBody>
      </p:sp>
      <p:sp>
        <p:nvSpPr>
          <p:cNvPr id="8" name="Rounded Rectangle 7"/>
          <p:cNvSpPr/>
          <p:nvPr/>
        </p:nvSpPr>
        <p:spPr>
          <a:xfrm>
            <a:off x="5225136" y="3652572"/>
            <a:ext cx="1477108" cy="10048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Exploit</a:t>
            </a:r>
            <a:endParaRPr lang="en-US" dirty="0"/>
          </a:p>
        </p:txBody>
      </p:sp>
      <p:sp>
        <p:nvSpPr>
          <p:cNvPr id="9" name="Rounded Rectangle 8"/>
          <p:cNvSpPr/>
          <p:nvPr/>
        </p:nvSpPr>
        <p:spPr>
          <a:xfrm>
            <a:off x="6883105" y="3652572"/>
            <a:ext cx="1477108" cy="10048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Install</a:t>
            </a:r>
            <a:endParaRPr lang="en-US" dirty="0"/>
          </a:p>
        </p:txBody>
      </p:sp>
      <p:sp>
        <p:nvSpPr>
          <p:cNvPr id="10" name="Rounded Rectangle 9"/>
          <p:cNvSpPr/>
          <p:nvPr/>
        </p:nvSpPr>
        <p:spPr>
          <a:xfrm>
            <a:off x="8500894" y="3652571"/>
            <a:ext cx="1477108" cy="10048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C&amp;C</a:t>
            </a:r>
            <a:endParaRPr lang="en-US" dirty="0"/>
          </a:p>
        </p:txBody>
      </p:sp>
      <p:sp>
        <p:nvSpPr>
          <p:cNvPr id="11" name="Rounded Rectangle 10"/>
          <p:cNvSpPr/>
          <p:nvPr/>
        </p:nvSpPr>
        <p:spPr>
          <a:xfrm>
            <a:off x="10118683" y="3652571"/>
            <a:ext cx="1477108" cy="100483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Perform Objective </a:t>
            </a:r>
            <a:r>
              <a:rPr lang="en-US" i="1" dirty="0" smtClean="0"/>
              <a:t>(</a:t>
            </a:r>
            <a:r>
              <a:rPr lang="en-US" i="1" dirty="0" err="1" smtClean="0"/>
              <a:t>eg</a:t>
            </a:r>
            <a:r>
              <a:rPr lang="en-US" i="1" dirty="0" smtClean="0"/>
              <a:t>. </a:t>
            </a:r>
            <a:r>
              <a:rPr lang="en-US" i="1" dirty="0" err="1" smtClean="0"/>
              <a:t>Exfiltrate</a:t>
            </a:r>
            <a:r>
              <a:rPr lang="en-US" i="1" dirty="0" smtClean="0"/>
              <a:t>)</a:t>
            </a:r>
            <a:endParaRPr lang="en-US" i="1" dirty="0"/>
          </a:p>
        </p:txBody>
      </p:sp>
      <p:sp>
        <p:nvSpPr>
          <p:cNvPr id="12" name="Rounded Rectangle 11"/>
          <p:cNvSpPr/>
          <p:nvPr/>
        </p:nvSpPr>
        <p:spPr>
          <a:xfrm>
            <a:off x="8958094" y="3062235"/>
            <a:ext cx="2039815" cy="38183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Lateral Movement</a:t>
            </a:r>
            <a:endParaRPr lang="en-US" dirty="0"/>
          </a:p>
        </p:txBody>
      </p:sp>
      <p:sp>
        <p:nvSpPr>
          <p:cNvPr id="15" name="Rounded Rectangle 14"/>
          <p:cNvSpPr/>
          <p:nvPr/>
        </p:nvSpPr>
        <p:spPr>
          <a:xfrm>
            <a:off x="1326371" y="5024170"/>
            <a:ext cx="3622445" cy="38183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Proactive Detection &amp; Mitigation</a:t>
            </a:r>
            <a:endParaRPr lang="en-US" dirty="0"/>
          </a:p>
        </p:txBody>
      </p:sp>
      <p:sp>
        <p:nvSpPr>
          <p:cNvPr id="16" name="Rounded Rectangle 15"/>
          <p:cNvSpPr/>
          <p:nvPr/>
        </p:nvSpPr>
        <p:spPr>
          <a:xfrm>
            <a:off x="6883105" y="5014111"/>
            <a:ext cx="3622445" cy="38183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Containment &amp; Incident Response</a:t>
            </a:r>
            <a:endParaRPr lang="en-US" dirty="0"/>
          </a:p>
        </p:txBody>
      </p:sp>
      <p:sp>
        <p:nvSpPr>
          <p:cNvPr id="17" name="TextBox 16"/>
          <p:cNvSpPr txBox="1"/>
          <p:nvPr/>
        </p:nvSpPr>
        <p:spPr>
          <a:xfrm>
            <a:off x="261246" y="1865777"/>
            <a:ext cx="2059912" cy="523220"/>
          </a:xfrm>
          <a:prstGeom prst="rect">
            <a:avLst/>
          </a:prstGeom>
          <a:noFill/>
        </p:spPr>
        <p:txBody>
          <a:bodyPr wrap="square" rtlCol="0">
            <a:spAutoFit/>
          </a:bodyPr>
          <a:lstStyle/>
          <a:p>
            <a:r>
              <a:rPr lang="en-US" sz="1400" dirty="0" smtClean="0"/>
              <a:t>Conduct reconnaissance, understand target.</a:t>
            </a:r>
            <a:endParaRPr lang="en-US" sz="1400" dirty="0"/>
          </a:p>
        </p:txBody>
      </p:sp>
      <p:sp>
        <p:nvSpPr>
          <p:cNvPr id="18" name="TextBox 17"/>
          <p:cNvSpPr txBox="1"/>
          <p:nvPr/>
        </p:nvSpPr>
        <p:spPr>
          <a:xfrm>
            <a:off x="1949378" y="2240077"/>
            <a:ext cx="1637879" cy="523220"/>
          </a:xfrm>
          <a:prstGeom prst="rect">
            <a:avLst/>
          </a:prstGeom>
          <a:noFill/>
        </p:spPr>
        <p:txBody>
          <a:bodyPr wrap="square" rtlCol="0">
            <a:spAutoFit/>
          </a:bodyPr>
          <a:lstStyle/>
          <a:p>
            <a:r>
              <a:rPr lang="en-US" sz="1400" dirty="0" smtClean="0"/>
              <a:t>Create exploit based on recon.</a:t>
            </a:r>
            <a:endParaRPr lang="en-US" sz="1400" dirty="0"/>
          </a:p>
        </p:txBody>
      </p:sp>
      <p:sp>
        <p:nvSpPr>
          <p:cNvPr id="19" name="TextBox 18"/>
          <p:cNvSpPr txBox="1"/>
          <p:nvPr/>
        </p:nvSpPr>
        <p:spPr>
          <a:xfrm>
            <a:off x="3524440" y="1810160"/>
            <a:ext cx="1544952" cy="738664"/>
          </a:xfrm>
          <a:prstGeom prst="rect">
            <a:avLst/>
          </a:prstGeom>
          <a:noFill/>
        </p:spPr>
        <p:txBody>
          <a:bodyPr wrap="square" rtlCol="0">
            <a:spAutoFit/>
          </a:bodyPr>
          <a:lstStyle/>
          <a:p>
            <a:r>
              <a:rPr lang="en-US" sz="1400" dirty="0" smtClean="0"/>
              <a:t>Social Engineering, phishing etc. to deliver exploit.</a:t>
            </a:r>
            <a:endParaRPr lang="en-US" sz="1400" dirty="0"/>
          </a:p>
        </p:txBody>
      </p:sp>
      <p:sp>
        <p:nvSpPr>
          <p:cNvPr id="20" name="TextBox 19"/>
          <p:cNvSpPr txBox="1"/>
          <p:nvPr/>
        </p:nvSpPr>
        <p:spPr>
          <a:xfrm>
            <a:off x="5201702" y="1809189"/>
            <a:ext cx="1655480" cy="954107"/>
          </a:xfrm>
          <a:prstGeom prst="rect">
            <a:avLst/>
          </a:prstGeom>
          <a:noFill/>
        </p:spPr>
        <p:txBody>
          <a:bodyPr wrap="square" rtlCol="0">
            <a:spAutoFit/>
          </a:bodyPr>
          <a:lstStyle/>
          <a:p>
            <a:r>
              <a:rPr lang="en-US" sz="1400" dirty="0" smtClean="0"/>
              <a:t>Exploit local system -&gt; move from a user process to system process.</a:t>
            </a:r>
            <a:endParaRPr lang="en-US" sz="1400" dirty="0"/>
          </a:p>
        </p:txBody>
      </p:sp>
      <p:sp>
        <p:nvSpPr>
          <p:cNvPr id="21" name="TextBox 20"/>
          <p:cNvSpPr txBox="1"/>
          <p:nvPr/>
        </p:nvSpPr>
        <p:spPr>
          <a:xfrm>
            <a:off x="6789331" y="1763023"/>
            <a:ext cx="1904996" cy="954107"/>
          </a:xfrm>
          <a:prstGeom prst="rect">
            <a:avLst/>
          </a:prstGeom>
          <a:noFill/>
        </p:spPr>
        <p:txBody>
          <a:bodyPr wrap="square" rtlCol="0">
            <a:spAutoFit/>
          </a:bodyPr>
          <a:lstStyle/>
          <a:p>
            <a:r>
              <a:rPr lang="en-US" sz="1400" dirty="0" smtClean="0"/>
              <a:t>Persistence. Download software (e.g. malware) to enable the attacker to persist.</a:t>
            </a:r>
            <a:endParaRPr lang="en-US" sz="1400" dirty="0"/>
          </a:p>
        </p:txBody>
      </p:sp>
      <p:sp>
        <p:nvSpPr>
          <p:cNvPr id="22" name="TextBox 21"/>
          <p:cNvSpPr txBox="1"/>
          <p:nvPr/>
        </p:nvSpPr>
        <p:spPr>
          <a:xfrm>
            <a:off x="8611443" y="2014690"/>
            <a:ext cx="1537378" cy="738664"/>
          </a:xfrm>
          <a:prstGeom prst="rect">
            <a:avLst/>
          </a:prstGeom>
          <a:noFill/>
        </p:spPr>
        <p:txBody>
          <a:bodyPr wrap="square" rtlCol="0">
            <a:spAutoFit/>
          </a:bodyPr>
          <a:lstStyle/>
          <a:p>
            <a:r>
              <a:rPr lang="en-US" sz="1400" dirty="0" smtClean="0"/>
              <a:t>Phone Home. Receive further instructions!</a:t>
            </a:r>
            <a:endParaRPr lang="en-US" sz="1400" dirty="0"/>
          </a:p>
        </p:txBody>
      </p:sp>
      <p:sp>
        <p:nvSpPr>
          <p:cNvPr id="23" name="TextBox 22"/>
          <p:cNvSpPr txBox="1"/>
          <p:nvPr/>
        </p:nvSpPr>
        <p:spPr>
          <a:xfrm>
            <a:off x="10401724" y="5734565"/>
            <a:ext cx="1537378" cy="307777"/>
          </a:xfrm>
          <a:prstGeom prst="rect">
            <a:avLst/>
          </a:prstGeom>
          <a:noFill/>
        </p:spPr>
        <p:txBody>
          <a:bodyPr wrap="square" rtlCol="0">
            <a:spAutoFit/>
          </a:bodyPr>
          <a:lstStyle/>
          <a:p>
            <a:r>
              <a:rPr lang="en-US" sz="1400" dirty="0" smtClean="0"/>
              <a:t>Encrypt, </a:t>
            </a:r>
            <a:r>
              <a:rPr lang="en-US" sz="1400" dirty="0" err="1" smtClean="0"/>
              <a:t>Exfiltrate</a:t>
            </a:r>
            <a:r>
              <a:rPr lang="en-US" sz="1400" dirty="0"/>
              <a:t>!</a:t>
            </a:r>
          </a:p>
        </p:txBody>
      </p:sp>
      <p:sp>
        <p:nvSpPr>
          <p:cNvPr id="24" name="TextBox 23"/>
          <p:cNvSpPr txBox="1"/>
          <p:nvPr/>
        </p:nvSpPr>
        <p:spPr>
          <a:xfrm>
            <a:off x="10133754" y="1857296"/>
            <a:ext cx="1790281" cy="307777"/>
          </a:xfrm>
          <a:prstGeom prst="rect">
            <a:avLst/>
          </a:prstGeom>
          <a:noFill/>
        </p:spPr>
        <p:txBody>
          <a:bodyPr wrap="square" rtlCol="0">
            <a:spAutoFit/>
          </a:bodyPr>
          <a:lstStyle/>
          <a:p>
            <a:r>
              <a:rPr lang="en-US" sz="1400" dirty="0" smtClean="0"/>
              <a:t>Spread!</a:t>
            </a:r>
            <a:endParaRPr lang="en-US" sz="1400" dirty="0"/>
          </a:p>
        </p:txBody>
      </p:sp>
      <p:cxnSp>
        <p:nvCxnSpPr>
          <p:cNvPr id="29" name="Straight Arrow Connector 28"/>
          <p:cNvCxnSpPr/>
          <p:nvPr/>
        </p:nvCxnSpPr>
        <p:spPr>
          <a:xfrm>
            <a:off x="934497" y="2476978"/>
            <a:ext cx="0" cy="853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268446" y="2559937"/>
            <a:ext cx="0" cy="853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0" idx="2"/>
          </p:cNvCxnSpPr>
          <p:nvPr/>
        </p:nvCxnSpPr>
        <p:spPr>
          <a:xfrm>
            <a:off x="6029442" y="2763296"/>
            <a:ext cx="0" cy="755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621659" y="2635239"/>
            <a:ext cx="0" cy="853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8801927" y="2708180"/>
            <a:ext cx="0" cy="853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0505550" y="2179492"/>
            <a:ext cx="0" cy="853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667407" y="2708179"/>
            <a:ext cx="0" cy="853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0857237" y="4720329"/>
            <a:ext cx="0" cy="1014236"/>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3610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ISMS Roles</a:t>
            </a:r>
            <a:endParaRPr lang="en-US" dirty="0"/>
          </a:p>
        </p:txBody>
      </p:sp>
      <p:sp>
        <p:nvSpPr>
          <p:cNvPr id="3" name="Content Placeholder 2"/>
          <p:cNvSpPr>
            <a:spLocks noGrp="1"/>
          </p:cNvSpPr>
          <p:nvPr>
            <p:ph idx="1"/>
          </p:nvPr>
        </p:nvSpPr>
        <p:spPr>
          <a:xfrm>
            <a:off x="581192" y="1909187"/>
            <a:ext cx="11029615" cy="4833257"/>
          </a:xfrm>
        </p:spPr>
        <p:txBody>
          <a:bodyPr>
            <a:normAutofit fontScale="77500" lnSpcReduction="20000"/>
          </a:bodyPr>
          <a:lstStyle/>
          <a:p>
            <a:r>
              <a:rPr lang="en-US" b="1" dirty="0" smtClean="0"/>
              <a:t>Senior Management</a:t>
            </a:r>
            <a:r>
              <a:rPr lang="en-US" dirty="0" smtClean="0"/>
              <a:t>: responsible for</a:t>
            </a:r>
          </a:p>
          <a:p>
            <a:pPr lvl="1"/>
            <a:r>
              <a:rPr lang="en-US" dirty="0" smtClean="0"/>
              <a:t>Ultimate Responsible</a:t>
            </a:r>
          </a:p>
          <a:p>
            <a:pPr lvl="1"/>
            <a:r>
              <a:rPr lang="en-US" dirty="0" smtClean="0"/>
              <a:t>Development and Support for Policies</a:t>
            </a:r>
          </a:p>
          <a:p>
            <a:pPr lvl="1"/>
            <a:r>
              <a:rPr lang="en-US" dirty="0" smtClean="0"/>
              <a:t>Allocations of Resources</a:t>
            </a:r>
          </a:p>
          <a:p>
            <a:pPr lvl="1"/>
            <a:r>
              <a:rPr lang="en-US" dirty="0" smtClean="0"/>
              <a:t>Decisions based on Risk: Acceptance, Mitigation, Avoidance</a:t>
            </a:r>
          </a:p>
          <a:p>
            <a:pPr lvl="1"/>
            <a:r>
              <a:rPr lang="en-US" dirty="0" smtClean="0"/>
              <a:t>Security Policy</a:t>
            </a:r>
          </a:p>
          <a:p>
            <a:r>
              <a:rPr lang="en-US" b="1" dirty="0" smtClean="0"/>
              <a:t>CISO</a:t>
            </a:r>
          </a:p>
          <a:p>
            <a:pPr lvl="1"/>
            <a:r>
              <a:rPr lang="en-US" dirty="0" smtClean="0"/>
              <a:t>Overall Security Responsibility</a:t>
            </a:r>
          </a:p>
          <a:p>
            <a:pPr lvl="1"/>
            <a:r>
              <a:rPr lang="en-US" dirty="0" smtClean="0"/>
              <a:t>Selects all applicable controls to mitigate risk.</a:t>
            </a:r>
          </a:p>
          <a:p>
            <a:pPr lvl="1"/>
            <a:r>
              <a:rPr lang="en-US" dirty="0" smtClean="0"/>
              <a:t>Ensures that security controls are in place and effective.</a:t>
            </a:r>
          </a:p>
          <a:p>
            <a:pPr lvl="1"/>
            <a:r>
              <a:rPr lang="en-US" dirty="0" smtClean="0"/>
              <a:t>Keep up with the Threats, derive Risk</a:t>
            </a:r>
          </a:p>
          <a:p>
            <a:pPr lvl="1"/>
            <a:r>
              <a:rPr lang="en-US" dirty="0" smtClean="0"/>
              <a:t>CSO – responsible for physical security.</a:t>
            </a:r>
          </a:p>
          <a:p>
            <a:r>
              <a:rPr lang="en-US" b="1" dirty="0" smtClean="0"/>
              <a:t>Business Manager (BU head or Mission owner)</a:t>
            </a:r>
          </a:p>
          <a:p>
            <a:pPr lvl="1"/>
            <a:r>
              <a:rPr lang="en-US" dirty="0" smtClean="0"/>
              <a:t>Decides which Controls to implement based on risk and business needs (qualitative) for a particular system.</a:t>
            </a:r>
          </a:p>
          <a:p>
            <a:r>
              <a:rPr lang="en-US" b="1" dirty="0" smtClean="0"/>
              <a:t>IT Systems Manager </a:t>
            </a:r>
          </a:p>
          <a:p>
            <a:pPr lvl="1"/>
            <a:r>
              <a:rPr lang="en-US" dirty="0" smtClean="0"/>
              <a:t>Identify </a:t>
            </a:r>
            <a:r>
              <a:rPr lang="en-US" dirty="0" err="1" smtClean="0"/>
              <a:t>Vulnerabilites</a:t>
            </a:r>
            <a:r>
              <a:rPr lang="en-US" dirty="0" smtClean="0"/>
              <a:t>, verify controls are implemented and maintained.</a:t>
            </a:r>
          </a:p>
          <a:p>
            <a:r>
              <a:rPr lang="en-US" b="1" dirty="0" smtClean="0"/>
              <a:t>IT Security Administrator</a:t>
            </a:r>
          </a:p>
          <a:p>
            <a:pPr lvl="1"/>
            <a:r>
              <a:rPr lang="en-US" dirty="0" smtClean="0"/>
              <a:t>Implement the actual controls.</a:t>
            </a:r>
            <a:endParaRPr lang="en-US" dirty="0"/>
          </a:p>
        </p:txBody>
      </p:sp>
    </p:spTree>
    <p:extLst>
      <p:ext uri="{BB962C8B-B14F-4D97-AF65-F5344CB8AC3E}">
        <p14:creationId xmlns:p14="http://schemas.microsoft.com/office/powerpoint/2010/main" val="296608752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 response management</a:t>
            </a:r>
            <a:endParaRPr lang="en-US" dirty="0"/>
          </a:p>
        </p:txBody>
      </p:sp>
      <p:sp>
        <p:nvSpPr>
          <p:cNvPr id="4" name="Flowchart: Stored Data 3"/>
          <p:cNvSpPr/>
          <p:nvPr/>
        </p:nvSpPr>
        <p:spPr>
          <a:xfrm flipH="1">
            <a:off x="288961" y="1902730"/>
            <a:ext cx="3073138" cy="1527143"/>
          </a:xfrm>
          <a:prstGeom prst="flowChartOnlineStorag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smtClean="0"/>
              <a:t>Detection</a:t>
            </a:r>
          </a:p>
          <a:p>
            <a:pPr algn="ctr"/>
            <a:r>
              <a:rPr lang="en-US" sz="1600" i="1" dirty="0" smtClean="0"/>
              <a:t>First responders analyze to classify alarm as incident and Activate the CIRT. </a:t>
            </a:r>
            <a:r>
              <a:rPr lang="en-US" sz="1600" b="1" i="1" dirty="0" smtClean="0">
                <a:solidFill>
                  <a:srgbClr val="FF0000"/>
                </a:solidFill>
              </a:rPr>
              <a:t>Reporting</a:t>
            </a:r>
            <a:endParaRPr lang="en-US" sz="1600" b="1" i="1" dirty="0">
              <a:solidFill>
                <a:srgbClr val="FF0000"/>
              </a:solidFill>
            </a:endParaRPr>
          </a:p>
        </p:txBody>
      </p:sp>
      <p:sp>
        <p:nvSpPr>
          <p:cNvPr id="5" name="Flowchart: Stored Data 4"/>
          <p:cNvSpPr/>
          <p:nvPr/>
        </p:nvSpPr>
        <p:spPr>
          <a:xfrm flipH="1">
            <a:off x="2939465" y="1902730"/>
            <a:ext cx="3073138" cy="1527143"/>
          </a:xfrm>
          <a:prstGeom prst="flowChartOnlineStorag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smtClean="0"/>
              <a:t>Response</a:t>
            </a:r>
          </a:p>
          <a:p>
            <a:pPr algn="ctr"/>
            <a:r>
              <a:rPr lang="en-US" sz="1600" i="1" dirty="0" smtClean="0"/>
              <a:t>Investigate, Assess damage, collect evidence, </a:t>
            </a:r>
            <a:r>
              <a:rPr lang="en-US" sz="1600" i="1" dirty="0" smtClean="0">
                <a:solidFill>
                  <a:srgbClr val="FFFF00"/>
                </a:solidFill>
              </a:rPr>
              <a:t>determine the response (containment action)</a:t>
            </a:r>
            <a:endParaRPr lang="en-US" sz="1600" i="1" dirty="0">
              <a:solidFill>
                <a:srgbClr val="FFFF00"/>
              </a:solidFill>
            </a:endParaRPr>
          </a:p>
        </p:txBody>
      </p:sp>
      <p:sp>
        <p:nvSpPr>
          <p:cNvPr id="6" name="Flowchart: Stored Data 5"/>
          <p:cNvSpPr/>
          <p:nvPr/>
        </p:nvSpPr>
        <p:spPr>
          <a:xfrm flipH="1">
            <a:off x="5652941" y="1902730"/>
            <a:ext cx="3073138" cy="1527143"/>
          </a:xfrm>
          <a:prstGeom prst="flowChartOnlineStorag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smtClean="0"/>
              <a:t>Mitigation</a:t>
            </a:r>
          </a:p>
          <a:p>
            <a:pPr algn="ctr"/>
            <a:r>
              <a:rPr lang="en-US" sz="1600" i="1" dirty="0" smtClean="0">
                <a:solidFill>
                  <a:srgbClr val="FF0000"/>
                </a:solidFill>
              </a:rPr>
              <a:t>Determine Cause that leads to RCA, </a:t>
            </a:r>
            <a:r>
              <a:rPr lang="en-US" sz="1600" i="1" dirty="0" smtClean="0">
                <a:solidFill>
                  <a:srgbClr val="FFFF00"/>
                </a:solidFill>
              </a:rPr>
              <a:t>take action to Contain incident </a:t>
            </a:r>
            <a:r>
              <a:rPr lang="en-US" sz="1600" i="1" dirty="0" smtClean="0"/>
              <a:t>and Eradicate to stop incident.</a:t>
            </a:r>
            <a:endParaRPr lang="en-US" sz="1600" i="1" dirty="0"/>
          </a:p>
        </p:txBody>
      </p:sp>
      <p:sp>
        <p:nvSpPr>
          <p:cNvPr id="7" name="Flowchart: Stored Data 6"/>
          <p:cNvSpPr/>
          <p:nvPr/>
        </p:nvSpPr>
        <p:spPr>
          <a:xfrm flipH="1">
            <a:off x="8303445" y="1902730"/>
            <a:ext cx="3445496" cy="1527144"/>
          </a:xfrm>
          <a:prstGeom prst="flowChartOnlineStorag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smtClean="0"/>
              <a:t>Reporting</a:t>
            </a:r>
          </a:p>
          <a:p>
            <a:pPr algn="ctr"/>
            <a:r>
              <a:rPr lang="en-US" sz="1600" b="1" i="1" dirty="0" smtClean="0"/>
              <a:t>Technical: </a:t>
            </a:r>
            <a:r>
              <a:rPr lang="en-US" sz="1600" i="1" dirty="0" smtClean="0"/>
              <a:t>Technical details of incident.</a:t>
            </a:r>
          </a:p>
          <a:p>
            <a:pPr algn="ctr"/>
            <a:r>
              <a:rPr lang="en-US" sz="1600" b="1" i="1" dirty="0" smtClean="0"/>
              <a:t>Non-Technical: </a:t>
            </a:r>
            <a:r>
              <a:rPr lang="en-US" sz="1600" i="1" dirty="0" smtClean="0"/>
              <a:t>Seriousness of incident to management.</a:t>
            </a:r>
            <a:endParaRPr lang="en-US" sz="1600" i="1" dirty="0"/>
          </a:p>
        </p:txBody>
      </p:sp>
      <p:sp>
        <p:nvSpPr>
          <p:cNvPr id="8" name="Flowchart: Stored Data 7"/>
          <p:cNvSpPr/>
          <p:nvPr/>
        </p:nvSpPr>
        <p:spPr>
          <a:xfrm flipH="1">
            <a:off x="575053" y="3609770"/>
            <a:ext cx="3445496" cy="1527144"/>
          </a:xfrm>
          <a:prstGeom prst="flowChartOnlineStorag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smtClean="0"/>
              <a:t>Recovery</a:t>
            </a:r>
          </a:p>
          <a:p>
            <a:pPr algn="ctr"/>
            <a:r>
              <a:rPr lang="en-US" sz="1600" i="1" dirty="0" smtClean="0"/>
              <a:t>Restore system to operational status (BU approves). Monitor for persistence. Recovery in off-peak hours.</a:t>
            </a:r>
            <a:endParaRPr lang="en-US" sz="1600" i="1" dirty="0"/>
          </a:p>
        </p:txBody>
      </p:sp>
      <p:sp>
        <p:nvSpPr>
          <p:cNvPr id="9" name="Flowchart: Stored Data 8"/>
          <p:cNvSpPr/>
          <p:nvPr/>
        </p:nvSpPr>
        <p:spPr>
          <a:xfrm flipH="1">
            <a:off x="3486778" y="3610550"/>
            <a:ext cx="4709829" cy="1527144"/>
          </a:xfrm>
          <a:prstGeom prst="flowChartOnlineStorag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smtClean="0"/>
              <a:t>Remediation</a:t>
            </a:r>
          </a:p>
          <a:p>
            <a:pPr algn="ctr"/>
            <a:r>
              <a:rPr lang="en-US" sz="1600" i="1" dirty="0" smtClean="0"/>
              <a:t>Long term mitigation. </a:t>
            </a:r>
            <a:r>
              <a:rPr lang="en-US" sz="1600" i="1" dirty="0" smtClean="0">
                <a:solidFill>
                  <a:srgbClr val="FF0000"/>
                </a:solidFill>
              </a:rPr>
              <a:t>Prevent </a:t>
            </a:r>
            <a:r>
              <a:rPr lang="en-US" sz="1600" i="1" dirty="0" err="1" smtClean="0">
                <a:solidFill>
                  <a:srgbClr val="FF0000"/>
                </a:solidFill>
              </a:rPr>
              <a:t>Recurrance</a:t>
            </a:r>
            <a:r>
              <a:rPr lang="en-US" sz="1600" i="1" dirty="0" smtClean="0">
                <a:solidFill>
                  <a:srgbClr val="FF0000"/>
                </a:solidFill>
              </a:rPr>
              <a:t>. </a:t>
            </a:r>
            <a:r>
              <a:rPr lang="en-US" sz="1600" i="1" dirty="0" smtClean="0">
                <a:solidFill>
                  <a:srgbClr val="FFFF00"/>
                </a:solidFill>
              </a:rPr>
              <a:t>Root cause Analysis</a:t>
            </a:r>
            <a:r>
              <a:rPr lang="en-US" sz="1600" i="1" dirty="0" smtClean="0">
                <a:solidFill>
                  <a:srgbClr val="FF0000"/>
                </a:solidFill>
              </a:rPr>
              <a:t>. </a:t>
            </a:r>
            <a:r>
              <a:rPr lang="en-US" sz="1600" b="1" i="1" dirty="0" err="1" smtClean="0"/>
              <a:t>Eg</a:t>
            </a:r>
            <a:r>
              <a:rPr lang="en-US" sz="1600" b="1" i="1" dirty="0" smtClean="0"/>
              <a:t>:</a:t>
            </a:r>
            <a:r>
              <a:rPr lang="en-US" sz="1600" i="1" dirty="0" smtClean="0"/>
              <a:t> Password was compromised, mitigation changes password. Remediation adds Multifactor authentication.</a:t>
            </a:r>
            <a:endParaRPr lang="en-US" sz="1600" i="1" dirty="0"/>
          </a:p>
        </p:txBody>
      </p:sp>
      <p:sp>
        <p:nvSpPr>
          <p:cNvPr id="10" name="Flowchart: Stored Data 9"/>
          <p:cNvSpPr/>
          <p:nvPr/>
        </p:nvSpPr>
        <p:spPr>
          <a:xfrm flipH="1">
            <a:off x="7635710" y="3610550"/>
            <a:ext cx="3899961" cy="1527144"/>
          </a:xfrm>
          <a:prstGeom prst="flowChartOnlineStorag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smtClean="0"/>
              <a:t>Lessons Learned</a:t>
            </a:r>
          </a:p>
          <a:p>
            <a:pPr algn="ctr"/>
            <a:r>
              <a:rPr lang="en-US" sz="1600" b="1" i="1" dirty="0" smtClean="0"/>
              <a:t>Final Incident Report</a:t>
            </a:r>
            <a:r>
              <a:rPr lang="en-US" sz="1600" i="1" dirty="0" smtClean="0"/>
              <a:t>.</a:t>
            </a:r>
          </a:p>
          <a:p>
            <a:pPr algn="ctr"/>
            <a:r>
              <a:rPr lang="en-US" sz="1600" i="1" dirty="0" smtClean="0"/>
              <a:t>What could be done to prevent further incidents, response analysis, shortcomings, feedback.</a:t>
            </a:r>
            <a:endParaRPr lang="en-US" sz="1600" i="1" dirty="0"/>
          </a:p>
        </p:txBody>
      </p:sp>
      <p:sp>
        <p:nvSpPr>
          <p:cNvPr id="11" name="TextBox 10"/>
          <p:cNvSpPr txBox="1"/>
          <p:nvPr/>
        </p:nvSpPr>
        <p:spPr>
          <a:xfrm>
            <a:off x="2666087" y="2666301"/>
            <a:ext cx="273378" cy="707886"/>
          </a:xfrm>
          <a:prstGeom prst="rect">
            <a:avLst/>
          </a:prstGeom>
          <a:noFill/>
        </p:spPr>
        <p:txBody>
          <a:bodyPr wrap="square" rtlCol="0">
            <a:spAutoFit/>
          </a:bodyPr>
          <a:lstStyle/>
          <a:p>
            <a:r>
              <a:rPr lang="en-US" sz="4000" dirty="0" smtClean="0">
                <a:solidFill>
                  <a:schemeClr val="bg1"/>
                </a:solidFill>
                <a:latin typeface="Trebuchet MS" panose="020B0603020202020204" pitchFamily="34" charset="0"/>
              </a:rPr>
              <a:t>1</a:t>
            </a:r>
            <a:endParaRPr lang="en-US" sz="4000" dirty="0">
              <a:solidFill>
                <a:schemeClr val="bg1"/>
              </a:solidFill>
              <a:latin typeface="Trebuchet MS" panose="020B0603020202020204" pitchFamily="34" charset="0"/>
            </a:endParaRPr>
          </a:p>
        </p:txBody>
      </p:sp>
      <p:sp>
        <p:nvSpPr>
          <p:cNvPr id="12" name="TextBox 11"/>
          <p:cNvSpPr txBox="1"/>
          <p:nvPr/>
        </p:nvSpPr>
        <p:spPr>
          <a:xfrm>
            <a:off x="5286613" y="2666301"/>
            <a:ext cx="273378" cy="707886"/>
          </a:xfrm>
          <a:prstGeom prst="rect">
            <a:avLst/>
          </a:prstGeom>
          <a:noFill/>
        </p:spPr>
        <p:txBody>
          <a:bodyPr wrap="square" rtlCol="0">
            <a:spAutoFit/>
          </a:bodyPr>
          <a:lstStyle/>
          <a:p>
            <a:r>
              <a:rPr lang="en-US" sz="4000" dirty="0">
                <a:solidFill>
                  <a:schemeClr val="bg1"/>
                </a:solidFill>
                <a:latin typeface="Trebuchet MS" panose="020B0603020202020204" pitchFamily="34" charset="0"/>
              </a:rPr>
              <a:t>2</a:t>
            </a:r>
          </a:p>
        </p:txBody>
      </p:sp>
      <p:sp>
        <p:nvSpPr>
          <p:cNvPr id="13" name="TextBox 12"/>
          <p:cNvSpPr txBox="1"/>
          <p:nvPr/>
        </p:nvSpPr>
        <p:spPr>
          <a:xfrm>
            <a:off x="8073806" y="2666301"/>
            <a:ext cx="273378" cy="707886"/>
          </a:xfrm>
          <a:prstGeom prst="rect">
            <a:avLst/>
          </a:prstGeom>
          <a:noFill/>
        </p:spPr>
        <p:txBody>
          <a:bodyPr wrap="square" rtlCol="0">
            <a:spAutoFit/>
          </a:bodyPr>
          <a:lstStyle/>
          <a:p>
            <a:r>
              <a:rPr lang="en-US" sz="4000" dirty="0" smtClean="0">
                <a:solidFill>
                  <a:schemeClr val="bg1"/>
                </a:solidFill>
                <a:latin typeface="Trebuchet MS" panose="020B0603020202020204" pitchFamily="34" charset="0"/>
              </a:rPr>
              <a:t>3</a:t>
            </a:r>
            <a:endParaRPr lang="en-US" sz="4000" dirty="0">
              <a:solidFill>
                <a:schemeClr val="bg1"/>
              </a:solidFill>
              <a:latin typeface="Trebuchet MS" panose="020B0603020202020204" pitchFamily="34" charset="0"/>
            </a:endParaRPr>
          </a:p>
        </p:txBody>
      </p:sp>
      <p:sp>
        <p:nvSpPr>
          <p:cNvPr id="14" name="TextBox 13"/>
          <p:cNvSpPr txBox="1"/>
          <p:nvPr/>
        </p:nvSpPr>
        <p:spPr>
          <a:xfrm>
            <a:off x="11096920" y="2721987"/>
            <a:ext cx="273378" cy="707886"/>
          </a:xfrm>
          <a:prstGeom prst="rect">
            <a:avLst/>
          </a:prstGeom>
          <a:noFill/>
        </p:spPr>
        <p:txBody>
          <a:bodyPr wrap="square" rtlCol="0">
            <a:spAutoFit/>
          </a:bodyPr>
          <a:lstStyle/>
          <a:p>
            <a:r>
              <a:rPr lang="en-US" sz="4000" dirty="0" smtClean="0">
                <a:solidFill>
                  <a:schemeClr val="bg1"/>
                </a:solidFill>
                <a:latin typeface="Trebuchet MS" panose="020B0603020202020204" pitchFamily="34" charset="0"/>
              </a:rPr>
              <a:t>4</a:t>
            </a:r>
            <a:endParaRPr lang="en-US" sz="4000" dirty="0">
              <a:solidFill>
                <a:schemeClr val="bg1"/>
              </a:solidFill>
              <a:latin typeface="Trebuchet MS" panose="020B0603020202020204" pitchFamily="34" charset="0"/>
            </a:endParaRPr>
          </a:p>
        </p:txBody>
      </p:sp>
      <p:sp>
        <p:nvSpPr>
          <p:cNvPr id="15" name="TextBox 14"/>
          <p:cNvSpPr txBox="1"/>
          <p:nvPr/>
        </p:nvSpPr>
        <p:spPr>
          <a:xfrm>
            <a:off x="3350089" y="4438341"/>
            <a:ext cx="273378" cy="707886"/>
          </a:xfrm>
          <a:prstGeom prst="rect">
            <a:avLst/>
          </a:prstGeom>
          <a:noFill/>
        </p:spPr>
        <p:txBody>
          <a:bodyPr wrap="square" rtlCol="0">
            <a:spAutoFit/>
          </a:bodyPr>
          <a:lstStyle/>
          <a:p>
            <a:r>
              <a:rPr lang="en-US" sz="4000" dirty="0">
                <a:solidFill>
                  <a:schemeClr val="bg1"/>
                </a:solidFill>
                <a:latin typeface="Trebuchet MS" panose="020B0603020202020204" pitchFamily="34" charset="0"/>
              </a:rPr>
              <a:t>5</a:t>
            </a:r>
          </a:p>
        </p:txBody>
      </p:sp>
      <p:sp>
        <p:nvSpPr>
          <p:cNvPr id="16" name="TextBox 15"/>
          <p:cNvSpPr txBox="1"/>
          <p:nvPr/>
        </p:nvSpPr>
        <p:spPr>
          <a:xfrm>
            <a:off x="7503485" y="4429808"/>
            <a:ext cx="273378" cy="707886"/>
          </a:xfrm>
          <a:prstGeom prst="rect">
            <a:avLst/>
          </a:prstGeom>
          <a:noFill/>
        </p:spPr>
        <p:txBody>
          <a:bodyPr wrap="square" rtlCol="0">
            <a:spAutoFit/>
          </a:bodyPr>
          <a:lstStyle/>
          <a:p>
            <a:r>
              <a:rPr lang="en-US" sz="4000" dirty="0">
                <a:solidFill>
                  <a:schemeClr val="bg1"/>
                </a:solidFill>
                <a:latin typeface="Trebuchet MS" panose="020B0603020202020204" pitchFamily="34" charset="0"/>
              </a:rPr>
              <a:t>6</a:t>
            </a:r>
          </a:p>
        </p:txBody>
      </p:sp>
      <p:sp>
        <p:nvSpPr>
          <p:cNvPr id="17" name="TextBox 16"/>
          <p:cNvSpPr txBox="1"/>
          <p:nvPr/>
        </p:nvSpPr>
        <p:spPr>
          <a:xfrm>
            <a:off x="10960231" y="4374122"/>
            <a:ext cx="273378" cy="707886"/>
          </a:xfrm>
          <a:prstGeom prst="rect">
            <a:avLst/>
          </a:prstGeom>
          <a:noFill/>
        </p:spPr>
        <p:txBody>
          <a:bodyPr wrap="square" rtlCol="0">
            <a:spAutoFit/>
          </a:bodyPr>
          <a:lstStyle/>
          <a:p>
            <a:r>
              <a:rPr lang="en-US" sz="4000" dirty="0">
                <a:solidFill>
                  <a:schemeClr val="bg1"/>
                </a:solidFill>
                <a:latin typeface="Trebuchet MS" panose="020B0603020202020204" pitchFamily="34" charset="0"/>
              </a:rPr>
              <a:t>7</a:t>
            </a:r>
          </a:p>
        </p:txBody>
      </p:sp>
      <p:sp>
        <p:nvSpPr>
          <p:cNvPr id="18" name="Rectangle 17"/>
          <p:cNvSpPr/>
          <p:nvPr/>
        </p:nvSpPr>
        <p:spPr>
          <a:xfrm>
            <a:off x="0" y="5276855"/>
            <a:ext cx="12068070" cy="754259"/>
          </a:xfrm>
          <a:prstGeom prst="rect">
            <a:avLst/>
          </a:prstGeom>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Root Cause Analysis</a:t>
            </a:r>
          </a:p>
          <a:p>
            <a:pPr algn="ctr"/>
            <a:r>
              <a:rPr lang="en-US" sz="1600" dirty="0" smtClean="0"/>
              <a:t>Determine what caused an incident: very critical to Mitigation, Recovery and Remediation. If root cause is not properly identified, an incident can persist for a longer time.</a:t>
            </a:r>
            <a:endParaRPr lang="en-US" sz="1600" dirty="0"/>
          </a:p>
        </p:txBody>
      </p:sp>
      <p:sp>
        <p:nvSpPr>
          <p:cNvPr id="19" name="Rectangle 18"/>
          <p:cNvSpPr/>
          <p:nvPr/>
        </p:nvSpPr>
        <p:spPr>
          <a:xfrm>
            <a:off x="2149312" y="6556342"/>
            <a:ext cx="7918515" cy="3016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smtClean="0"/>
              <a:t>NIST Computer Security Handling Guide</a:t>
            </a:r>
            <a:r>
              <a:rPr lang="en-US" dirty="0" smtClean="0"/>
              <a:t>: 800-61r2</a:t>
            </a:r>
            <a:endParaRPr lang="en-US" dirty="0"/>
          </a:p>
        </p:txBody>
      </p:sp>
      <p:sp>
        <p:nvSpPr>
          <p:cNvPr id="20" name="Rectangle 19"/>
          <p:cNvSpPr/>
          <p:nvPr/>
        </p:nvSpPr>
        <p:spPr>
          <a:xfrm>
            <a:off x="807564" y="6188114"/>
            <a:ext cx="10941377" cy="31316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b="1" dirty="0" smtClean="0"/>
              <a:t>CIRT – Computer Incident Response Team: </a:t>
            </a:r>
            <a:r>
              <a:rPr lang="en-US" dirty="0" smtClean="0"/>
              <a:t>Responsible for Investigation, Containment and Recovery.</a:t>
            </a:r>
            <a:r>
              <a:rPr lang="en-US" b="1" dirty="0" smtClean="0"/>
              <a:t> </a:t>
            </a:r>
            <a:endParaRPr lang="en-US" dirty="0"/>
          </a:p>
        </p:txBody>
      </p:sp>
    </p:spTree>
    <p:extLst>
      <p:ext uri="{BB962C8B-B14F-4D97-AF65-F5344CB8AC3E}">
        <p14:creationId xmlns:p14="http://schemas.microsoft.com/office/powerpoint/2010/main" val="3567636121"/>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of attacks</a:t>
            </a:r>
            <a:endParaRPr lang="en-US" dirty="0"/>
          </a:p>
        </p:txBody>
      </p:sp>
      <p:sp>
        <p:nvSpPr>
          <p:cNvPr id="3" name="Content Placeholder 2"/>
          <p:cNvSpPr>
            <a:spLocks noGrp="1"/>
          </p:cNvSpPr>
          <p:nvPr>
            <p:ph idx="1"/>
          </p:nvPr>
        </p:nvSpPr>
        <p:spPr>
          <a:xfrm>
            <a:off x="459429" y="3570203"/>
            <a:ext cx="3066981" cy="1514811"/>
          </a:xfrm>
        </p:spPr>
        <p:txBody>
          <a:bodyPr>
            <a:normAutofit lnSpcReduction="10000"/>
          </a:bodyPr>
          <a:lstStyle/>
          <a:p>
            <a:pPr marL="0" indent="0" algn="ctr">
              <a:buNone/>
            </a:pPr>
            <a:r>
              <a:rPr lang="en-US" b="1" i="1" dirty="0" err="1" smtClean="0"/>
              <a:t>Fraggle</a:t>
            </a:r>
            <a:r>
              <a:rPr lang="en-US" b="1" i="1" dirty="0" smtClean="0"/>
              <a:t> Attack</a:t>
            </a:r>
          </a:p>
          <a:p>
            <a:pPr marL="0" indent="0">
              <a:buNone/>
            </a:pPr>
            <a:r>
              <a:rPr lang="en-US" dirty="0" smtClean="0"/>
              <a:t>Send UDP Port 7 and 19 traffic spoofing Victims IP as source. All hosts then send traffic to the victim. </a:t>
            </a:r>
            <a:endParaRPr lang="en-US" dirty="0"/>
          </a:p>
        </p:txBody>
      </p:sp>
      <p:sp>
        <p:nvSpPr>
          <p:cNvPr id="4" name="Content Placeholder 2"/>
          <p:cNvSpPr txBox="1">
            <a:spLocks/>
          </p:cNvSpPr>
          <p:nvPr/>
        </p:nvSpPr>
        <p:spPr>
          <a:xfrm>
            <a:off x="581192" y="1951050"/>
            <a:ext cx="3066981" cy="151481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i="1" dirty="0" smtClean="0"/>
              <a:t>SYN Flood Attack</a:t>
            </a:r>
          </a:p>
          <a:p>
            <a:pPr marL="0" indent="0">
              <a:buFont typeface="Wingdings 2" panose="05020102010507070707" pitchFamily="18" charset="2"/>
              <a:buNone/>
            </a:pPr>
            <a:r>
              <a:rPr lang="en-US" dirty="0" smtClean="0"/>
              <a:t>Sends multiple SYN packets, but does not respond to the SYN-ACK with an ACK.</a:t>
            </a:r>
            <a:endParaRPr lang="en-US" dirty="0"/>
          </a:p>
        </p:txBody>
      </p:sp>
      <p:sp>
        <p:nvSpPr>
          <p:cNvPr id="5" name="Content Placeholder 2"/>
          <p:cNvSpPr txBox="1">
            <a:spLocks/>
          </p:cNvSpPr>
          <p:nvPr/>
        </p:nvSpPr>
        <p:spPr>
          <a:xfrm>
            <a:off x="6753254" y="1952214"/>
            <a:ext cx="3066981" cy="235065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i="1" dirty="0" smtClean="0"/>
              <a:t>Smurf Attack</a:t>
            </a:r>
          </a:p>
          <a:p>
            <a:pPr marL="0" indent="0">
              <a:buFont typeface="Wingdings 2" panose="05020102010507070707" pitchFamily="18" charset="2"/>
              <a:buNone/>
            </a:pPr>
            <a:r>
              <a:rPr lang="en-US" dirty="0" smtClean="0"/>
              <a:t>Sends ICMP echo packets spoofing the Victim’s IP as source to a broadcast network via directed broadcast in a router. RFC 2644 defaults to no directed broadcast.</a:t>
            </a:r>
            <a:endParaRPr lang="en-US" dirty="0"/>
          </a:p>
        </p:txBody>
      </p:sp>
      <p:sp>
        <p:nvSpPr>
          <p:cNvPr id="6" name="Content Placeholder 2"/>
          <p:cNvSpPr txBox="1">
            <a:spLocks/>
          </p:cNvSpPr>
          <p:nvPr/>
        </p:nvSpPr>
        <p:spPr>
          <a:xfrm>
            <a:off x="3648173" y="1824884"/>
            <a:ext cx="3066981" cy="151481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i="1" dirty="0" smtClean="0"/>
              <a:t>TCP Reset Attack</a:t>
            </a:r>
          </a:p>
          <a:p>
            <a:pPr marL="0" indent="0">
              <a:buFont typeface="Wingdings 2" panose="05020102010507070707" pitchFamily="18" charset="2"/>
              <a:buNone/>
            </a:pPr>
            <a:r>
              <a:rPr lang="en-US" dirty="0" smtClean="0"/>
              <a:t>Send TCP RST packets to terminate session.</a:t>
            </a:r>
            <a:endParaRPr lang="en-US" dirty="0"/>
          </a:p>
        </p:txBody>
      </p:sp>
      <p:sp>
        <p:nvSpPr>
          <p:cNvPr id="7" name="Content Placeholder 2"/>
          <p:cNvSpPr txBox="1">
            <a:spLocks/>
          </p:cNvSpPr>
          <p:nvPr/>
        </p:nvSpPr>
        <p:spPr>
          <a:xfrm>
            <a:off x="3456950" y="3310661"/>
            <a:ext cx="3066981" cy="151481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i="1" dirty="0" smtClean="0"/>
              <a:t>Ping of Death</a:t>
            </a:r>
          </a:p>
          <a:p>
            <a:pPr marL="0" indent="0">
              <a:buFont typeface="Wingdings 2" panose="05020102010507070707" pitchFamily="18" charset="2"/>
              <a:buNone/>
            </a:pPr>
            <a:r>
              <a:rPr lang="en-US" dirty="0" smtClean="0"/>
              <a:t>Send ICMP Packets over 64KB in size.</a:t>
            </a:r>
            <a:endParaRPr lang="en-US" dirty="0"/>
          </a:p>
        </p:txBody>
      </p:sp>
      <p:sp>
        <p:nvSpPr>
          <p:cNvPr id="8" name="Content Placeholder 2"/>
          <p:cNvSpPr txBox="1">
            <a:spLocks/>
          </p:cNvSpPr>
          <p:nvPr/>
        </p:nvSpPr>
        <p:spPr>
          <a:xfrm>
            <a:off x="6753254" y="4173019"/>
            <a:ext cx="3066981" cy="1514811"/>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i="1" dirty="0" smtClean="0"/>
              <a:t>Teardrop</a:t>
            </a:r>
          </a:p>
          <a:p>
            <a:pPr marL="0" indent="0">
              <a:buFont typeface="Wingdings 2" panose="05020102010507070707" pitchFamily="18" charset="2"/>
              <a:buNone/>
            </a:pPr>
            <a:r>
              <a:rPr lang="en-US" dirty="0" smtClean="0"/>
              <a:t>Fragments packets in a way that receiving machine is unable to recover original message, leading to crashes.</a:t>
            </a:r>
            <a:endParaRPr lang="en-US" dirty="0"/>
          </a:p>
        </p:txBody>
      </p:sp>
      <p:sp>
        <p:nvSpPr>
          <p:cNvPr id="9" name="Content Placeholder 2"/>
          <p:cNvSpPr txBox="1">
            <a:spLocks/>
          </p:cNvSpPr>
          <p:nvPr/>
        </p:nvSpPr>
        <p:spPr>
          <a:xfrm>
            <a:off x="319206" y="5057597"/>
            <a:ext cx="3066981" cy="151481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i="1" dirty="0" smtClean="0"/>
              <a:t>Land Attacks</a:t>
            </a:r>
          </a:p>
          <a:p>
            <a:pPr marL="0" indent="0">
              <a:buFont typeface="Wingdings 2" panose="05020102010507070707" pitchFamily="18" charset="2"/>
              <a:buNone/>
            </a:pPr>
            <a:r>
              <a:rPr lang="en-US" dirty="0" smtClean="0"/>
              <a:t>Spoofs SYN packets with the </a:t>
            </a:r>
            <a:r>
              <a:rPr lang="en-US" dirty="0" err="1" smtClean="0"/>
              <a:t>Src.IP</a:t>
            </a:r>
            <a:r>
              <a:rPr lang="en-US" dirty="0" smtClean="0"/>
              <a:t> and </a:t>
            </a:r>
            <a:r>
              <a:rPr lang="en-US" dirty="0" err="1" smtClean="0"/>
              <a:t>Dst.IP</a:t>
            </a:r>
            <a:r>
              <a:rPr lang="en-US" dirty="0" smtClean="0"/>
              <a:t> both as Victim’s IP, leading to crashes.</a:t>
            </a:r>
            <a:endParaRPr lang="en-US" dirty="0"/>
          </a:p>
        </p:txBody>
      </p:sp>
      <p:sp>
        <p:nvSpPr>
          <p:cNvPr id="10" name="Content Placeholder 2"/>
          <p:cNvSpPr txBox="1">
            <a:spLocks/>
          </p:cNvSpPr>
          <p:nvPr/>
        </p:nvSpPr>
        <p:spPr>
          <a:xfrm>
            <a:off x="3425332" y="4929814"/>
            <a:ext cx="3066981" cy="151481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i="1" dirty="0" smtClean="0"/>
              <a:t>Man-in-the-middle</a:t>
            </a:r>
          </a:p>
          <a:p>
            <a:pPr marL="0" indent="0">
              <a:buFont typeface="Wingdings 2" panose="05020102010507070707" pitchFamily="18" charset="2"/>
              <a:buNone/>
            </a:pPr>
            <a:r>
              <a:rPr lang="en-US" dirty="0" smtClean="0"/>
              <a:t>Intercept. Obfuscate/Proxy. Reap.</a:t>
            </a:r>
            <a:endParaRPr lang="en-US" dirty="0"/>
          </a:p>
        </p:txBody>
      </p:sp>
      <p:sp>
        <p:nvSpPr>
          <p:cNvPr id="11" name="Rounded Rectangle 10"/>
          <p:cNvSpPr/>
          <p:nvPr/>
        </p:nvSpPr>
        <p:spPr>
          <a:xfrm>
            <a:off x="9709608" y="2187019"/>
            <a:ext cx="2253006" cy="18810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Sabotage</a:t>
            </a:r>
          </a:p>
          <a:p>
            <a:pPr algn="ctr"/>
            <a:r>
              <a:rPr lang="en-US" i="1" dirty="0" smtClean="0"/>
              <a:t>Criminal destruction or disruption against an organization by an employee.</a:t>
            </a:r>
            <a:endParaRPr lang="en-US" i="1" dirty="0"/>
          </a:p>
        </p:txBody>
      </p:sp>
      <p:sp>
        <p:nvSpPr>
          <p:cNvPr id="12" name="Rounded Rectangle 11"/>
          <p:cNvSpPr/>
          <p:nvPr/>
        </p:nvSpPr>
        <p:spPr>
          <a:xfrm>
            <a:off x="9709608" y="4327608"/>
            <a:ext cx="2253006" cy="18810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Espionage</a:t>
            </a:r>
          </a:p>
          <a:p>
            <a:pPr algn="ctr"/>
            <a:r>
              <a:rPr lang="en-US" i="1" dirty="0" smtClean="0"/>
              <a:t>Spy and steal secrets / intelligence.</a:t>
            </a:r>
            <a:endParaRPr lang="en-US" i="1" dirty="0"/>
          </a:p>
        </p:txBody>
      </p:sp>
      <p:sp>
        <p:nvSpPr>
          <p:cNvPr id="13" name="Content Placeholder 2"/>
          <p:cNvSpPr txBox="1">
            <a:spLocks/>
          </p:cNvSpPr>
          <p:nvPr/>
        </p:nvSpPr>
        <p:spPr>
          <a:xfrm>
            <a:off x="6753254" y="5786556"/>
            <a:ext cx="3066981" cy="1018688"/>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i="1" dirty="0" smtClean="0"/>
              <a:t>XMAS Attack</a:t>
            </a:r>
          </a:p>
          <a:p>
            <a:pPr marL="0" indent="0">
              <a:buFont typeface="Wingdings 2" panose="05020102010507070707" pitchFamily="18" charset="2"/>
              <a:buNone/>
            </a:pPr>
            <a:r>
              <a:rPr lang="en-US" dirty="0" smtClean="0"/>
              <a:t>Has URG, FIN and RST Flags set, lit up like a Christmas tree.</a:t>
            </a:r>
            <a:endParaRPr lang="en-US" dirty="0"/>
          </a:p>
        </p:txBody>
      </p:sp>
    </p:spTree>
    <p:extLst>
      <p:ext uri="{BB962C8B-B14F-4D97-AF65-F5344CB8AC3E}">
        <p14:creationId xmlns:p14="http://schemas.microsoft.com/office/powerpoint/2010/main" val="265756434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816339" y="1894788"/>
            <a:ext cx="6127422" cy="411008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Controls</a:t>
            </a:r>
            <a:endParaRPr lang="en-US" dirty="0"/>
          </a:p>
        </p:txBody>
      </p:sp>
      <p:sp>
        <p:nvSpPr>
          <p:cNvPr id="3" name="Content Placeholder 2"/>
          <p:cNvSpPr>
            <a:spLocks noGrp="1"/>
          </p:cNvSpPr>
          <p:nvPr>
            <p:ph idx="1"/>
          </p:nvPr>
        </p:nvSpPr>
        <p:spPr>
          <a:xfrm>
            <a:off x="562339" y="1791372"/>
            <a:ext cx="5254000" cy="4986502"/>
          </a:xfrm>
        </p:spPr>
        <p:txBody>
          <a:bodyPr>
            <a:normAutofit fontScale="85000" lnSpcReduction="10000"/>
          </a:bodyPr>
          <a:lstStyle/>
          <a:p>
            <a:r>
              <a:rPr lang="en-US" b="1" dirty="0" smtClean="0"/>
              <a:t>Firewalls</a:t>
            </a:r>
            <a:r>
              <a:rPr lang="en-US" dirty="0" smtClean="0"/>
              <a:t>: Prevent unauthorized access.</a:t>
            </a:r>
          </a:p>
          <a:p>
            <a:r>
              <a:rPr lang="en-US" b="1" dirty="0" smtClean="0"/>
              <a:t>Intrusion Detection</a:t>
            </a:r>
            <a:r>
              <a:rPr lang="en-US" dirty="0" smtClean="0"/>
              <a:t>: Detect attacks.</a:t>
            </a:r>
          </a:p>
          <a:p>
            <a:r>
              <a:rPr lang="en-US" b="1" dirty="0" smtClean="0"/>
              <a:t>Intrusion Prevention</a:t>
            </a:r>
            <a:r>
              <a:rPr lang="en-US" dirty="0" smtClean="0"/>
              <a:t>: Prevent Attacks</a:t>
            </a:r>
          </a:p>
          <a:p>
            <a:pPr lvl="1"/>
            <a:r>
              <a:rPr lang="en-US" dirty="0" smtClean="0"/>
              <a:t>Can be Context based.</a:t>
            </a:r>
          </a:p>
          <a:p>
            <a:pPr lvl="1"/>
            <a:r>
              <a:rPr lang="en-US" dirty="0" smtClean="0"/>
              <a:t>Can be anomaly based.</a:t>
            </a:r>
          </a:p>
          <a:p>
            <a:pPr lvl="1"/>
            <a:r>
              <a:rPr lang="en-US" dirty="0" smtClean="0"/>
              <a:t>Can be signature based (known attacks)</a:t>
            </a:r>
          </a:p>
          <a:p>
            <a:r>
              <a:rPr lang="en-US" b="1" dirty="0" smtClean="0"/>
              <a:t>Sandboxing</a:t>
            </a:r>
            <a:r>
              <a:rPr lang="en-US" dirty="0" smtClean="0"/>
              <a:t>: Detonate files in a VM to determine behavior.</a:t>
            </a:r>
          </a:p>
          <a:p>
            <a:r>
              <a:rPr lang="en-US" b="1" dirty="0" smtClean="0"/>
              <a:t>SIEM</a:t>
            </a:r>
            <a:r>
              <a:rPr lang="en-US" dirty="0" smtClean="0"/>
              <a:t>: Detect and correlate incidents from multiple log sources.</a:t>
            </a:r>
          </a:p>
          <a:p>
            <a:r>
              <a:rPr lang="en-US" b="1" dirty="0" smtClean="0"/>
              <a:t>Whitelisting-Blacklisting</a:t>
            </a:r>
            <a:r>
              <a:rPr lang="en-US" dirty="0" smtClean="0"/>
              <a:t>: Allow </a:t>
            </a:r>
            <a:r>
              <a:rPr lang="en-US" dirty="0" err="1" smtClean="0"/>
              <a:t>whats</a:t>
            </a:r>
            <a:r>
              <a:rPr lang="en-US" dirty="0" smtClean="0"/>
              <a:t> good, deny what’s bad.</a:t>
            </a:r>
          </a:p>
          <a:p>
            <a:r>
              <a:rPr lang="en-US" b="1" dirty="0" smtClean="0"/>
              <a:t>DLP</a:t>
            </a:r>
            <a:r>
              <a:rPr lang="en-US" dirty="0" smtClean="0"/>
              <a:t>: Prevent classified information from leaking.</a:t>
            </a:r>
          </a:p>
          <a:p>
            <a:r>
              <a:rPr lang="en-US" b="1" dirty="0" smtClean="0"/>
              <a:t>Classification</a:t>
            </a:r>
            <a:r>
              <a:rPr lang="en-US" dirty="0" smtClean="0"/>
              <a:t>: Classify information for DLP.</a:t>
            </a:r>
          </a:p>
          <a:p>
            <a:r>
              <a:rPr lang="en-US" sz="1700" b="1" dirty="0"/>
              <a:t>Warning</a:t>
            </a:r>
            <a:r>
              <a:rPr lang="en-US" dirty="0"/>
              <a:t> </a:t>
            </a:r>
            <a:r>
              <a:rPr lang="en-US" b="1" dirty="0"/>
              <a:t>banners</a:t>
            </a:r>
            <a:r>
              <a:rPr lang="en-US" dirty="0"/>
              <a:t>: Warn potential attackers of legal enforcement.</a:t>
            </a:r>
          </a:p>
          <a:p>
            <a:r>
              <a:rPr lang="en-US" b="1" dirty="0" smtClean="0"/>
              <a:t>Anti-Virus/Anti-malware</a:t>
            </a:r>
            <a:endParaRPr lang="en-US" b="1" dirty="0"/>
          </a:p>
        </p:txBody>
      </p:sp>
      <p:sp>
        <p:nvSpPr>
          <p:cNvPr id="4" name="Rectangle 3"/>
          <p:cNvSpPr/>
          <p:nvPr/>
        </p:nvSpPr>
        <p:spPr>
          <a:xfrm>
            <a:off x="5910605" y="2001386"/>
            <a:ext cx="5938889" cy="1297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Honeypots</a:t>
            </a:r>
          </a:p>
          <a:p>
            <a:pPr algn="ctr"/>
            <a:r>
              <a:rPr lang="en-US" dirty="0" smtClean="0"/>
              <a:t>Offer enticement to attackers, so that the attacker may spend time attacking the honeypot without gaining any information leading to discouragement.</a:t>
            </a:r>
            <a:endParaRPr lang="en-US" dirty="0"/>
          </a:p>
        </p:txBody>
      </p:sp>
      <p:sp>
        <p:nvSpPr>
          <p:cNvPr id="5" name="Rectangle 4"/>
          <p:cNvSpPr/>
          <p:nvPr/>
        </p:nvSpPr>
        <p:spPr>
          <a:xfrm>
            <a:off x="5910604" y="4025312"/>
            <a:ext cx="2922311" cy="1297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t>PsuedoFlaws</a:t>
            </a:r>
            <a:endParaRPr lang="en-US" b="1" dirty="0" smtClean="0"/>
          </a:p>
          <a:p>
            <a:pPr algn="ctr"/>
            <a:r>
              <a:rPr lang="en-US" dirty="0" smtClean="0"/>
              <a:t>False vulnerabilities or loopholes present in a system, enticing attacker to attack.</a:t>
            </a:r>
            <a:endParaRPr lang="en-US" dirty="0"/>
          </a:p>
        </p:txBody>
      </p:sp>
      <p:sp>
        <p:nvSpPr>
          <p:cNvPr id="6" name="Rectangle 5"/>
          <p:cNvSpPr/>
          <p:nvPr/>
        </p:nvSpPr>
        <p:spPr>
          <a:xfrm>
            <a:off x="8927182" y="4025311"/>
            <a:ext cx="2922311" cy="1297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Padded Cell</a:t>
            </a:r>
          </a:p>
          <a:p>
            <a:pPr algn="ctr"/>
            <a:r>
              <a:rPr lang="en-US" dirty="0" smtClean="0"/>
              <a:t>Detection of attack, attacker transmitted to virtual network with exact look and feel of real.</a:t>
            </a:r>
            <a:endParaRPr lang="en-US" dirty="0"/>
          </a:p>
        </p:txBody>
      </p:sp>
      <p:sp>
        <p:nvSpPr>
          <p:cNvPr id="7" name="Rectangle 6"/>
          <p:cNvSpPr/>
          <p:nvPr/>
        </p:nvSpPr>
        <p:spPr>
          <a:xfrm>
            <a:off x="5920029" y="3417249"/>
            <a:ext cx="5938889" cy="49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t>Honeynet</a:t>
            </a:r>
            <a:r>
              <a:rPr lang="en-US" dirty="0" smtClean="0"/>
              <a:t>: Two or more networked honeypots to simulate a network.</a:t>
            </a:r>
            <a:endParaRPr lang="en-US" dirty="0"/>
          </a:p>
        </p:txBody>
      </p:sp>
      <p:sp>
        <p:nvSpPr>
          <p:cNvPr id="8" name="Rectangle 7"/>
          <p:cNvSpPr/>
          <p:nvPr/>
        </p:nvSpPr>
        <p:spPr>
          <a:xfrm>
            <a:off x="5910604" y="5441448"/>
            <a:ext cx="5938889" cy="49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Tools</a:t>
            </a:r>
            <a:r>
              <a:rPr lang="en-US" dirty="0" smtClean="0"/>
              <a:t>: Smokescreen</a:t>
            </a:r>
            <a:endParaRPr lang="en-US" dirty="0"/>
          </a:p>
        </p:txBody>
      </p:sp>
      <p:sp>
        <p:nvSpPr>
          <p:cNvPr id="10" name="Flowchart: Alternate Process 9"/>
          <p:cNvSpPr/>
          <p:nvPr/>
        </p:nvSpPr>
        <p:spPr>
          <a:xfrm>
            <a:off x="5910604" y="6127423"/>
            <a:ext cx="5938889" cy="6504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Security As A Service</a:t>
            </a:r>
            <a:r>
              <a:rPr lang="en-US" b="1" i="1" dirty="0" smtClean="0"/>
              <a:t>: </a:t>
            </a:r>
            <a:r>
              <a:rPr lang="en-US" i="1" dirty="0" smtClean="0"/>
              <a:t>Managed Detection &amp; Response, Vulnerability Assessment &amp; Mitigation etc.</a:t>
            </a:r>
            <a:endParaRPr lang="en-US" i="1" dirty="0"/>
          </a:p>
        </p:txBody>
      </p:sp>
    </p:spTree>
    <p:extLst>
      <p:ext uri="{BB962C8B-B14F-4D97-AF65-F5344CB8AC3E}">
        <p14:creationId xmlns:p14="http://schemas.microsoft.com/office/powerpoint/2010/main" val="3517118162"/>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attackers and motivation</a:t>
            </a:r>
            <a:endParaRPr lang="en-US" dirty="0"/>
          </a:p>
        </p:txBody>
      </p:sp>
      <p:sp>
        <p:nvSpPr>
          <p:cNvPr id="4" name="Rectangle 3"/>
          <p:cNvSpPr/>
          <p:nvPr/>
        </p:nvSpPr>
        <p:spPr>
          <a:xfrm>
            <a:off x="581192" y="2062721"/>
            <a:ext cx="2667786" cy="923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Troublemakers</a:t>
            </a:r>
          </a:p>
          <a:p>
            <a:pPr algn="ctr"/>
            <a:r>
              <a:rPr lang="en-US" dirty="0" smtClean="0"/>
              <a:t>Script kiddies, technical know-how</a:t>
            </a:r>
            <a:endParaRPr lang="en-US" dirty="0"/>
          </a:p>
        </p:txBody>
      </p:sp>
      <p:sp>
        <p:nvSpPr>
          <p:cNvPr id="5" name="Rectangle 4"/>
          <p:cNvSpPr/>
          <p:nvPr/>
        </p:nvSpPr>
        <p:spPr>
          <a:xfrm>
            <a:off x="3461081" y="2062721"/>
            <a:ext cx="2667786" cy="923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Hacktivists</a:t>
            </a:r>
          </a:p>
          <a:p>
            <a:pPr algn="ctr"/>
            <a:r>
              <a:rPr lang="en-US" dirty="0" smtClean="0"/>
              <a:t>Hack for a cause</a:t>
            </a:r>
            <a:endParaRPr lang="en-US" dirty="0"/>
          </a:p>
        </p:txBody>
      </p:sp>
      <p:sp>
        <p:nvSpPr>
          <p:cNvPr id="6" name="Rectangle 5"/>
          <p:cNvSpPr/>
          <p:nvPr/>
        </p:nvSpPr>
        <p:spPr>
          <a:xfrm>
            <a:off x="6340970" y="2062721"/>
            <a:ext cx="2667786" cy="923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Nation-state</a:t>
            </a:r>
          </a:p>
          <a:p>
            <a:pPr algn="ctr"/>
            <a:r>
              <a:rPr lang="en-US" dirty="0" smtClean="0"/>
              <a:t>Government funded.</a:t>
            </a:r>
            <a:endParaRPr lang="en-US" dirty="0"/>
          </a:p>
        </p:txBody>
      </p:sp>
      <p:sp>
        <p:nvSpPr>
          <p:cNvPr id="7" name="Rectangle 6"/>
          <p:cNvSpPr/>
          <p:nvPr/>
        </p:nvSpPr>
        <p:spPr>
          <a:xfrm>
            <a:off x="9220859" y="2062721"/>
            <a:ext cx="2667786" cy="923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Insider</a:t>
            </a:r>
          </a:p>
          <a:p>
            <a:pPr algn="ctr"/>
            <a:r>
              <a:rPr lang="en-US" dirty="0" smtClean="0"/>
              <a:t>Disgruntled employee.</a:t>
            </a:r>
            <a:endParaRPr lang="en-US" dirty="0"/>
          </a:p>
        </p:txBody>
      </p:sp>
      <p:sp>
        <p:nvSpPr>
          <p:cNvPr id="8" name="Rectangle 7"/>
          <p:cNvSpPr/>
          <p:nvPr/>
        </p:nvSpPr>
        <p:spPr>
          <a:xfrm>
            <a:off x="4794974" y="4410855"/>
            <a:ext cx="2667786" cy="865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Crime</a:t>
            </a:r>
          </a:p>
          <a:p>
            <a:pPr algn="ctr"/>
            <a:r>
              <a:rPr lang="en-US" dirty="0" smtClean="0"/>
              <a:t>Funded by organized crime. After $$$.</a:t>
            </a:r>
            <a:endParaRPr lang="en-US" dirty="0"/>
          </a:p>
        </p:txBody>
      </p:sp>
      <p:sp>
        <p:nvSpPr>
          <p:cNvPr id="9" name="Oval 8"/>
          <p:cNvSpPr/>
          <p:nvPr/>
        </p:nvSpPr>
        <p:spPr>
          <a:xfrm>
            <a:off x="1764258" y="3156567"/>
            <a:ext cx="1073212" cy="50066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Thrill</a:t>
            </a:r>
            <a:endParaRPr lang="en-US" dirty="0"/>
          </a:p>
        </p:txBody>
      </p:sp>
      <p:sp>
        <p:nvSpPr>
          <p:cNvPr id="10" name="Oval 9"/>
          <p:cNvSpPr/>
          <p:nvPr/>
        </p:nvSpPr>
        <p:spPr>
          <a:xfrm>
            <a:off x="691046" y="3156567"/>
            <a:ext cx="1073212" cy="50066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Skill</a:t>
            </a:r>
            <a:endParaRPr lang="en-US" dirty="0"/>
          </a:p>
        </p:txBody>
      </p:sp>
      <p:sp>
        <p:nvSpPr>
          <p:cNvPr id="11" name="Oval 10"/>
          <p:cNvSpPr/>
          <p:nvPr/>
        </p:nvSpPr>
        <p:spPr>
          <a:xfrm>
            <a:off x="4685123" y="3107209"/>
            <a:ext cx="1077800" cy="50066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Cause</a:t>
            </a:r>
            <a:endParaRPr lang="en-US" dirty="0"/>
          </a:p>
        </p:txBody>
      </p:sp>
      <p:sp>
        <p:nvSpPr>
          <p:cNvPr id="12" name="Oval 11"/>
          <p:cNvSpPr/>
          <p:nvPr/>
        </p:nvSpPr>
        <p:spPr>
          <a:xfrm>
            <a:off x="9220859" y="3057852"/>
            <a:ext cx="1480010" cy="50066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Grudge</a:t>
            </a:r>
            <a:endParaRPr lang="en-US" dirty="0"/>
          </a:p>
        </p:txBody>
      </p:sp>
      <p:sp>
        <p:nvSpPr>
          <p:cNvPr id="13" name="Oval 12"/>
          <p:cNvSpPr/>
          <p:nvPr/>
        </p:nvSpPr>
        <p:spPr>
          <a:xfrm>
            <a:off x="4615990" y="5409921"/>
            <a:ext cx="1480010" cy="50066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Money</a:t>
            </a:r>
            <a:endParaRPr lang="en-US" dirty="0"/>
          </a:p>
        </p:txBody>
      </p:sp>
      <p:sp>
        <p:nvSpPr>
          <p:cNvPr id="14" name="Oval 13"/>
          <p:cNvSpPr/>
          <p:nvPr/>
        </p:nvSpPr>
        <p:spPr>
          <a:xfrm>
            <a:off x="7588575" y="3065546"/>
            <a:ext cx="1480010" cy="50066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smtClean="0"/>
              <a:t>Terrorism</a:t>
            </a:r>
            <a:endParaRPr lang="en-US" sz="1600" dirty="0"/>
          </a:p>
        </p:txBody>
      </p:sp>
      <p:sp>
        <p:nvSpPr>
          <p:cNvPr id="15" name="Oval 14"/>
          <p:cNvSpPr/>
          <p:nvPr/>
        </p:nvSpPr>
        <p:spPr>
          <a:xfrm>
            <a:off x="6220122" y="3076652"/>
            <a:ext cx="1423449" cy="50066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smtClean="0"/>
              <a:t>Espionage</a:t>
            </a:r>
            <a:endParaRPr lang="en-US" sz="1600" dirty="0"/>
          </a:p>
        </p:txBody>
      </p:sp>
      <p:sp>
        <p:nvSpPr>
          <p:cNvPr id="52" name="Oval 51"/>
          <p:cNvSpPr/>
          <p:nvPr/>
        </p:nvSpPr>
        <p:spPr>
          <a:xfrm>
            <a:off x="3611911" y="3107210"/>
            <a:ext cx="1073212" cy="50066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Thrill</a:t>
            </a:r>
            <a:endParaRPr lang="en-US" dirty="0"/>
          </a:p>
        </p:txBody>
      </p:sp>
      <p:sp>
        <p:nvSpPr>
          <p:cNvPr id="53" name="Oval 52"/>
          <p:cNvSpPr/>
          <p:nvPr/>
        </p:nvSpPr>
        <p:spPr>
          <a:xfrm>
            <a:off x="6836135" y="3487870"/>
            <a:ext cx="1579775" cy="50066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smtClean="0"/>
              <a:t>Disruption</a:t>
            </a:r>
            <a:endParaRPr lang="en-US" sz="1600" dirty="0"/>
          </a:p>
        </p:txBody>
      </p:sp>
      <p:sp>
        <p:nvSpPr>
          <p:cNvPr id="54" name="Oval 53"/>
          <p:cNvSpPr/>
          <p:nvPr/>
        </p:nvSpPr>
        <p:spPr>
          <a:xfrm>
            <a:off x="10611311" y="3042765"/>
            <a:ext cx="1423449" cy="50066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smtClean="0"/>
              <a:t>Espionage</a:t>
            </a:r>
            <a:endParaRPr lang="en-US" sz="1600" dirty="0"/>
          </a:p>
        </p:txBody>
      </p:sp>
      <p:sp>
        <p:nvSpPr>
          <p:cNvPr id="55" name="Oval 54"/>
          <p:cNvSpPr/>
          <p:nvPr/>
        </p:nvSpPr>
        <p:spPr>
          <a:xfrm>
            <a:off x="6110013" y="5412838"/>
            <a:ext cx="1480010" cy="50066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smtClean="0"/>
              <a:t>Terrorism</a:t>
            </a:r>
            <a:endParaRPr lang="en-US" sz="1600" dirty="0"/>
          </a:p>
        </p:txBody>
      </p:sp>
    </p:spTree>
    <p:extLst>
      <p:ext uri="{BB962C8B-B14F-4D97-AF65-F5344CB8AC3E}">
        <p14:creationId xmlns:p14="http://schemas.microsoft.com/office/powerpoint/2010/main" val="3520185642"/>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investigations</a:t>
            </a:r>
            <a:endParaRPr lang="en-US" dirty="0"/>
          </a:p>
        </p:txBody>
      </p:sp>
      <p:sp>
        <p:nvSpPr>
          <p:cNvPr id="3" name="Content Placeholder 2"/>
          <p:cNvSpPr>
            <a:spLocks noGrp="1"/>
          </p:cNvSpPr>
          <p:nvPr>
            <p:ph idx="1"/>
          </p:nvPr>
        </p:nvSpPr>
        <p:spPr>
          <a:xfrm>
            <a:off x="279534" y="1847654"/>
            <a:ext cx="5970437" cy="4911365"/>
          </a:xfrm>
        </p:spPr>
        <p:txBody>
          <a:bodyPr>
            <a:normAutofit lnSpcReduction="10000"/>
          </a:bodyPr>
          <a:lstStyle/>
          <a:p>
            <a:pPr algn="just"/>
            <a:r>
              <a:rPr lang="en-US" b="1" dirty="0" smtClean="0"/>
              <a:t>Administrative Investigations: </a:t>
            </a:r>
            <a:r>
              <a:rPr lang="en-US" dirty="0" smtClean="0"/>
              <a:t>Operational investigations to internal IT system faults, functions &amp; processes. No set guideline for evidence. </a:t>
            </a:r>
            <a:r>
              <a:rPr lang="en-US" i="1" dirty="0" smtClean="0">
                <a:solidFill>
                  <a:srgbClr val="FF0000"/>
                </a:solidFill>
              </a:rPr>
              <a:t>Evidence is </a:t>
            </a:r>
            <a:r>
              <a:rPr lang="en-US" b="1" i="1" dirty="0" smtClean="0">
                <a:solidFill>
                  <a:srgbClr val="FF0000"/>
                </a:solidFill>
              </a:rPr>
              <a:t>Voluntarily Surrendered </a:t>
            </a:r>
            <a:r>
              <a:rPr lang="en-US" i="1" dirty="0" smtClean="0">
                <a:solidFill>
                  <a:srgbClr val="FF0000"/>
                </a:solidFill>
              </a:rPr>
              <a:t>to investigation personnel</a:t>
            </a:r>
            <a:r>
              <a:rPr lang="en-US" dirty="0" smtClean="0">
                <a:solidFill>
                  <a:srgbClr val="FF0000"/>
                </a:solidFill>
              </a:rPr>
              <a:t>.</a:t>
            </a:r>
          </a:p>
          <a:p>
            <a:pPr algn="just"/>
            <a:r>
              <a:rPr lang="en-US" b="1" dirty="0" smtClean="0"/>
              <a:t>Criminal Investigation</a:t>
            </a:r>
            <a:r>
              <a:rPr lang="en-US" dirty="0" smtClean="0"/>
              <a:t>: Evidence must meet </a:t>
            </a:r>
            <a:r>
              <a:rPr lang="en-US" b="1" i="1" dirty="0" smtClean="0"/>
              <a:t>Beyond a reasonable doubt</a:t>
            </a:r>
            <a:r>
              <a:rPr lang="en-US" dirty="0" smtClean="0"/>
              <a:t>, investigated by law enforcement.</a:t>
            </a:r>
          </a:p>
          <a:p>
            <a:pPr algn="just"/>
            <a:r>
              <a:rPr lang="en-US" b="1" dirty="0" smtClean="0"/>
              <a:t>Civil Investigation</a:t>
            </a:r>
            <a:r>
              <a:rPr lang="en-US" dirty="0" smtClean="0"/>
              <a:t>: Evidence meets </a:t>
            </a:r>
            <a:r>
              <a:rPr lang="en-US" b="1" i="1" dirty="0" smtClean="0"/>
              <a:t>More likely than not</a:t>
            </a:r>
            <a:r>
              <a:rPr lang="en-US" dirty="0" smtClean="0"/>
              <a:t>, investigated by employees and consultants.</a:t>
            </a:r>
          </a:p>
          <a:p>
            <a:pPr algn="just"/>
            <a:r>
              <a:rPr lang="en-US" b="1" dirty="0" smtClean="0"/>
              <a:t>Regulatory Investigation</a:t>
            </a:r>
            <a:r>
              <a:rPr lang="en-US" dirty="0" smtClean="0"/>
              <a:t>: Evidence meets </a:t>
            </a:r>
            <a:r>
              <a:rPr lang="en-US" b="1" i="1" dirty="0" smtClean="0"/>
              <a:t>Standard of proof</a:t>
            </a:r>
            <a:r>
              <a:rPr lang="en-US" dirty="0" smtClean="0"/>
              <a:t>, investigated by government or regulatory bodies if companies are suspected of violating compliance or administrative laws.</a:t>
            </a:r>
          </a:p>
          <a:p>
            <a:pPr algn="just"/>
            <a:r>
              <a:rPr lang="en-US" b="1" dirty="0" smtClean="0"/>
              <a:t>Compliance Assessment</a:t>
            </a:r>
            <a:r>
              <a:rPr lang="en-US" dirty="0" smtClean="0"/>
              <a:t>: Evidence meets </a:t>
            </a:r>
            <a:r>
              <a:rPr lang="en-US" b="1" i="1" dirty="0" smtClean="0"/>
              <a:t>Proof of compliance</a:t>
            </a:r>
            <a:r>
              <a:rPr lang="en-US" dirty="0" smtClean="0"/>
              <a:t>, Periodic assessment to meet compliance standards, investigated by third-party auditors appointed by regulatory bodies.</a:t>
            </a:r>
            <a:endParaRPr lang="en-US" dirty="0"/>
          </a:p>
        </p:txBody>
      </p:sp>
      <p:sp>
        <p:nvSpPr>
          <p:cNvPr id="4" name="Rectangle 3"/>
          <p:cNvSpPr/>
          <p:nvPr/>
        </p:nvSpPr>
        <p:spPr>
          <a:xfrm>
            <a:off x="6463518" y="2366128"/>
            <a:ext cx="2516956" cy="380842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5" name="Rectangle 4"/>
          <p:cNvSpPr/>
          <p:nvPr/>
        </p:nvSpPr>
        <p:spPr>
          <a:xfrm>
            <a:off x="6604919" y="2555933"/>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Evidence Gathering</a:t>
            </a:r>
            <a:endParaRPr lang="en-US" dirty="0"/>
          </a:p>
        </p:txBody>
      </p:sp>
      <p:sp>
        <p:nvSpPr>
          <p:cNvPr id="6" name="Rectangle 5"/>
          <p:cNvSpPr/>
          <p:nvPr/>
        </p:nvSpPr>
        <p:spPr>
          <a:xfrm>
            <a:off x="6604919" y="3167990"/>
            <a:ext cx="2205872" cy="549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Notify Law Enforcement</a:t>
            </a:r>
            <a:endParaRPr lang="en-US" dirty="0"/>
          </a:p>
        </p:txBody>
      </p:sp>
      <p:sp>
        <p:nvSpPr>
          <p:cNvPr id="7" name="Rectangle 6"/>
          <p:cNvSpPr/>
          <p:nvPr/>
        </p:nvSpPr>
        <p:spPr>
          <a:xfrm>
            <a:off x="6604919" y="3815100"/>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 Investigation</a:t>
            </a:r>
            <a:endParaRPr lang="en-US" dirty="0"/>
          </a:p>
        </p:txBody>
      </p:sp>
      <p:sp>
        <p:nvSpPr>
          <p:cNvPr id="8" name="Rectangle 7"/>
          <p:cNvSpPr/>
          <p:nvPr/>
        </p:nvSpPr>
        <p:spPr>
          <a:xfrm>
            <a:off x="6604919" y="4376680"/>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Interview</a:t>
            </a:r>
            <a:endParaRPr lang="en-US" dirty="0"/>
          </a:p>
        </p:txBody>
      </p:sp>
      <p:sp>
        <p:nvSpPr>
          <p:cNvPr id="9" name="Rectangle 8"/>
          <p:cNvSpPr/>
          <p:nvPr/>
        </p:nvSpPr>
        <p:spPr>
          <a:xfrm>
            <a:off x="6604919" y="4938260"/>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Integrity/Retention</a:t>
            </a:r>
            <a:endParaRPr lang="en-US" dirty="0"/>
          </a:p>
        </p:txBody>
      </p:sp>
      <p:sp>
        <p:nvSpPr>
          <p:cNvPr id="10" name="Rectangle 9"/>
          <p:cNvSpPr/>
          <p:nvPr/>
        </p:nvSpPr>
        <p:spPr>
          <a:xfrm>
            <a:off x="6604919" y="5499840"/>
            <a:ext cx="2205872" cy="46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&amp; Document</a:t>
            </a:r>
            <a:endParaRPr lang="en-US" dirty="0"/>
          </a:p>
        </p:txBody>
      </p:sp>
      <p:sp>
        <p:nvSpPr>
          <p:cNvPr id="11" name="Down Arrow 10"/>
          <p:cNvSpPr/>
          <p:nvPr/>
        </p:nvSpPr>
        <p:spPr>
          <a:xfrm>
            <a:off x="7660722" y="3010877"/>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2" name="Down Arrow 11"/>
          <p:cNvSpPr/>
          <p:nvPr/>
        </p:nvSpPr>
        <p:spPr>
          <a:xfrm>
            <a:off x="7660722" y="3686711"/>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Down Arrow 12"/>
          <p:cNvSpPr/>
          <p:nvPr/>
        </p:nvSpPr>
        <p:spPr>
          <a:xfrm>
            <a:off x="7660722" y="4237231"/>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Down Arrow 13"/>
          <p:cNvSpPr/>
          <p:nvPr/>
        </p:nvSpPr>
        <p:spPr>
          <a:xfrm>
            <a:off x="7660722" y="4809871"/>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 name="Down Arrow 14"/>
          <p:cNvSpPr/>
          <p:nvPr/>
        </p:nvSpPr>
        <p:spPr>
          <a:xfrm>
            <a:off x="7660722" y="5371451"/>
            <a:ext cx="169682" cy="15711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6" name="TextBox 15"/>
          <p:cNvSpPr txBox="1"/>
          <p:nvPr/>
        </p:nvSpPr>
        <p:spPr>
          <a:xfrm>
            <a:off x="6463519" y="2009539"/>
            <a:ext cx="2582940" cy="369332"/>
          </a:xfrm>
          <a:prstGeom prst="rect">
            <a:avLst/>
          </a:prstGeom>
          <a:noFill/>
        </p:spPr>
        <p:txBody>
          <a:bodyPr wrap="square" rtlCol="0">
            <a:spAutoFit/>
          </a:bodyPr>
          <a:lstStyle/>
          <a:p>
            <a:r>
              <a:rPr lang="en-US" b="1" dirty="0" smtClean="0"/>
              <a:t>Investigation Process</a:t>
            </a:r>
            <a:endParaRPr lang="en-US" b="1" dirty="0"/>
          </a:p>
        </p:txBody>
      </p:sp>
      <p:sp>
        <p:nvSpPr>
          <p:cNvPr id="17" name="Rounded Rectangle 16"/>
          <p:cNvSpPr/>
          <p:nvPr/>
        </p:nvSpPr>
        <p:spPr>
          <a:xfrm>
            <a:off x="9153427" y="2092751"/>
            <a:ext cx="2818614" cy="2582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Warrant</a:t>
            </a:r>
            <a:endParaRPr lang="en-US" dirty="0" smtClean="0"/>
          </a:p>
          <a:p>
            <a:pPr marL="285750" indent="-285750">
              <a:buFont typeface="Arial" panose="020B0604020202020204" pitchFamily="34" charset="0"/>
              <a:buChar char="•"/>
            </a:pPr>
            <a:r>
              <a:rPr lang="en-US" dirty="0" smtClean="0"/>
              <a:t>Must be obtained prior searching private belongings. </a:t>
            </a:r>
          </a:p>
          <a:p>
            <a:pPr marL="285750" indent="-285750">
              <a:buFont typeface="Arial" panose="020B0604020202020204" pitchFamily="34" charset="0"/>
              <a:buChar char="•"/>
            </a:pPr>
            <a:r>
              <a:rPr lang="en-US" dirty="0" smtClean="0"/>
              <a:t>Must be based on </a:t>
            </a:r>
            <a:r>
              <a:rPr lang="en-US" b="1" i="1" dirty="0" smtClean="0"/>
              <a:t>probable cause.</a:t>
            </a:r>
          </a:p>
          <a:p>
            <a:pPr marL="285750" indent="-285750">
              <a:buFont typeface="Arial" panose="020B0604020202020204" pitchFamily="34" charset="0"/>
              <a:buChar char="•"/>
            </a:pPr>
            <a:r>
              <a:rPr lang="en-US" dirty="0" smtClean="0"/>
              <a:t>Must be </a:t>
            </a:r>
            <a:r>
              <a:rPr lang="en-US" i="1" dirty="0" smtClean="0"/>
              <a:t>specific</a:t>
            </a:r>
            <a:r>
              <a:rPr lang="en-US" dirty="0" smtClean="0"/>
              <a:t> in scope.</a:t>
            </a:r>
            <a:endParaRPr lang="en-US" dirty="0"/>
          </a:p>
        </p:txBody>
      </p:sp>
      <p:sp>
        <p:nvSpPr>
          <p:cNvPr id="18" name="Rounded Rectangle 17"/>
          <p:cNvSpPr/>
          <p:nvPr/>
        </p:nvSpPr>
        <p:spPr>
          <a:xfrm>
            <a:off x="9153427" y="4838594"/>
            <a:ext cx="2818614" cy="188191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Evidence gathered for Investigation must maintain their </a:t>
            </a:r>
            <a:r>
              <a:rPr lang="en-US" b="1" i="1" dirty="0" smtClean="0"/>
              <a:t>Integrity</a:t>
            </a:r>
            <a:r>
              <a:rPr lang="en-US" b="1" dirty="0" smtClean="0"/>
              <a:t>.</a:t>
            </a:r>
            <a:endParaRPr lang="en-US" dirty="0"/>
          </a:p>
        </p:txBody>
      </p:sp>
    </p:spTree>
    <p:extLst>
      <p:ext uri="{BB962C8B-B14F-4D97-AF65-F5344CB8AC3E}">
        <p14:creationId xmlns:p14="http://schemas.microsoft.com/office/powerpoint/2010/main" val="1975207352"/>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63951" y="5326144"/>
            <a:ext cx="5033913" cy="153185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192" y="690242"/>
            <a:ext cx="11029616" cy="1013800"/>
          </a:xfrm>
        </p:spPr>
        <p:txBody>
          <a:bodyPr/>
          <a:lstStyle/>
          <a:p>
            <a:r>
              <a:rPr lang="en-US" dirty="0" smtClean="0"/>
              <a:t>evidence</a:t>
            </a:r>
            <a:endParaRPr lang="en-US" dirty="0"/>
          </a:p>
        </p:txBody>
      </p:sp>
      <p:sp>
        <p:nvSpPr>
          <p:cNvPr id="3" name="Content Placeholder 2"/>
          <p:cNvSpPr>
            <a:spLocks noGrp="1"/>
          </p:cNvSpPr>
          <p:nvPr>
            <p:ph idx="1"/>
          </p:nvPr>
        </p:nvSpPr>
        <p:spPr>
          <a:xfrm>
            <a:off x="647180" y="1733595"/>
            <a:ext cx="4471575" cy="3678303"/>
          </a:xfrm>
        </p:spPr>
        <p:txBody>
          <a:bodyPr>
            <a:normAutofit fontScale="77500" lnSpcReduction="20000"/>
          </a:bodyPr>
          <a:lstStyle/>
          <a:p>
            <a:pPr marL="0" indent="0">
              <a:buNone/>
            </a:pPr>
            <a:r>
              <a:rPr lang="en-US" b="1" dirty="0" smtClean="0"/>
              <a:t>Best Evidence Rule: </a:t>
            </a:r>
            <a:r>
              <a:rPr lang="en-US" b="1" i="1" dirty="0" err="1" smtClean="0"/>
              <a:t>Admissability</a:t>
            </a:r>
            <a:endParaRPr lang="en-US" dirty="0" smtClean="0"/>
          </a:p>
          <a:p>
            <a:r>
              <a:rPr lang="en-US" b="1" dirty="0" smtClean="0"/>
              <a:t>Relevant</a:t>
            </a:r>
            <a:r>
              <a:rPr lang="en-US" dirty="0" smtClean="0"/>
              <a:t>: Prove or disprove facts relevant to the case.</a:t>
            </a:r>
          </a:p>
          <a:p>
            <a:r>
              <a:rPr lang="en-US" b="1" dirty="0" smtClean="0"/>
              <a:t>Material</a:t>
            </a:r>
            <a:r>
              <a:rPr lang="en-US" dirty="0" smtClean="0"/>
              <a:t>: Related to the case.</a:t>
            </a:r>
          </a:p>
          <a:p>
            <a:r>
              <a:rPr lang="en-US" b="1" dirty="0" smtClean="0"/>
              <a:t>Reliable</a:t>
            </a:r>
            <a:r>
              <a:rPr lang="en-US" dirty="0" smtClean="0"/>
              <a:t>: Integrity of evidence.</a:t>
            </a:r>
          </a:p>
          <a:p>
            <a:r>
              <a:rPr lang="en-US" b="1" dirty="0" smtClean="0"/>
              <a:t>Competent / Legally Permissible</a:t>
            </a:r>
            <a:r>
              <a:rPr lang="en-US" dirty="0" smtClean="0"/>
              <a:t>: Obtained through legal means, and not via:</a:t>
            </a:r>
          </a:p>
          <a:p>
            <a:pPr lvl="1"/>
            <a:r>
              <a:rPr lang="en-US" i="1" dirty="0" smtClean="0"/>
              <a:t>Illegal Search &amp; Seizure: without warrant.</a:t>
            </a:r>
          </a:p>
          <a:p>
            <a:pPr lvl="1"/>
            <a:r>
              <a:rPr lang="en-US" i="1" dirty="0" smtClean="0"/>
              <a:t>Illegal Wiretap &amp; </a:t>
            </a:r>
            <a:r>
              <a:rPr lang="en-US" i="1" dirty="0" err="1" smtClean="0"/>
              <a:t>Phonetaps</a:t>
            </a:r>
            <a:endParaRPr lang="en-US" i="1" dirty="0" smtClean="0"/>
          </a:p>
          <a:p>
            <a:pPr lvl="1"/>
            <a:r>
              <a:rPr lang="en-US" i="1" dirty="0" smtClean="0"/>
              <a:t>Entrapment </a:t>
            </a:r>
          </a:p>
          <a:p>
            <a:pPr lvl="1"/>
            <a:r>
              <a:rPr lang="en-US" i="1" dirty="0" smtClean="0"/>
              <a:t>Coercion: force to testify.</a:t>
            </a:r>
          </a:p>
          <a:p>
            <a:r>
              <a:rPr lang="en-US" b="1" dirty="0" err="1"/>
              <a:t>Parol</a:t>
            </a:r>
            <a:r>
              <a:rPr lang="en-US" b="1" dirty="0"/>
              <a:t> Evidence Rule </a:t>
            </a:r>
            <a:r>
              <a:rPr lang="en-US" dirty="0"/>
              <a:t>– Only written agreements acceptable.</a:t>
            </a:r>
          </a:p>
          <a:p>
            <a:r>
              <a:rPr lang="en-US" b="1" dirty="0" smtClean="0"/>
              <a:t>Hearsay Rule </a:t>
            </a:r>
            <a:r>
              <a:rPr lang="en-US" i="1" dirty="0" smtClean="0"/>
              <a:t>– </a:t>
            </a:r>
            <a:r>
              <a:rPr lang="en-US" dirty="0" smtClean="0"/>
              <a:t>Hearsay evidence only admitted if maker of the statements is able to testify in court.</a:t>
            </a:r>
            <a:endParaRPr lang="en-US" dirty="0"/>
          </a:p>
        </p:txBody>
      </p:sp>
      <p:sp>
        <p:nvSpPr>
          <p:cNvPr id="4" name="Rectangle 3"/>
          <p:cNvSpPr/>
          <p:nvPr/>
        </p:nvSpPr>
        <p:spPr>
          <a:xfrm>
            <a:off x="320511" y="5773958"/>
            <a:ext cx="1970202" cy="999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Entrapment</a:t>
            </a:r>
          </a:p>
          <a:p>
            <a:pPr algn="ctr"/>
            <a:r>
              <a:rPr lang="en-US" sz="1600" dirty="0" smtClean="0"/>
              <a:t>Encourage to commit crime when they had no intention..</a:t>
            </a:r>
            <a:endParaRPr lang="en-US" sz="1600" dirty="0"/>
          </a:p>
        </p:txBody>
      </p:sp>
      <p:sp>
        <p:nvSpPr>
          <p:cNvPr id="5" name="Rectangle 4"/>
          <p:cNvSpPr/>
          <p:nvPr/>
        </p:nvSpPr>
        <p:spPr>
          <a:xfrm>
            <a:off x="2391138" y="5528972"/>
            <a:ext cx="2812459" cy="1344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Enticement</a:t>
            </a:r>
          </a:p>
          <a:p>
            <a:pPr algn="ctr"/>
            <a:r>
              <a:rPr lang="en-US" sz="1400" i="1" dirty="0" smtClean="0"/>
              <a:t>Make a crime more enticing. Criminal already has mindset to commit crime. E.g.  He has already hacked in, so Honeypot can be used to contain, gain knowledge.</a:t>
            </a:r>
            <a:endParaRPr lang="en-US" sz="1400" i="1" dirty="0"/>
          </a:p>
        </p:txBody>
      </p:sp>
      <p:sp>
        <p:nvSpPr>
          <p:cNvPr id="6" name="TextBox 5"/>
          <p:cNvSpPr txBox="1"/>
          <p:nvPr/>
        </p:nvSpPr>
        <p:spPr>
          <a:xfrm>
            <a:off x="2903726" y="5227232"/>
            <a:ext cx="1910563" cy="369332"/>
          </a:xfrm>
          <a:prstGeom prst="rect">
            <a:avLst/>
          </a:prstGeom>
          <a:noFill/>
        </p:spPr>
        <p:txBody>
          <a:bodyPr wrap="square" rtlCol="0">
            <a:spAutoFit/>
          </a:bodyPr>
          <a:lstStyle/>
          <a:p>
            <a:r>
              <a:rPr lang="en-US" b="1" dirty="0" smtClean="0"/>
              <a:t>Legal &amp; Ethical</a:t>
            </a:r>
            <a:endParaRPr lang="en-US" b="1" dirty="0"/>
          </a:p>
        </p:txBody>
      </p:sp>
      <p:sp>
        <p:nvSpPr>
          <p:cNvPr id="7" name="TextBox 6"/>
          <p:cNvSpPr txBox="1"/>
          <p:nvPr/>
        </p:nvSpPr>
        <p:spPr>
          <a:xfrm>
            <a:off x="263951" y="5443218"/>
            <a:ext cx="2296873" cy="369332"/>
          </a:xfrm>
          <a:prstGeom prst="rect">
            <a:avLst/>
          </a:prstGeom>
          <a:noFill/>
        </p:spPr>
        <p:txBody>
          <a:bodyPr wrap="square" rtlCol="0">
            <a:spAutoFit/>
          </a:bodyPr>
          <a:lstStyle/>
          <a:p>
            <a:r>
              <a:rPr lang="en-US" b="1" dirty="0" smtClean="0"/>
              <a:t>Illegal &amp; Unethical</a:t>
            </a:r>
            <a:endParaRPr lang="en-US" b="1" dirty="0"/>
          </a:p>
        </p:txBody>
      </p:sp>
      <p:sp>
        <p:nvSpPr>
          <p:cNvPr id="10" name="Content Placeholder 2"/>
          <p:cNvSpPr txBox="1">
            <a:spLocks/>
          </p:cNvSpPr>
          <p:nvPr/>
        </p:nvSpPr>
        <p:spPr>
          <a:xfrm>
            <a:off x="5393574" y="5441765"/>
            <a:ext cx="4042657" cy="1375723"/>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Best-evidence</a:t>
            </a:r>
            <a:r>
              <a:rPr lang="en-US" dirty="0"/>
              <a:t>: </a:t>
            </a:r>
            <a:r>
              <a:rPr lang="en-US" dirty="0" smtClean="0"/>
              <a:t>Original, unaltered, requires integrity. Computer-generated </a:t>
            </a:r>
            <a:r>
              <a:rPr lang="en-US" dirty="0"/>
              <a:t>records</a:t>
            </a:r>
            <a:r>
              <a:rPr lang="en-US" dirty="0" smtClean="0"/>
              <a:t>. </a:t>
            </a:r>
          </a:p>
          <a:p>
            <a:r>
              <a:rPr lang="en-US" b="1" dirty="0"/>
              <a:t>Hearsay-evidence</a:t>
            </a:r>
            <a:r>
              <a:rPr lang="en-US" dirty="0" smtClean="0"/>
              <a:t>: Inaccurate, unreliable, unable to prove integrity. </a:t>
            </a:r>
            <a:r>
              <a:rPr lang="en-US" dirty="0"/>
              <a:t>Computer-stored records</a:t>
            </a:r>
            <a:r>
              <a:rPr lang="en-US" dirty="0" smtClean="0"/>
              <a:t>.</a:t>
            </a:r>
            <a:endParaRPr lang="en-US" dirty="0"/>
          </a:p>
        </p:txBody>
      </p:sp>
      <p:sp>
        <p:nvSpPr>
          <p:cNvPr id="11" name="Rectangle 10"/>
          <p:cNvSpPr/>
          <p:nvPr/>
        </p:nvSpPr>
        <p:spPr>
          <a:xfrm>
            <a:off x="5401559" y="2026763"/>
            <a:ext cx="3110845" cy="1027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Real Evidence</a:t>
            </a:r>
          </a:p>
          <a:p>
            <a:pPr algn="ctr"/>
            <a:r>
              <a:rPr lang="en-US" i="1" dirty="0" smtClean="0"/>
              <a:t>Physical, can be brought to court. (Hard disks </a:t>
            </a:r>
            <a:r>
              <a:rPr lang="en-US" i="1" dirty="0" err="1" smtClean="0"/>
              <a:t>etc</a:t>
            </a:r>
            <a:r>
              <a:rPr lang="en-US" i="1" dirty="0" smtClean="0"/>
              <a:t>)</a:t>
            </a:r>
            <a:endParaRPr lang="en-US" i="1" dirty="0"/>
          </a:p>
        </p:txBody>
      </p:sp>
      <p:sp>
        <p:nvSpPr>
          <p:cNvPr id="12" name="Rectangle 11"/>
          <p:cNvSpPr/>
          <p:nvPr/>
        </p:nvSpPr>
        <p:spPr>
          <a:xfrm>
            <a:off x="5401559" y="3162692"/>
            <a:ext cx="3110845" cy="1027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Documentary Evidence</a:t>
            </a:r>
          </a:p>
          <a:p>
            <a:pPr algn="ctr"/>
            <a:r>
              <a:rPr lang="en-US" sz="1500" i="1" dirty="0" smtClean="0"/>
              <a:t>Original / copies of business records, computer-generated/stored logs. Must comply with Hearsay rule</a:t>
            </a:r>
            <a:endParaRPr lang="en-US" sz="1400" dirty="0"/>
          </a:p>
        </p:txBody>
      </p:sp>
      <p:sp>
        <p:nvSpPr>
          <p:cNvPr id="13" name="Rectangle 12"/>
          <p:cNvSpPr/>
          <p:nvPr/>
        </p:nvSpPr>
        <p:spPr>
          <a:xfrm>
            <a:off x="5401558" y="4298621"/>
            <a:ext cx="3110845" cy="1027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Circumstantial Evidence</a:t>
            </a:r>
          </a:p>
          <a:p>
            <a:pPr algn="ctr"/>
            <a:r>
              <a:rPr lang="en-US" sz="1500" i="1" dirty="0" smtClean="0"/>
              <a:t>Doesn’t directly prove, but makes reasonable inference. (Tickets to the opera infers person was at opera)</a:t>
            </a:r>
            <a:endParaRPr lang="en-US" sz="1500" i="1" dirty="0"/>
          </a:p>
        </p:txBody>
      </p:sp>
      <p:sp>
        <p:nvSpPr>
          <p:cNvPr id="14" name="Rectangle 13"/>
          <p:cNvSpPr/>
          <p:nvPr/>
        </p:nvSpPr>
        <p:spPr>
          <a:xfrm>
            <a:off x="8627097" y="2026763"/>
            <a:ext cx="3110845" cy="1027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Direct Evidence</a:t>
            </a:r>
          </a:p>
          <a:p>
            <a:pPr algn="ctr"/>
            <a:r>
              <a:rPr lang="en-US" i="1" dirty="0" smtClean="0"/>
              <a:t>Oral / Written Testimonial evidence witnessed by a persons 5 senses.</a:t>
            </a:r>
            <a:endParaRPr lang="en-US" i="1" dirty="0"/>
          </a:p>
        </p:txBody>
      </p:sp>
      <p:sp>
        <p:nvSpPr>
          <p:cNvPr id="15" name="Rectangle 14"/>
          <p:cNvSpPr/>
          <p:nvPr/>
        </p:nvSpPr>
        <p:spPr>
          <a:xfrm>
            <a:off x="8627097" y="3169907"/>
            <a:ext cx="3110845" cy="1027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Demonstrative Evidence</a:t>
            </a:r>
          </a:p>
          <a:p>
            <a:pPr algn="ctr"/>
            <a:r>
              <a:rPr lang="en-US" i="1" dirty="0" smtClean="0"/>
              <a:t>Aid understanding of case via Expert opinion or non-expert facts.</a:t>
            </a:r>
            <a:endParaRPr lang="en-US" i="1" dirty="0"/>
          </a:p>
        </p:txBody>
      </p:sp>
      <p:sp>
        <p:nvSpPr>
          <p:cNvPr id="16" name="Rectangle 15"/>
          <p:cNvSpPr/>
          <p:nvPr/>
        </p:nvSpPr>
        <p:spPr>
          <a:xfrm>
            <a:off x="8627097" y="4298621"/>
            <a:ext cx="3110845" cy="1027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Secondary Evidence</a:t>
            </a:r>
          </a:p>
          <a:p>
            <a:pPr algn="ctr"/>
            <a:r>
              <a:rPr lang="en-US" i="1" dirty="0" smtClean="0"/>
              <a:t>A duplicate copy such as photocopy, tape backup, screenshot, logs</a:t>
            </a:r>
            <a:endParaRPr lang="en-US" i="1" dirty="0"/>
          </a:p>
        </p:txBody>
      </p:sp>
      <p:sp>
        <p:nvSpPr>
          <p:cNvPr id="17" name="Rectangle 16"/>
          <p:cNvSpPr/>
          <p:nvPr/>
        </p:nvSpPr>
        <p:spPr>
          <a:xfrm>
            <a:off x="9531941" y="5432338"/>
            <a:ext cx="2592371" cy="1331394"/>
          </a:xfrm>
          <a:prstGeom prst="rect">
            <a:avLst/>
          </a:prstGeom>
          <a:effectLst>
            <a:glow rad="1016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Federal Rules of Evidence </a:t>
            </a:r>
            <a:r>
              <a:rPr lang="en-US" sz="1600" i="1" dirty="0" smtClean="0"/>
              <a:t>states if data stored on pc, or printout is demonstrated to be accurate and reliable, it is </a:t>
            </a:r>
            <a:r>
              <a:rPr lang="en-US" sz="1600" b="1" i="1" dirty="0" smtClean="0"/>
              <a:t>Best Evidence.</a:t>
            </a:r>
            <a:endParaRPr lang="en-US" sz="1600" b="1" i="1" dirty="0"/>
          </a:p>
        </p:txBody>
      </p:sp>
      <p:sp>
        <p:nvSpPr>
          <p:cNvPr id="9" name="TextBox 8"/>
          <p:cNvSpPr txBox="1"/>
          <p:nvPr/>
        </p:nvSpPr>
        <p:spPr>
          <a:xfrm>
            <a:off x="6702250" y="1726475"/>
            <a:ext cx="4332289" cy="369332"/>
          </a:xfrm>
          <a:prstGeom prst="rect">
            <a:avLst/>
          </a:prstGeom>
          <a:noFill/>
        </p:spPr>
        <p:txBody>
          <a:bodyPr wrap="square" rtlCol="0">
            <a:spAutoFit/>
          </a:bodyPr>
          <a:lstStyle/>
          <a:p>
            <a:r>
              <a:rPr lang="en-US" dirty="0" smtClean="0">
                <a:solidFill>
                  <a:srgbClr val="FF0000"/>
                </a:solidFill>
              </a:rPr>
              <a:t>Recommended: Watch “My Cousin Vinny”. </a:t>
            </a:r>
            <a:endParaRPr lang="en-US" dirty="0">
              <a:solidFill>
                <a:srgbClr val="FF0000"/>
              </a:solidFill>
            </a:endParaRPr>
          </a:p>
        </p:txBody>
      </p:sp>
    </p:spTree>
    <p:extLst>
      <p:ext uri="{BB962C8B-B14F-4D97-AF65-F5344CB8AC3E}">
        <p14:creationId xmlns:p14="http://schemas.microsoft.com/office/powerpoint/2010/main" val="3370484834"/>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Forensics</a:t>
            </a:r>
            <a:endParaRPr lang="en-US" dirty="0"/>
          </a:p>
        </p:txBody>
      </p:sp>
      <p:sp>
        <p:nvSpPr>
          <p:cNvPr id="3" name="Content Placeholder 2"/>
          <p:cNvSpPr>
            <a:spLocks noGrp="1"/>
          </p:cNvSpPr>
          <p:nvPr>
            <p:ph idx="1"/>
          </p:nvPr>
        </p:nvSpPr>
        <p:spPr>
          <a:xfrm>
            <a:off x="188537" y="1838507"/>
            <a:ext cx="3987537" cy="2552615"/>
          </a:xfrm>
        </p:spPr>
        <p:txBody>
          <a:bodyPr>
            <a:normAutofit fontScale="92500" lnSpcReduction="20000"/>
          </a:bodyPr>
          <a:lstStyle/>
          <a:p>
            <a:pPr marL="0" indent="0" algn="ctr">
              <a:buNone/>
            </a:pPr>
            <a:r>
              <a:rPr lang="en-US" b="1" i="1" dirty="0" smtClean="0"/>
              <a:t>Chain of Evidence Custody </a:t>
            </a:r>
          </a:p>
          <a:p>
            <a:r>
              <a:rPr lang="en-US" dirty="0" smtClean="0"/>
              <a:t>Persons Involved (Who): All people who handled evidence.</a:t>
            </a:r>
          </a:p>
          <a:p>
            <a:r>
              <a:rPr lang="en-US" dirty="0" smtClean="0"/>
              <a:t>Description of Evidence (What)</a:t>
            </a:r>
          </a:p>
          <a:p>
            <a:r>
              <a:rPr lang="en-US" dirty="0" smtClean="0"/>
              <a:t>Location of Evidence (Where)</a:t>
            </a:r>
          </a:p>
          <a:p>
            <a:r>
              <a:rPr lang="en-US" dirty="0" smtClean="0"/>
              <a:t>Date/Time (When)</a:t>
            </a:r>
          </a:p>
          <a:p>
            <a:r>
              <a:rPr lang="en-US" dirty="0" smtClean="0"/>
              <a:t>Methods Used (How): How was it handled?</a:t>
            </a:r>
            <a:endParaRPr lang="en-US" dirty="0"/>
          </a:p>
        </p:txBody>
      </p:sp>
      <p:sp>
        <p:nvSpPr>
          <p:cNvPr id="4" name="Content Placeholder 2"/>
          <p:cNvSpPr txBox="1">
            <a:spLocks/>
          </p:cNvSpPr>
          <p:nvPr/>
        </p:nvSpPr>
        <p:spPr>
          <a:xfrm>
            <a:off x="4091527" y="1734605"/>
            <a:ext cx="3847707" cy="4354696"/>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i="1" dirty="0" smtClean="0"/>
              <a:t>Evidence Lifecycle</a:t>
            </a:r>
          </a:p>
          <a:p>
            <a:r>
              <a:rPr lang="en-US" dirty="0" smtClean="0"/>
              <a:t>Collection &amp; Identification</a:t>
            </a:r>
          </a:p>
          <a:p>
            <a:pPr lvl="1"/>
            <a:r>
              <a:rPr lang="en-US" dirty="0" smtClean="0"/>
              <a:t>Voluntary: Owner freely surrenders. (typically within an organization)</a:t>
            </a:r>
          </a:p>
          <a:p>
            <a:pPr lvl="1"/>
            <a:r>
              <a:rPr lang="en-US" dirty="0" err="1" smtClean="0"/>
              <a:t>Subpeona</a:t>
            </a:r>
            <a:endParaRPr lang="en-US" dirty="0" smtClean="0"/>
          </a:p>
          <a:p>
            <a:pPr lvl="1"/>
            <a:r>
              <a:rPr lang="en-US" dirty="0" smtClean="0"/>
              <a:t>Search Warrant / Writ of </a:t>
            </a:r>
            <a:r>
              <a:rPr lang="en-US" dirty="0" err="1" smtClean="0"/>
              <a:t>Possesion</a:t>
            </a:r>
            <a:endParaRPr lang="en-US" dirty="0" smtClean="0"/>
          </a:p>
          <a:p>
            <a:pPr lvl="1"/>
            <a:r>
              <a:rPr lang="en-US" dirty="0" smtClean="0"/>
              <a:t>Exigent Circumstances.</a:t>
            </a:r>
          </a:p>
          <a:p>
            <a:r>
              <a:rPr lang="en-US" dirty="0" smtClean="0"/>
              <a:t>Marked and Identified:</a:t>
            </a:r>
          </a:p>
          <a:p>
            <a:pPr lvl="1"/>
            <a:r>
              <a:rPr lang="en-US" dirty="0" smtClean="0"/>
              <a:t>Mark evidence. Use an Evidence Tag.</a:t>
            </a:r>
          </a:p>
          <a:p>
            <a:pPr lvl="1"/>
            <a:r>
              <a:rPr lang="en-US" dirty="0" smtClean="0"/>
              <a:t>Seal</a:t>
            </a:r>
          </a:p>
          <a:p>
            <a:pPr lvl="1"/>
            <a:r>
              <a:rPr lang="en-US" dirty="0" smtClean="0"/>
              <a:t>Protect</a:t>
            </a:r>
          </a:p>
          <a:p>
            <a:r>
              <a:rPr lang="en-US" dirty="0" smtClean="0"/>
              <a:t>Analysis</a:t>
            </a:r>
          </a:p>
          <a:p>
            <a:r>
              <a:rPr lang="en-US" dirty="0" smtClean="0"/>
              <a:t>Storage, Preservation, Transportation</a:t>
            </a:r>
          </a:p>
          <a:p>
            <a:r>
              <a:rPr lang="en-US" dirty="0" smtClean="0"/>
              <a:t>Presentation in Court</a:t>
            </a:r>
          </a:p>
          <a:p>
            <a:r>
              <a:rPr lang="en-US" dirty="0" smtClean="0"/>
              <a:t>Return to Victim/Owner.</a:t>
            </a:r>
            <a:endParaRPr lang="en-US" dirty="0"/>
          </a:p>
        </p:txBody>
      </p:sp>
      <p:sp>
        <p:nvSpPr>
          <p:cNvPr id="9" name="Rectangle 8"/>
          <p:cNvSpPr/>
          <p:nvPr/>
        </p:nvSpPr>
        <p:spPr>
          <a:xfrm>
            <a:off x="7855797" y="1897691"/>
            <a:ext cx="4182232" cy="4823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eDiscovery Reference Model</a:t>
            </a:r>
          </a:p>
          <a:p>
            <a:pPr marL="342900" indent="-342900">
              <a:buFont typeface="+mj-lt"/>
              <a:buAutoNum type="arabicPeriod"/>
            </a:pPr>
            <a:r>
              <a:rPr lang="en-US" b="1" dirty="0" smtClean="0"/>
              <a:t>Information Governance</a:t>
            </a:r>
            <a:r>
              <a:rPr lang="en-US" dirty="0" smtClean="0"/>
              <a:t>: </a:t>
            </a:r>
            <a:r>
              <a:rPr lang="en-US" i="1" dirty="0" smtClean="0"/>
              <a:t>well organized for future eDiscovery.</a:t>
            </a:r>
          </a:p>
          <a:p>
            <a:pPr marL="342900" indent="-342900">
              <a:buFont typeface="+mj-lt"/>
              <a:buAutoNum type="arabicPeriod"/>
            </a:pPr>
            <a:r>
              <a:rPr lang="en-US" b="1" dirty="0" smtClean="0"/>
              <a:t>Identification</a:t>
            </a:r>
            <a:r>
              <a:rPr lang="en-US" dirty="0" smtClean="0"/>
              <a:t>: </a:t>
            </a:r>
            <a:r>
              <a:rPr lang="en-US" i="1" dirty="0" smtClean="0"/>
              <a:t>locates info required for discovery request.</a:t>
            </a:r>
          </a:p>
          <a:p>
            <a:pPr marL="342900" indent="-342900">
              <a:buFont typeface="+mj-lt"/>
              <a:buAutoNum type="arabicPeriod"/>
            </a:pPr>
            <a:r>
              <a:rPr lang="en-US" b="1" dirty="0" smtClean="0"/>
              <a:t>Preservation</a:t>
            </a:r>
            <a:r>
              <a:rPr lang="en-US" dirty="0" smtClean="0"/>
              <a:t>: </a:t>
            </a:r>
            <a:r>
              <a:rPr lang="en-US" i="1" dirty="0" smtClean="0"/>
              <a:t>maintains integrity.</a:t>
            </a:r>
          </a:p>
          <a:p>
            <a:pPr marL="342900" indent="-342900">
              <a:buFont typeface="+mj-lt"/>
              <a:buAutoNum type="arabicPeriod"/>
            </a:pPr>
            <a:r>
              <a:rPr lang="en-US" b="1" dirty="0" smtClean="0"/>
              <a:t>Collection</a:t>
            </a:r>
            <a:r>
              <a:rPr lang="en-US" dirty="0" smtClean="0"/>
              <a:t>: </a:t>
            </a:r>
            <a:r>
              <a:rPr lang="en-US" i="1" dirty="0" smtClean="0"/>
              <a:t>gathers responsive information centrally for eDiscovery.</a:t>
            </a:r>
          </a:p>
          <a:p>
            <a:pPr marL="342900" indent="-342900">
              <a:buFont typeface="+mj-lt"/>
              <a:buAutoNum type="arabicPeriod"/>
            </a:pPr>
            <a:r>
              <a:rPr lang="en-US" b="1" dirty="0" smtClean="0"/>
              <a:t>Processing</a:t>
            </a:r>
            <a:r>
              <a:rPr lang="en-US" dirty="0" smtClean="0"/>
              <a:t>: </a:t>
            </a:r>
            <a:r>
              <a:rPr lang="en-US" i="1" dirty="0" smtClean="0"/>
              <a:t>rough cut of irrelevant info</a:t>
            </a:r>
            <a:r>
              <a:rPr lang="en-US" dirty="0" smtClean="0"/>
              <a:t>.</a:t>
            </a:r>
          </a:p>
          <a:p>
            <a:pPr marL="342900" indent="-342900">
              <a:buFont typeface="+mj-lt"/>
              <a:buAutoNum type="arabicPeriod"/>
            </a:pPr>
            <a:r>
              <a:rPr lang="en-US" b="1" dirty="0" smtClean="0"/>
              <a:t>Review</a:t>
            </a:r>
            <a:r>
              <a:rPr lang="en-US" dirty="0" smtClean="0"/>
              <a:t>: </a:t>
            </a:r>
            <a:r>
              <a:rPr lang="en-US" i="1" dirty="0" smtClean="0"/>
              <a:t>remove any info protected by attorney-client privilege.</a:t>
            </a:r>
          </a:p>
          <a:p>
            <a:pPr marL="342900" indent="-342900">
              <a:buFont typeface="+mj-lt"/>
              <a:buAutoNum type="arabicPeriod"/>
            </a:pPr>
            <a:r>
              <a:rPr lang="en-US" b="1" dirty="0" smtClean="0"/>
              <a:t>Analysis</a:t>
            </a:r>
            <a:r>
              <a:rPr lang="en-US" dirty="0" smtClean="0"/>
              <a:t>: </a:t>
            </a:r>
            <a:r>
              <a:rPr lang="en-US" i="1" dirty="0" smtClean="0"/>
              <a:t>deep content &amp; context inspection.</a:t>
            </a:r>
          </a:p>
          <a:p>
            <a:pPr marL="342900" indent="-342900">
              <a:buFont typeface="+mj-lt"/>
              <a:buAutoNum type="arabicPeriod"/>
            </a:pPr>
            <a:r>
              <a:rPr lang="en-US" b="1" dirty="0" smtClean="0"/>
              <a:t>Production</a:t>
            </a:r>
            <a:r>
              <a:rPr lang="en-US" dirty="0" smtClean="0"/>
              <a:t>: </a:t>
            </a:r>
            <a:r>
              <a:rPr lang="en-US" i="1" dirty="0" smtClean="0"/>
              <a:t>format for display.</a:t>
            </a:r>
          </a:p>
          <a:p>
            <a:pPr marL="342900" indent="-342900">
              <a:buFont typeface="+mj-lt"/>
              <a:buAutoNum type="arabicPeriod"/>
            </a:pPr>
            <a:r>
              <a:rPr lang="en-US" b="1" dirty="0" smtClean="0"/>
              <a:t>Presentation</a:t>
            </a:r>
            <a:r>
              <a:rPr lang="en-US" i="1" dirty="0" smtClean="0"/>
              <a:t>: display info to court, witnesses or third-parties.</a:t>
            </a:r>
            <a:endParaRPr lang="en-US" i="1" dirty="0"/>
          </a:p>
        </p:txBody>
      </p:sp>
      <p:sp>
        <p:nvSpPr>
          <p:cNvPr id="10" name="Rectangle 9"/>
          <p:cNvSpPr/>
          <p:nvPr/>
        </p:nvSpPr>
        <p:spPr>
          <a:xfrm>
            <a:off x="188536" y="4939645"/>
            <a:ext cx="3864990" cy="584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Media Analysis: Storage media Forensics</a:t>
            </a:r>
            <a:endParaRPr lang="en-US" dirty="0"/>
          </a:p>
        </p:txBody>
      </p:sp>
      <p:sp>
        <p:nvSpPr>
          <p:cNvPr id="11" name="Rectangle 10"/>
          <p:cNvSpPr/>
          <p:nvPr/>
        </p:nvSpPr>
        <p:spPr>
          <a:xfrm>
            <a:off x="180680" y="5610719"/>
            <a:ext cx="3864990" cy="584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Analysis: Network Forensics</a:t>
            </a:r>
            <a:endParaRPr lang="en-US" dirty="0"/>
          </a:p>
        </p:txBody>
      </p:sp>
      <p:sp>
        <p:nvSpPr>
          <p:cNvPr id="12" name="Rectangle 11"/>
          <p:cNvSpPr/>
          <p:nvPr/>
        </p:nvSpPr>
        <p:spPr>
          <a:xfrm>
            <a:off x="188536" y="6292990"/>
            <a:ext cx="3864990" cy="584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Software Analysis: Code/log Forensics</a:t>
            </a:r>
            <a:endParaRPr lang="en-US" dirty="0"/>
          </a:p>
        </p:txBody>
      </p:sp>
      <p:sp>
        <p:nvSpPr>
          <p:cNvPr id="13" name="Rectangle 12"/>
          <p:cNvSpPr/>
          <p:nvPr/>
        </p:nvSpPr>
        <p:spPr>
          <a:xfrm>
            <a:off x="180680" y="4268571"/>
            <a:ext cx="3864990" cy="584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Hardware  Analysis: Device Forensics</a:t>
            </a:r>
            <a:endParaRPr lang="en-US" dirty="0"/>
          </a:p>
        </p:txBody>
      </p:sp>
      <p:sp>
        <p:nvSpPr>
          <p:cNvPr id="14" name="Content Placeholder 2"/>
          <p:cNvSpPr txBox="1">
            <a:spLocks/>
          </p:cNvSpPr>
          <p:nvPr/>
        </p:nvSpPr>
        <p:spPr>
          <a:xfrm>
            <a:off x="4140642" y="6018962"/>
            <a:ext cx="3624943" cy="792531"/>
          </a:xfrm>
          <a:prstGeom prst="rect">
            <a:avLst/>
          </a:prstGeom>
        </p:spPr>
        <p:style>
          <a:lnRef idx="1">
            <a:schemeClr val="dk1"/>
          </a:lnRef>
          <a:fillRef idx="3">
            <a:schemeClr val="dk1"/>
          </a:fillRef>
          <a:effectRef idx="2">
            <a:schemeClr val="dk1"/>
          </a:effectRef>
          <a:fontRef idx="minor">
            <a:schemeClr val="lt1"/>
          </a:fontRef>
        </p:style>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buNone/>
            </a:pPr>
            <a:r>
              <a:rPr lang="en-US" i="1" dirty="0" smtClean="0"/>
              <a:t>Chain of Evidence does not require that Forensic investigators know the relation of the evidence to the crime.</a:t>
            </a:r>
            <a:endParaRPr lang="en-US" dirty="0" smtClean="0"/>
          </a:p>
        </p:txBody>
      </p:sp>
    </p:spTree>
    <p:extLst>
      <p:ext uri="{BB962C8B-B14F-4D97-AF65-F5344CB8AC3E}">
        <p14:creationId xmlns:p14="http://schemas.microsoft.com/office/powerpoint/2010/main" val="3918514824"/>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Disaster recovery</a:t>
            </a:r>
            <a:endParaRPr lang="en-US" dirty="0"/>
          </a:p>
        </p:txBody>
      </p:sp>
      <p:sp>
        <p:nvSpPr>
          <p:cNvPr id="3" name="Content Placeholder 2"/>
          <p:cNvSpPr>
            <a:spLocks noGrp="1"/>
          </p:cNvSpPr>
          <p:nvPr>
            <p:ph idx="1"/>
          </p:nvPr>
        </p:nvSpPr>
        <p:spPr>
          <a:xfrm>
            <a:off x="0" y="1715955"/>
            <a:ext cx="4373217" cy="5043063"/>
          </a:xfrm>
        </p:spPr>
        <p:txBody>
          <a:bodyPr>
            <a:normAutofit lnSpcReduction="10000"/>
          </a:bodyPr>
          <a:lstStyle/>
          <a:p>
            <a:pPr marL="0" indent="0" algn="ctr">
              <a:buNone/>
            </a:pPr>
            <a:r>
              <a:rPr lang="en-US" b="1" dirty="0" smtClean="0"/>
              <a:t>Recovery Types</a:t>
            </a:r>
          </a:p>
          <a:p>
            <a:r>
              <a:rPr lang="en-US" b="1" dirty="0" smtClean="0"/>
              <a:t>Trusted Recovery</a:t>
            </a:r>
            <a:r>
              <a:rPr lang="en-US" dirty="0" smtClean="0"/>
              <a:t>: System is as secure as before failure or crash.</a:t>
            </a:r>
          </a:p>
          <a:p>
            <a:r>
              <a:rPr lang="en-US" b="1" dirty="0" smtClean="0"/>
              <a:t>Manual Recovery</a:t>
            </a:r>
            <a:r>
              <a:rPr lang="en-US" dirty="0" smtClean="0"/>
              <a:t>: If system does not fail in a secure state, an admin has to manually implement security before recovery.</a:t>
            </a:r>
          </a:p>
          <a:p>
            <a:r>
              <a:rPr lang="en-US" b="1" dirty="0" smtClean="0"/>
              <a:t>Automated Recovery</a:t>
            </a:r>
            <a:r>
              <a:rPr lang="en-US" dirty="0" smtClean="0"/>
              <a:t>: System performs trusted recovery activities against failure. Ex: RAID.</a:t>
            </a:r>
          </a:p>
          <a:p>
            <a:r>
              <a:rPr lang="en-US" b="1" dirty="0" smtClean="0"/>
              <a:t>Automated Recovery with Undue Loss</a:t>
            </a:r>
            <a:r>
              <a:rPr lang="en-US" dirty="0" smtClean="0"/>
              <a:t>: System performs trusted recovery activities against failure, but also protects specific objects against loss.</a:t>
            </a:r>
          </a:p>
          <a:p>
            <a:r>
              <a:rPr lang="en-US" b="1" dirty="0" smtClean="0"/>
              <a:t>Function Recovery</a:t>
            </a:r>
            <a:r>
              <a:rPr lang="en-US" dirty="0" smtClean="0"/>
              <a:t>: Systems that can automatically recovery functions.</a:t>
            </a:r>
            <a:endParaRPr lang="en-US" dirty="0"/>
          </a:p>
        </p:txBody>
      </p:sp>
      <p:sp>
        <p:nvSpPr>
          <p:cNvPr id="5" name="Content Placeholder 2"/>
          <p:cNvSpPr txBox="1">
            <a:spLocks/>
          </p:cNvSpPr>
          <p:nvPr/>
        </p:nvSpPr>
        <p:spPr>
          <a:xfrm>
            <a:off x="4292622" y="1814937"/>
            <a:ext cx="4344483" cy="504306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Quality of Service</a:t>
            </a:r>
          </a:p>
          <a:p>
            <a:pPr marL="0" indent="0">
              <a:buFont typeface="Wingdings 2" panose="05020102010507070707" pitchFamily="18" charset="2"/>
              <a:buNone/>
            </a:pPr>
            <a:r>
              <a:rPr lang="en-US" dirty="0" smtClean="0"/>
              <a:t>Protects from Network congestion disasters.</a:t>
            </a:r>
          </a:p>
          <a:p>
            <a:r>
              <a:rPr lang="en-US" b="1" dirty="0" smtClean="0"/>
              <a:t>Bandwidth</a:t>
            </a:r>
            <a:r>
              <a:rPr lang="en-US" dirty="0" smtClean="0"/>
              <a:t>: Capacity to carry connections</a:t>
            </a:r>
          </a:p>
          <a:p>
            <a:r>
              <a:rPr lang="en-US" b="1" dirty="0" smtClean="0"/>
              <a:t>Latency</a:t>
            </a:r>
            <a:r>
              <a:rPr lang="en-US" dirty="0" smtClean="0"/>
              <a:t>: Time taken to travel from source to destination.</a:t>
            </a:r>
          </a:p>
          <a:p>
            <a:r>
              <a:rPr lang="en-US" b="1" dirty="0" smtClean="0"/>
              <a:t>Jitter</a:t>
            </a:r>
            <a:r>
              <a:rPr lang="en-US" dirty="0" smtClean="0"/>
              <a:t>: Variation of latency between packets due to congestion or interference..</a:t>
            </a:r>
          </a:p>
          <a:p>
            <a:r>
              <a:rPr lang="en-US" b="1" dirty="0" smtClean="0"/>
              <a:t>Packet Loss: </a:t>
            </a:r>
            <a:r>
              <a:rPr lang="en-US" dirty="0" smtClean="0"/>
              <a:t>Loss of packets during transmission leading to retransmission.</a:t>
            </a:r>
          </a:p>
          <a:p>
            <a:r>
              <a:rPr lang="en-US" b="1" dirty="0" smtClean="0"/>
              <a:t>Interference: </a:t>
            </a:r>
            <a:r>
              <a:rPr lang="en-US" dirty="0" smtClean="0"/>
              <a:t>Corruption of packets as they travel due to congestion, faulty equipment or crosstalk EMI.</a:t>
            </a:r>
            <a:endParaRPr lang="en-US" dirty="0"/>
          </a:p>
        </p:txBody>
      </p:sp>
      <p:sp>
        <p:nvSpPr>
          <p:cNvPr id="4" name="Rectangle 3"/>
          <p:cNvSpPr/>
          <p:nvPr/>
        </p:nvSpPr>
        <p:spPr>
          <a:xfrm>
            <a:off x="8637104" y="1911730"/>
            <a:ext cx="3409121" cy="484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Tape Backup Recovery Strategies:</a:t>
            </a:r>
          </a:p>
          <a:p>
            <a:pPr marL="285750" indent="-285750">
              <a:buFont typeface="Wingdings" panose="05000000000000000000" pitchFamily="2" charset="2"/>
              <a:buChar char="ü"/>
            </a:pPr>
            <a:r>
              <a:rPr lang="en-US" b="1" dirty="0" smtClean="0"/>
              <a:t>Tower of Hanoi: </a:t>
            </a:r>
            <a:r>
              <a:rPr lang="en-US" i="1" dirty="0" smtClean="0"/>
              <a:t>archiving data for an extended period of time in an economical manner. Recursive pattern of scheduling tapes. </a:t>
            </a:r>
            <a:r>
              <a:rPr lang="en-US" i="1" dirty="0" smtClean="0">
                <a:solidFill>
                  <a:srgbClr val="FF0000"/>
                </a:solidFill>
              </a:rPr>
              <a:t>1,2,4,8,16 days restore in 5 tapes</a:t>
            </a:r>
            <a:r>
              <a:rPr lang="en-US" i="1" dirty="0" smtClean="0"/>
              <a:t>.</a:t>
            </a:r>
            <a:endParaRPr lang="en-US" b="1" i="1" dirty="0" smtClean="0"/>
          </a:p>
          <a:p>
            <a:pPr marL="285750" indent="-285750">
              <a:buFont typeface="Wingdings" panose="05000000000000000000" pitchFamily="2" charset="2"/>
              <a:buChar char="ü"/>
            </a:pPr>
            <a:r>
              <a:rPr lang="en-US" b="1" dirty="0" smtClean="0"/>
              <a:t>Grandfather-Father-Son: </a:t>
            </a:r>
            <a:r>
              <a:rPr lang="en-US" i="1" dirty="0" smtClean="0"/>
              <a:t>Grandfather – offsite full backup; Father – local fast full backup; Son – local differential/incremental backup.</a:t>
            </a:r>
            <a:endParaRPr lang="en-US" b="1" i="1" dirty="0" smtClean="0"/>
          </a:p>
          <a:p>
            <a:pPr marL="285750" indent="-285750">
              <a:buFont typeface="Wingdings" panose="05000000000000000000" pitchFamily="2" charset="2"/>
              <a:buChar char="ü"/>
            </a:pPr>
            <a:r>
              <a:rPr lang="en-US" b="1" dirty="0" smtClean="0"/>
              <a:t>First in, First Out </a:t>
            </a:r>
            <a:r>
              <a:rPr lang="en-US" dirty="0" smtClean="0"/>
              <a:t>– </a:t>
            </a:r>
            <a:r>
              <a:rPr lang="en-US" i="1" dirty="0" smtClean="0"/>
              <a:t>First tape written is the first tape overwritten. Old data is overwritten by new data.</a:t>
            </a:r>
            <a:endParaRPr lang="en-US" i="1" dirty="0"/>
          </a:p>
        </p:txBody>
      </p:sp>
    </p:spTree>
    <p:extLst>
      <p:ext uri="{BB962C8B-B14F-4D97-AF65-F5344CB8AC3E}">
        <p14:creationId xmlns:p14="http://schemas.microsoft.com/office/powerpoint/2010/main" val="1201323412"/>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Disaster recovery - data</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61559284"/>
              </p:ext>
            </p:extLst>
          </p:nvPr>
        </p:nvGraphicFramePr>
        <p:xfrm>
          <a:off x="203396" y="2438888"/>
          <a:ext cx="4349750" cy="2763520"/>
        </p:xfrm>
        <a:graphic>
          <a:graphicData uri="http://schemas.openxmlformats.org/drawingml/2006/table">
            <a:tbl>
              <a:tblPr firstRow="1" bandRow="1">
                <a:tableStyleId>{5C22544A-7EE6-4342-B048-85BDC9FD1C3A}</a:tableStyleId>
              </a:tblPr>
              <a:tblGrid>
                <a:gridCol w="2174875"/>
                <a:gridCol w="2174875"/>
              </a:tblGrid>
              <a:tr h="370840">
                <a:tc>
                  <a:txBody>
                    <a:bodyPr/>
                    <a:lstStyle/>
                    <a:p>
                      <a:r>
                        <a:rPr lang="en-US" dirty="0" smtClean="0"/>
                        <a:t>RAID Type</a:t>
                      </a:r>
                      <a:endParaRPr lang="en-US" dirty="0"/>
                    </a:p>
                  </a:txBody>
                  <a:tcPr/>
                </a:tc>
                <a:tc>
                  <a:txBody>
                    <a:bodyPr/>
                    <a:lstStyle/>
                    <a:p>
                      <a:r>
                        <a:rPr lang="en-US" dirty="0" smtClean="0"/>
                        <a:t>Function</a:t>
                      </a:r>
                      <a:endParaRPr lang="en-US" dirty="0"/>
                    </a:p>
                  </a:txBody>
                  <a:tcPr/>
                </a:tc>
              </a:tr>
              <a:tr h="370840">
                <a:tc>
                  <a:txBody>
                    <a:bodyPr/>
                    <a:lstStyle/>
                    <a:p>
                      <a:r>
                        <a:rPr lang="en-US" dirty="0" smtClean="0"/>
                        <a:t>RAID 0</a:t>
                      </a:r>
                      <a:endParaRPr lang="en-US" dirty="0"/>
                    </a:p>
                  </a:txBody>
                  <a:tcPr/>
                </a:tc>
                <a:tc>
                  <a:txBody>
                    <a:bodyPr/>
                    <a:lstStyle/>
                    <a:p>
                      <a:r>
                        <a:rPr lang="en-US" dirty="0" smtClean="0"/>
                        <a:t>Striping, 2+ disks</a:t>
                      </a:r>
                      <a:endParaRPr lang="en-US" dirty="0"/>
                    </a:p>
                  </a:txBody>
                  <a:tcPr/>
                </a:tc>
              </a:tr>
              <a:tr h="370840">
                <a:tc>
                  <a:txBody>
                    <a:bodyPr/>
                    <a:lstStyle/>
                    <a:p>
                      <a:r>
                        <a:rPr lang="en-US" dirty="0" smtClean="0"/>
                        <a:t>RAID</a:t>
                      </a:r>
                      <a:r>
                        <a:rPr lang="en-US" baseline="0" dirty="0" smtClean="0"/>
                        <a:t> 1</a:t>
                      </a:r>
                      <a:endParaRPr lang="en-US" dirty="0"/>
                    </a:p>
                  </a:txBody>
                  <a:tcPr/>
                </a:tc>
                <a:tc>
                  <a:txBody>
                    <a:bodyPr/>
                    <a:lstStyle/>
                    <a:p>
                      <a:r>
                        <a:rPr lang="en-US" dirty="0" smtClean="0"/>
                        <a:t>Mirroring, 2 disks</a:t>
                      </a:r>
                      <a:endParaRPr lang="en-US" dirty="0"/>
                    </a:p>
                  </a:txBody>
                  <a:tcPr/>
                </a:tc>
              </a:tr>
              <a:tr h="370840">
                <a:tc>
                  <a:txBody>
                    <a:bodyPr/>
                    <a:lstStyle/>
                    <a:p>
                      <a:r>
                        <a:rPr lang="en-US" dirty="0" smtClean="0"/>
                        <a:t>RAID 5</a:t>
                      </a:r>
                      <a:endParaRPr lang="en-US" dirty="0"/>
                    </a:p>
                  </a:txBody>
                  <a:tcPr/>
                </a:tc>
                <a:tc>
                  <a:txBody>
                    <a:bodyPr/>
                    <a:lstStyle/>
                    <a:p>
                      <a:r>
                        <a:rPr lang="en-US" dirty="0" smtClean="0"/>
                        <a:t>Striping</a:t>
                      </a:r>
                      <a:r>
                        <a:rPr lang="en-US" baseline="0" dirty="0" smtClean="0"/>
                        <a:t> + Parity, 3+ disks.</a:t>
                      </a:r>
                      <a:endParaRPr lang="en-US" dirty="0"/>
                    </a:p>
                  </a:txBody>
                  <a:tcPr/>
                </a:tc>
              </a:tr>
              <a:tr h="370840">
                <a:tc>
                  <a:txBody>
                    <a:bodyPr/>
                    <a:lstStyle/>
                    <a:p>
                      <a:r>
                        <a:rPr lang="en-US" dirty="0" smtClean="0"/>
                        <a:t>RAID 6</a:t>
                      </a:r>
                      <a:endParaRPr lang="en-US" dirty="0"/>
                    </a:p>
                  </a:txBody>
                  <a:tcPr/>
                </a:tc>
                <a:tc>
                  <a:txBody>
                    <a:bodyPr/>
                    <a:lstStyle/>
                    <a:p>
                      <a:r>
                        <a:rPr lang="en-US" dirty="0" smtClean="0"/>
                        <a:t>Striping + Dual Parity</a:t>
                      </a:r>
                      <a:endParaRPr lang="en-US" dirty="0"/>
                    </a:p>
                  </a:txBody>
                  <a:tcPr/>
                </a:tc>
              </a:tr>
              <a:tr h="370840">
                <a:tc>
                  <a:txBody>
                    <a:bodyPr/>
                    <a:lstStyle/>
                    <a:p>
                      <a:r>
                        <a:rPr lang="en-US" dirty="0" smtClean="0"/>
                        <a:t>RAID 10</a:t>
                      </a:r>
                      <a:endParaRPr lang="en-US" dirty="0"/>
                    </a:p>
                  </a:txBody>
                  <a:tcPr/>
                </a:tc>
                <a:tc>
                  <a:txBody>
                    <a:bodyPr/>
                    <a:lstStyle/>
                    <a:p>
                      <a:r>
                        <a:rPr lang="en-US" dirty="0" smtClean="0"/>
                        <a:t>Striping + Mirroring,</a:t>
                      </a:r>
                      <a:r>
                        <a:rPr lang="en-US" baseline="0" dirty="0" smtClean="0"/>
                        <a:t> 4 disks.</a:t>
                      </a:r>
                      <a:endParaRPr lang="en-US" dirty="0"/>
                    </a:p>
                  </a:txBody>
                  <a:tcPr/>
                </a:tc>
              </a:tr>
            </a:tbl>
          </a:graphicData>
        </a:graphic>
      </p:graphicFrame>
      <p:sp>
        <p:nvSpPr>
          <p:cNvPr id="5" name="TextBox 4"/>
          <p:cNvSpPr txBox="1"/>
          <p:nvPr/>
        </p:nvSpPr>
        <p:spPr>
          <a:xfrm>
            <a:off x="495627" y="1792557"/>
            <a:ext cx="3613902" cy="646331"/>
          </a:xfrm>
          <a:prstGeom prst="rect">
            <a:avLst/>
          </a:prstGeom>
          <a:noFill/>
        </p:spPr>
        <p:txBody>
          <a:bodyPr wrap="square" rtlCol="0">
            <a:spAutoFit/>
          </a:bodyPr>
          <a:lstStyle/>
          <a:p>
            <a:pPr algn="ctr"/>
            <a:r>
              <a:rPr lang="en-US" b="1" dirty="0" smtClean="0"/>
              <a:t>RAID – Redundant Array of Independent Disks</a:t>
            </a:r>
            <a:endParaRPr lang="en-US" b="1" dirty="0"/>
          </a:p>
        </p:txBody>
      </p:sp>
      <p:sp>
        <p:nvSpPr>
          <p:cNvPr id="6" name="Content Placeholder 2"/>
          <p:cNvSpPr txBox="1">
            <a:spLocks/>
          </p:cNvSpPr>
          <p:nvPr/>
        </p:nvSpPr>
        <p:spPr>
          <a:xfrm>
            <a:off x="4553146" y="1704611"/>
            <a:ext cx="4223209" cy="3616647"/>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Database Backup</a:t>
            </a:r>
          </a:p>
          <a:p>
            <a:r>
              <a:rPr lang="en-US" b="1" dirty="0" smtClean="0"/>
              <a:t>Electronic Vaulting: </a:t>
            </a:r>
            <a:r>
              <a:rPr lang="en-US" dirty="0" smtClean="0"/>
              <a:t>Remote site database backup using bulk transfers. Smaller time to backup to remote site, then sending tape. </a:t>
            </a:r>
          </a:p>
          <a:p>
            <a:pPr lvl="1"/>
            <a:r>
              <a:rPr lang="en-US" dirty="0" smtClean="0">
                <a:solidFill>
                  <a:srgbClr val="FF0000"/>
                </a:solidFill>
              </a:rPr>
              <a:t>Significant delay </a:t>
            </a:r>
            <a:r>
              <a:rPr lang="en-US" dirty="0" smtClean="0"/>
              <a:t>to recover as backup has to be obtained from vault and then restored.</a:t>
            </a:r>
          </a:p>
          <a:p>
            <a:r>
              <a:rPr lang="en-US" b="1" dirty="0" smtClean="0"/>
              <a:t>Remote Journaling: </a:t>
            </a:r>
            <a:r>
              <a:rPr lang="en-US" dirty="0" smtClean="0"/>
              <a:t>Transaction logs backed up remotely.</a:t>
            </a:r>
          </a:p>
          <a:p>
            <a:pPr lvl="1"/>
            <a:r>
              <a:rPr lang="en-US" dirty="0" smtClean="0">
                <a:solidFill>
                  <a:srgbClr val="FF0000"/>
                </a:solidFill>
              </a:rPr>
              <a:t>Some delay </a:t>
            </a:r>
            <a:r>
              <a:rPr lang="en-US" dirty="0" smtClean="0"/>
              <a:t>(</a:t>
            </a:r>
            <a:r>
              <a:rPr lang="en-US" i="1" dirty="0" err="1" smtClean="0"/>
              <a:t>ex.hourly</a:t>
            </a:r>
            <a:r>
              <a:rPr lang="en-US" dirty="0" smtClean="0"/>
              <a:t>), technicians retrieve logs transaction logs and apply to production DB.</a:t>
            </a:r>
          </a:p>
          <a:p>
            <a:r>
              <a:rPr lang="en-US" b="1" dirty="0" smtClean="0"/>
              <a:t>Remote Mirroring: </a:t>
            </a:r>
            <a:r>
              <a:rPr lang="en-US" dirty="0" smtClean="0"/>
              <a:t>Live Backup via copying any changes to the production database to the backup. (also called Shadowing</a:t>
            </a:r>
            <a:r>
              <a:rPr lang="en-US" i="1" dirty="0" smtClean="0"/>
              <a:t>) </a:t>
            </a:r>
          </a:p>
          <a:p>
            <a:pPr lvl="1"/>
            <a:r>
              <a:rPr lang="en-US" i="1" dirty="0" smtClean="0">
                <a:solidFill>
                  <a:srgbClr val="FF0000"/>
                </a:solidFill>
              </a:rPr>
              <a:t>No delay</a:t>
            </a:r>
            <a:r>
              <a:rPr lang="en-US" i="1" dirty="0" smtClean="0"/>
              <a:t>. Can be migrated as is.</a:t>
            </a:r>
            <a:endParaRPr lang="en-US" i="1" dirty="0"/>
          </a:p>
        </p:txBody>
      </p:sp>
      <p:sp>
        <p:nvSpPr>
          <p:cNvPr id="7" name="Content Placeholder 2"/>
          <p:cNvSpPr txBox="1">
            <a:spLocks/>
          </p:cNvSpPr>
          <p:nvPr/>
        </p:nvSpPr>
        <p:spPr>
          <a:xfrm>
            <a:off x="8776355" y="1907117"/>
            <a:ext cx="3302522" cy="3211637"/>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Data Backup Types</a:t>
            </a:r>
          </a:p>
          <a:p>
            <a:r>
              <a:rPr lang="en-US" b="1" dirty="0" smtClean="0"/>
              <a:t>Full Backup</a:t>
            </a:r>
            <a:r>
              <a:rPr lang="en-US" dirty="0" smtClean="0"/>
              <a:t>: Full data backup. Exact replica. Turns Archive bit off after backup.</a:t>
            </a:r>
          </a:p>
          <a:p>
            <a:r>
              <a:rPr lang="en-US" b="1" dirty="0" smtClean="0"/>
              <a:t>Incremental Backup</a:t>
            </a:r>
            <a:r>
              <a:rPr lang="en-US" dirty="0" smtClean="0"/>
              <a:t>: changes since the last incremental or full backup. Turns Archive bit off.</a:t>
            </a:r>
          </a:p>
          <a:p>
            <a:r>
              <a:rPr lang="en-US" b="1" dirty="0" smtClean="0"/>
              <a:t>Differential Backup</a:t>
            </a:r>
            <a:r>
              <a:rPr lang="en-US" dirty="0" smtClean="0"/>
              <a:t>: changes since the last full backup. Archive bit kept on.</a:t>
            </a:r>
          </a:p>
        </p:txBody>
      </p:sp>
      <p:sp>
        <p:nvSpPr>
          <p:cNvPr id="8" name="Rectangle 7"/>
          <p:cNvSpPr/>
          <p:nvPr/>
        </p:nvSpPr>
        <p:spPr>
          <a:xfrm>
            <a:off x="411509" y="5365633"/>
            <a:ext cx="11497685" cy="1451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smtClean="0"/>
              <a:t>Eventman</a:t>
            </a:r>
            <a:r>
              <a:rPr lang="en-US" sz="1500" dirty="0" smtClean="0"/>
              <a:t> Technologies takes Full Backups every Monday, and incremental/differential backups every day at 3:00PM.  If failure occurs on Thursday at 1:00PM.  RPO is 3 hours. How many backups to restore in both scenario’s and how much data is lost? </a:t>
            </a:r>
          </a:p>
          <a:p>
            <a:r>
              <a:rPr lang="en-US" sz="1500" dirty="0" smtClean="0"/>
              <a:t>Answer</a:t>
            </a:r>
            <a:r>
              <a:rPr lang="en-US" sz="1500" i="1" dirty="0" smtClean="0"/>
              <a:t>: </a:t>
            </a:r>
          </a:p>
          <a:p>
            <a:pPr marL="285750" indent="-285750">
              <a:buFont typeface="Arial" panose="020B0604020202020204" pitchFamily="34" charset="0"/>
              <a:buChar char="•"/>
            </a:pPr>
            <a:r>
              <a:rPr lang="en-US" sz="1500" i="1" dirty="0" smtClean="0"/>
              <a:t>If incremental, need to restore Monday’s full backup, and Tuesday + Wednesday’s Incremental backup.</a:t>
            </a:r>
          </a:p>
          <a:p>
            <a:pPr marL="285750" indent="-285750">
              <a:buFont typeface="Arial" panose="020B0604020202020204" pitchFamily="34" charset="0"/>
              <a:buChar char="•"/>
            </a:pPr>
            <a:r>
              <a:rPr lang="en-US" sz="1500" i="1" dirty="0" smtClean="0"/>
              <a:t>If Differential, need to restore Monday’s full backup and  Wednesday’s differential.</a:t>
            </a:r>
          </a:p>
          <a:p>
            <a:pPr marL="285750" indent="-285750">
              <a:buFont typeface="Arial" panose="020B0604020202020204" pitchFamily="34" charset="0"/>
              <a:buChar char="•"/>
            </a:pPr>
            <a:r>
              <a:rPr lang="en-US" sz="1500" i="1" dirty="0" smtClean="0"/>
              <a:t>Data will be lost from Wednesday 3:00PM to Thursday 1:00PM. Does not meet the RPO objective of 3 hours.</a:t>
            </a:r>
            <a:endParaRPr lang="en-US" sz="1500" i="1" dirty="0"/>
          </a:p>
        </p:txBody>
      </p:sp>
    </p:spTree>
    <p:extLst>
      <p:ext uri="{BB962C8B-B14F-4D97-AF65-F5344CB8AC3E}">
        <p14:creationId xmlns:p14="http://schemas.microsoft.com/office/powerpoint/2010/main" val="40164383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Domain VIII: Software development security</a:t>
            </a:r>
            <a:endParaRPr lang="en-US" dirty="0"/>
          </a:p>
        </p:txBody>
      </p:sp>
      <p:sp>
        <p:nvSpPr>
          <p:cNvPr id="5" name="Text Placeholder 4"/>
          <p:cNvSpPr>
            <a:spLocks noGrp="1"/>
          </p:cNvSpPr>
          <p:nvPr>
            <p:ph type="body" idx="1"/>
          </p:nvPr>
        </p:nvSpPr>
        <p:spPr/>
        <p:txBody>
          <a:bodyPr/>
          <a:lstStyle/>
          <a:p>
            <a:endParaRPr lang="en-US"/>
          </a:p>
        </p:txBody>
      </p:sp>
      <p:grpSp>
        <p:nvGrpSpPr>
          <p:cNvPr id="6" name="Group 5"/>
          <p:cNvGrpSpPr/>
          <p:nvPr/>
        </p:nvGrpSpPr>
        <p:grpSpPr>
          <a:xfrm>
            <a:off x="10539167" y="753777"/>
            <a:ext cx="1462685" cy="905462"/>
            <a:chOff x="10539167" y="753777"/>
            <a:chExt cx="1462685" cy="905462"/>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9167" y="753777"/>
              <a:ext cx="1035573" cy="905462"/>
            </a:xfrm>
            <a:prstGeom prst="rect">
              <a:avLst/>
            </a:prstGeom>
          </p:spPr>
        </p:pic>
        <p:sp>
          <p:nvSpPr>
            <p:cNvPr id="8" name="TextBox 7"/>
            <p:cNvSpPr txBox="1"/>
            <p:nvPr/>
          </p:nvSpPr>
          <p:spPr>
            <a:xfrm>
              <a:off x="11428983" y="1098786"/>
              <a:ext cx="572869" cy="215444"/>
            </a:xfrm>
            <a:prstGeom prst="rect">
              <a:avLst/>
            </a:prstGeom>
            <a:noFill/>
          </p:spPr>
          <p:txBody>
            <a:bodyPr wrap="square" rtlCol="0">
              <a:spAutoFit/>
            </a:bodyPr>
            <a:lstStyle/>
            <a:p>
              <a:r>
                <a:rPr lang="en-US" sz="800" dirty="0" smtClean="0"/>
                <a:t>TM</a:t>
              </a:r>
              <a:endParaRPr lang="en-US" sz="800" dirty="0"/>
            </a:p>
          </p:txBody>
        </p:sp>
      </p:grpSp>
    </p:spTree>
    <p:extLst>
      <p:ext uri="{BB962C8B-B14F-4D97-AF65-F5344CB8AC3E}">
        <p14:creationId xmlns:p14="http://schemas.microsoft.com/office/powerpoint/2010/main" val="722834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Policy</a:t>
            </a:r>
            <a:endParaRPr lang="en-US" dirty="0"/>
          </a:p>
        </p:txBody>
      </p:sp>
      <p:sp>
        <p:nvSpPr>
          <p:cNvPr id="3" name="Content Placeholder 2"/>
          <p:cNvSpPr>
            <a:spLocks noGrp="1"/>
          </p:cNvSpPr>
          <p:nvPr>
            <p:ph idx="1"/>
          </p:nvPr>
        </p:nvSpPr>
        <p:spPr/>
        <p:txBody>
          <a:bodyPr>
            <a:normAutofit lnSpcReduction="10000"/>
          </a:bodyPr>
          <a:lstStyle/>
          <a:p>
            <a:r>
              <a:rPr lang="en-US" b="1" dirty="0" smtClean="0"/>
              <a:t>Organizational Security Policy</a:t>
            </a:r>
          </a:p>
          <a:p>
            <a:pPr lvl="1"/>
            <a:r>
              <a:rPr lang="en-US" dirty="0" smtClean="0"/>
              <a:t>Mandatory</a:t>
            </a:r>
          </a:p>
          <a:p>
            <a:pPr lvl="1"/>
            <a:r>
              <a:rPr lang="en-US" dirty="0" smtClean="0"/>
              <a:t>High level policy mandated by Management</a:t>
            </a:r>
          </a:p>
          <a:p>
            <a:pPr lvl="1"/>
            <a:r>
              <a:rPr lang="en-US" dirty="0" smtClean="0"/>
              <a:t>Designed to support organization Strategic Goals.</a:t>
            </a:r>
          </a:p>
          <a:p>
            <a:pPr lvl="1"/>
            <a:r>
              <a:rPr lang="en-US" dirty="0" smtClean="0"/>
              <a:t>Legislation or Industry specific drivers (example Financial institution = GLBA)</a:t>
            </a:r>
          </a:p>
          <a:p>
            <a:pPr lvl="1"/>
            <a:r>
              <a:rPr lang="en-US" dirty="0" smtClean="0"/>
              <a:t>Assigns High Level responsibility e.g. Departmental</a:t>
            </a:r>
          </a:p>
          <a:p>
            <a:r>
              <a:rPr lang="en-US" dirty="0" smtClean="0"/>
              <a:t>NIST 800-12 policy types</a:t>
            </a:r>
          </a:p>
          <a:p>
            <a:pPr lvl="1"/>
            <a:r>
              <a:rPr lang="en-US" b="1" dirty="0" smtClean="0"/>
              <a:t>Program specific – </a:t>
            </a:r>
            <a:r>
              <a:rPr lang="en-US" dirty="0" smtClean="0"/>
              <a:t>Establishes an organizations Information Security Program</a:t>
            </a:r>
            <a:endParaRPr lang="en-US" b="1" dirty="0" smtClean="0"/>
          </a:p>
          <a:p>
            <a:pPr lvl="1"/>
            <a:r>
              <a:rPr lang="en-US" b="1" dirty="0" smtClean="0"/>
              <a:t>System specific </a:t>
            </a:r>
            <a:r>
              <a:rPr lang="en-US" dirty="0" smtClean="0"/>
              <a:t>– aimed at protecting a system.</a:t>
            </a:r>
          </a:p>
          <a:p>
            <a:pPr lvl="1"/>
            <a:r>
              <a:rPr lang="en-US" b="1" dirty="0" smtClean="0"/>
              <a:t>Issue specific </a:t>
            </a:r>
            <a:r>
              <a:rPr lang="en-US" dirty="0" smtClean="0"/>
              <a:t>– focused on issues such as privacy or functions like email, acceptable use.</a:t>
            </a:r>
            <a:endParaRPr lang="en-US" dirty="0"/>
          </a:p>
          <a:p>
            <a:pPr lvl="1"/>
            <a:endParaRPr lang="en-US" dirty="0"/>
          </a:p>
        </p:txBody>
      </p:sp>
    </p:spTree>
    <p:extLst>
      <p:ext uri="{BB962C8B-B14F-4D97-AF65-F5344CB8AC3E}">
        <p14:creationId xmlns:p14="http://schemas.microsoft.com/office/powerpoint/2010/main" val="201708586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Programming concepts</a:t>
            </a:r>
            <a:endParaRPr lang="en-US" dirty="0"/>
          </a:p>
        </p:txBody>
      </p:sp>
      <p:sp>
        <p:nvSpPr>
          <p:cNvPr id="5" name="Content Placeholder 4"/>
          <p:cNvSpPr>
            <a:spLocks noGrp="1"/>
          </p:cNvSpPr>
          <p:nvPr>
            <p:ph idx="1"/>
          </p:nvPr>
        </p:nvSpPr>
        <p:spPr>
          <a:xfrm>
            <a:off x="581192" y="2021470"/>
            <a:ext cx="5431982" cy="4399208"/>
          </a:xfrm>
        </p:spPr>
        <p:txBody>
          <a:bodyPr>
            <a:normAutofit lnSpcReduction="10000"/>
          </a:bodyPr>
          <a:lstStyle/>
          <a:p>
            <a:r>
              <a:rPr lang="en-US" b="1" dirty="0" smtClean="0"/>
              <a:t>Machine Code</a:t>
            </a:r>
            <a:r>
              <a:rPr lang="en-US" dirty="0" smtClean="0"/>
              <a:t>: Software executed directly by the CPU. Binary or Hexadecimal. </a:t>
            </a:r>
          </a:p>
          <a:p>
            <a:r>
              <a:rPr lang="en-US" b="1" dirty="0"/>
              <a:t>Assembly Language</a:t>
            </a:r>
            <a:r>
              <a:rPr lang="en-US" dirty="0"/>
              <a:t>: Low-level Computer programming language that match to machine language instructions. ADD, SUB etc.</a:t>
            </a:r>
          </a:p>
          <a:p>
            <a:r>
              <a:rPr lang="en-US" b="1" dirty="0" smtClean="0"/>
              <a:t>Source Code</a:t>
            </a:r>
            <a:r>
              <a:rPr lang="en-US" dirty="0" smtClean="0"/>
              <a:t>: Software instructions written in text that need to be translated into Machine Code for execution. Compiled once.</a:t>
            </a:r>
          </a:p>
          <a:p>
            <a:r>
              <a:rPr lang="en-US" b="1" dirty="0" smtClean="0"/>
              <a:t>Shell Code</a:t>
            </a:r>
            <a:r>
              <a:rPr lang="en-US" dirty="0" smtClean="0"/>
              <a:t>: Software instructions executed on the fly. Need to be compiled every time.</a:t>
            </a:r>
          </a:p>
          <a:p>
            <a:r>
              <a:rPr lang="en-US" b="1" dirty="0" smtClean="0"/>
              <a:t>Compilers</a:t>
            </a:r>
            <a:r>
              <a:rPr lang="en-US" dirty="0" smtClean="0"/>
              <a:t>: Compile Source code into Machine Code.</a:t>
            </a:r>
          </a:p>
          <a:p>
            <a:r>
              <a:rPr lang="en-US" b="1" dirty="0" smtClean="0"/>
              <a:t>Interpreters</a:t>
            </a:r>
            <a:r>
              <a:rPr lang="en-US" dirty="0" smtClean="0"/>
              <a:t>: Interpret shell code into Machine Code.</a:t>
            </a:r>
            <a:endParaRPr lang="en-US" dirty="0"/>
          </a:p>
        </p:txBody>
      </p:sp>
      <p:sp>
        <p:nvSpPr>
          <p:cNvPr id="6" name="Content Placeholder 4"/>
          <p:cNvSpPr txBox="1">
            <a:spLocks/>
          </p:cNvSpPr>
          <p:nvPr/>
        </p:nvSpPr>
        <p:spPr>
          <a:xfrm>
            <a:off x="6178826" y="2180496"/>
            <a:ext cx="5431982" cy="320651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Open-source: </a:t>
            </a:r>
            <a:r>
              <a:rPr lang="en-US" dirty="0" smtClean="0"/>
              <a:t>Source code released to public, to be used, forked etc.</a:t>
            </a:r>
          </a:p>
          <a:p>
            <a:r>
              <a:rPr lang="en-US" b="1" dirty="0" smtClean="0"/>
              <a:t>Closed-source:</a:t>
            </a:r>
            <a:r>
              <a:rPr lang="en-US" dirty="0" smtClean="0"/>
              <a:t> Source code kept secret. Typically IP to the </a:t>
            </a:r>
            <a:r>
              <a:rPr lang="en-US" dirty="0" err="1" smtClean="0"/>
              <a:t>creater</a:t>
            </a:r>
            <a:r>
              <a:rPr lang="en-US" dirty="0" smtClean="0"/>
              <a:t>.</a:t>
            </a:r>
          </a:p>
          <a:p>
            <a:r>
              <a:rPr lang="en-US" b="1" dirty="0" smtClean="0"/>
              <a:t>Freeware: </a:t>
            </a:r>
            <a:r>
              <a:rPr lang="en-US" dirty="0" smtClean="0"/>
              <a:t>Free to use, free as in free beer.</a:t>
            </a:r>
          </a:p>
          <a:p>
            <a:r>
              <a:rPr lang="en-US" b="1" dirty="0" smtClean="0"/>
              <a:t>Shareware: </a:t>
            </a:r>
            <a:r>
              <a:rPr lang="en-US" dirty="0" smtClean="0"/>
              <a:t>Free to use for limited time or with bundled software.</a:t>
            </a:r>
          </a:p>
          <a:p>
            <a:r>
              <a:rPr lang="en-US" b="1" dirty="0" err="1" smtClean="0"/>
              <a:t>Crippleware</a:t>
            </a:r>
            <a:r>
              <a:rPr lang="en-US" b="1" dirty="0" smtClean="0"/>
              <a:t>: </a:t>
            </a:r>
            <a:r>
              <a:rPr lang="en-US" dirty="0" smtClean="0"/>
              <a:t>Key features require payment to unlock.</a:t>
            </a:r>
            <a:endParaRPr lang="en-US" b="1" dirty="0"/>
          </a:p>
        </p:txBody>
      </p:sp>
    </p:spTree>
    <p:extLst>
      <p:ext uri="{BB962C8B-B14F-4D97-AF65-F5344CB8AC3E}">
        <p14:creationId xmlns:p14="http://schemas.microsoft.com/office/powerpoint/2010/main" val="349189084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SOFTWARE design</a:t>
            </a:r>
            <a:endParaRPr lang="en-US" dirty="0"/>
          </a:p>
        </p:txBody>
      </p:sp>
      <p:sp>
        <p:nvSpPr>
          <p:cNvPr id="3" name="Content Placeholder 2"/>
          <p:cNvSpPr>
            <a:spLocks noGrp="1"/>
          </p:cNvSpPr>
          <p:nvPr>
            <p:ph idx="1"/>
          </p:nvPr>
        </p:nvSpPr>
        <p:spPr>
          <a:xfrm>
            <a:off x="481800" y="1961835"/>
            <a:ext cx="11029615" cy="4568174"/>
          </a:xfrm>
        </p:spPr>
        <p:txBody>
          <a:bodyPr>
            <a:normAutofit fontScale="92500" lnSpcReduction="10000"/>
          </a:bodyPr>
          <a:lstStyle/>
          <a:p>
            <a:r>
              <a:rPr lang="en-US" b="1" dirty="0" smtClean="0"/>
              <a:t>Input Validation: </a:t>
            </a:r>
            <a:r>
              <a:rPr lang="en-US" dirty="0" smtClean="0"/>
              <a:t>Validate user input for fields to ensure that users are not abusing field’s to gain access to the backend systems. Example: using SQL or Script characters in the URL or Password fields to exploit the web application.</a:t>
            </a:r>
          </a:p>
          <a:p>
            <a:r>
              <a:rPr lang="en-US" b="1" dirty="0" smtClean="0"/>
              <a:t>Authentication and Session Management: </a:t>
            </a:r>
            <a:r>
              <a:rPr lang="en-US" dirty="0" smtClean="0"/>
              <a:t>Ensure that users are properly authenticated with the proper set of controls based on the sensitivity of the application and the sessions are managed. </a:t>
            </a:r>
          </a:p>
          <a:p>
            <a:pPr lvl="1"/>
            <a:r>
              <a:rPr lang="en-US" dirty="0" smtClean="0"/>
              <a:t>Cookies used for a session should be securely transmitted (TLS) to the end-user to prevent session-hijacking attacks. </a:t>
            </a:r>
          </a:p>
          <a:p>
            <a:pPr lvl="1"/>
            <a:r>
              <a:rPr lang="en-US" dirty="0" smtClean="0"/>
              <a:t>Identifiers should be long and random (not using </a:t>
            </a:r>
            <a:r>
              <a:rPr lang="en-US" b="1" i="1" dirty="0" smtClean="0"/>
              <a:t>Password</a:t>
            </a:r>
            <a:r>
              <a:rPr lang="en-US" dirty="0" smtClean="0"/>
              <a:t> for </a:t>
            </a:r>
            <a:r>
              <a:rPr lang="en-US" i="1" dirty="0" smtClean="0"/>
              <a:t>passwords</a:t>
            </a:r>
            <a:r>
              <a:rPr lang="en-US" dirty="0" smtClean="0"/>
              <a:t>, else it’s easy for the attacker to identify the password.)</a:t>
            </a:r>
          </a:p>
          <a:p>
            <a:pPr lvl="1"/>
            <a:r>
              <a:rPr lang="en-US" dirty="0" smtClean="0"/>
              <a:t>Session Tokens should expire after a set time (idle/session time) and the user must re-authenticate.</a:t>
            </a:r>
          </a:p>
          <a:p>
            <a:r>
              <a:rPr lang="en-US" b="1" dirty="0" smtClean="0"/>
              <a:t>Error Handling</a:t>
            </a:r>
            <a:r>
              <a:rPr lang="en-US" dirty="0" smtClean="0"/>
              <a:t>: Debug error messages should be disabled for publicly exposed applications as this can expose the underlying middleware, process and technologies used. Attackers try to produce errors to get information about an application.</a:t>
            </a:r>
          </a:p>
          <a:p>
            <a:r>
              <a:rPr lang="en-US" b="1" dirty="0" smtClean="0"/>
              <a:t>Logging</a:t>
            </a:r>
            <a:r>
              <a:rPr lang="en-US" dirty="0" smtClean="0"/>
              <a:t>: Logging to file/disk or an external SIEM helps developers and security analysts figure problems. Should be used in lieu of End-user Errors.</a:t>
            </a:r>
          </a:p>
          <a:p>
            <a:r>
              <a:rPr lang="en-US" b="1" dirty="0" smtClean="0"/>
              <a:t>Fail-Open</a:t>
            </a:r>
            <a:r>
              <a:rPr lang="en-US" dirty="0"/>
              <a:t>: bypasses security at failure to allow operations to continue.</a:t>
            </a:r>
          </a:p>
          <a:p>
            <a:r>
              <a:rPr lang="en-US" b="1" dirty="0"/>
              <a:t>Fail-Secure</a:t>
            </a:r>
            <a:r>
              <a:rPr lang="en-US" dirty="0"/>
              <a:t>: puts system in high-security state at failure and does not allow operations until administrator diagnoses and resolves problems</a:t>
            </a:r>
            <a:r>
              <a:rPr lang="en-US" dirty="0" smtClean="0"/>
              <a:t>.</a:t>
            </a:r>
            <a:endParaRPr lang="en-US" dirty="0"/>
          </a:p>
        </p:txBody>
      </p:sp>
    </p:spTree>
    <p:extLst>
      <p:ext uri="{BB962C8B-B14F-4D97-AF65-F5344CB8AC3E}">
        <p14:creationId xmlns:p14="http://schemas.microsoft.com/office/powerpoint/2010/main" val="32114174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141463"/>
            <a:ext cx="12192000" cy="71653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Software development lifecycle (</a:t>
            </a:r>
            <a:r>
              <a:rPr lang="en-US" dirty="0" err="1" smtClean="0"/>
              <a:t>sdlc</a:t>
            </a:r>
            <a:r>
              <a:rPr lang="en-US" dirty="0" smtClean="0"/>
              <a:t>)</a:t>
            </a:r>
            <a:endParaRPr lang="en-US" dirty="0"/>
          </a:p>
        </p:txBody>
      </p:sp>
      <p:sp>
        <p:nvSpPr>
          <p:cNvPr id="6" name="Flowchart: Stored Data 5"/>
          <p:cNvSpPr/>
          <p:nvPr/>
        </p:nvSpPr>
        <p:spPr>
          <a:xfrm flipH="1">
            <a:off x="0" y="1902730"/>
            <a:ext cx="3362099" cy="1527143"/>
          </a:xfrm>
          <a:prstGeom prst="flowChartOnlineStorag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dirty="0" smtClean="0"/>
              <a:t>Conceptual Definition</a:t>
            </a:r>
          </a:p>
          <a:p>
            <a:pPr algn="ctr"/>
            <a:r>
              <a:rPr lang="en-US" sz="1600" i="1" dirty="0" smtClean="0"/>
              <a:t>Basic Concept, Purpose and general system requirements. Agreement b/w all stakeholders.</a:t>
            </a:r>
            <a:endParaRPr lang="en-US" sz="1600" b="1" i="1" dirty="0">
              <a:solidFill>
                <a:srgbClr val="FF0000"/>
              </a:solidFill>
            </a:endParaRPr>
          </a:p>
        </p:txBody>
      </p:sp>
      <p:sp>
        <p:nvSpPr>
          <p:cNvPr id="7" name="Flowchart: Stored Data 6"/>
          <p:cNvSpPr/>
          <p:nvPr/>
        </p:nvSpPr>
        <p:spPr>
          <a:xfrm flipH="1">
            <a:off x="2939465" y="1902730"/>
            <a:ext cx="3073138" cy="1527143"/>
          </a:xfrm>
          <a:prstGeom prst="flowChartOnlineStorag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dirty="0" smtClean="0"/>
              <a:t>Functional Req. Determination</a:t>
            </a:r>
          </a:p>
          <a:p>
            <a:pPr algn="ctr"/>
            <a:r>
              <a:rPr lang="en-US" sz="1600" i="1" dirty="0" smtClean="0"/>
              <a:t>Input, Behavior, Output.</a:t>
            </a:r>
            <a:endParaRPr lang="en-US" sz="1600" i="1" dirty="0"/>
          </a:p>
          <a:p>
            <a:pPr algn="ctr"/>
            <a:r>
              <a:rPr lang="en-US" sz="1600" i="1" dirty="0" smtClean="0"/>
              <a:t>Concept translates to Function. Specific System requirements.</a:t>
            </a:r>
          </a:p>
        </p:txBody>
      </p:sp>
      <p:sp>
        <p:nvSpPr>
          <p:cNvPr id="8" name="Flowchart: Stored Data 7"/>
          <p:cNvSpPr/>
          <p:nvPr/>
        </p:nvSpPr>
        <p:spPr>
          <a:xfrm flipH="1">
            <a:off x="5605551" y="1902730"/>
            <a:ext cx="3200526" cy="1527143"/>
          </a:xfrm>
          <a:prstGeom prst="flowChartOnlineStorag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dirty="0" smtClean="0"/>
              <a:t>Control Specifications Dev</a:t>
            </a:r>
          </a:p>
          <a:p>
            <a:pPr algn="ctr"/>
            <a:r>
              <a:rPr lang="en-US" sz="1600" i="1" dirty="0" smtClean="0"/>
              <a:t>Security Controls for functions:  Access Controls. CIA, IAAA</a:t>
            </a:r>
            <a:endParaRPr lang="en-US" sz="1600" i="1" dirty="0"/>
          </a:p>
        </p:txBody>
      </p:sp>
      <p:sp>
        <p:nvSpPr>
          <p:cNvPr id="9" name="Flowchart: Stored Data 8"/>
          <p:cNvSpPr/>
          <p:nvPr/>
        </p:nvSpPr>
        <p:spPr>
          <a:xfrm flipH="1">
            <a:off x="8303445" y="1902730"/>
            <a:ext cx="3445496" cy="1527144"/>
          </a:xfrm>
          <a:prstGeom prst="flowChartOnlineStorag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dirty="0" smtClean="0"/>
              <a:t>Design Review</a:t>
            </a:r>
          </a:p>
          <a:p>
            <a:pPr algn="ctr"/>
            <a:r>
              <a:rPr lang="en-US" sz="1600" i="1" dirty="0" smtClean="0"/>
              <a:t>Design System structure, functional interoperation. Timelines for milestones.</a:t>
            </a:r>
          </a:p>
          <a:p>
            <a:pPr algn="ctr"/>
            <a:r>
              <a:rPr lang="en-US" sz="1600" i="1" dirty="0" smtClean="0"/>
              <a:t>Review with all stakeholders.</a:t>
            </a:r>
            <a:endParaRPr lang="en-US" sz="1600" i="1" dirty="0"/>
          </a:p>
        </p:txBody>
      </p:sp>
      <p:sp>
        <p:nvSpPr>
          <p:cNvPr id="10" name="Flowchart: Stored Data 9"/>
          <p:cNvSpPr/>
          <p:nvPr/>
        </p:nvSpPr>
        <p:spPr>
          <a:xfrm flipH="1">
            <a:off x="248478" y="3610550"/>
            <a:ext cx="4156074" cy="1527144"/>
          </a:xfrm>
          <a:prstGeom prst="flowChartOnlineStorag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dirty="0" smtClean="0"/>
              <a:t>Code Review</a:t>
            </a:r>
          </a:p>
          <a:p>
            <a:pPr algn="ctr"/>
            <a:r>
              <a:rPr lang="en-US" sz="1600" i="1" dirty="0" smtClean="0"/>
              <a:t>Coding of the application. Code review with developers with walk-through of each module. Identify logical-flaw, security flaws.</a:t>
            </a:r>
            <a:endParaRPr lang="en-US" sz="1600" i="1" dirty="0"/>
          </a:p>
        </p:txBody>
      </p:sp>
      <p:sp>
        <p:nvSpPr>
          <p:cNvPr id="11" name="Flowchart: Stored Data 10"/>
          <p:cNvSpPr/>
          <p:nvPr/>
        </p:nvSpPr>
        <p:spPr>
          <a:xfrm flipH="1">
            <a:off x="3855563" y="3610550"/>
            <a:ext cx="4341044" cy="1527144"/>
          </a:xfrm>
          <a:prstGeom prst="flowChartOnlineStorag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dirty="0" smtClean="0"/>
              <a:t>Acceptance Testing</a:t>
            </a:r>
          </a:p>
          <a:p>
            <a:pPr algn="ctr"/>
            <a:r>
              <a:rPr lang="en-US" sz="1600" b="1" i="1" dirty="0" smtClean="0"/>
              <a:t>User Acceptance</a:t>
            </a:r>
            <a:r>
              <a:rPr lang="en-US" sz="1600" i="1" dirty="0" smtClean="0"/>
              <a:t>: User’s test application for functions / workflow.</a:t>
            </a:r>
          </a:p>
          <a:p>
            <a:pPr algn="ctr"/>
            <a:r>
              <a:rPr lang="en-US" sz="1600" b="1" i="1" dirty="0" smtClean="0"/>
              <a:t>Systems Acceptance</a:t>
            </a:r>
            <a:r>
              <a:rPr lang="en-US" sz="1600" i="1" dirty="0" smtClean="0"/>
              <a:t>: Systems Admins test software for availability, failure, backup before production.</a:t>
            </a:r>
            <a:endParaRPr lang="en-US" sz="1600" i="1" dirty="0"/>
          </a:p>
        </p:txBody>
      </p:sp>
      <p:sp>
        <p:nvSpPr>
          <p:cNvPr id="12" name="Flowchart: Stored Data 11"/>
          <p:cNvSpPr/>
          <p:nvPr/>
        </p:nvSpPr>
        <p:spPr>
          <a:xfrm flipH="1">
            <a:off x="7635710" y="3610550"/>
            <a:ext cx="3899961" cy="1527144"/>
          </a:xfrm>
          <a:prstGeom prst="flowChartOnlineStorag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dirty="0" smtClean="0"/>
              <a:t>Maintenance &amp; Change Management</a:t>
            </a:r>
          </a:p>
          <a:p>
            <a:pPr algn="ctr"/>
            <a:r>
              <a:rPr lang="en-US" sz="1600" i="1" dirty="0" smtClean="0"/>
              <a:t>Operational maintenance of application, and structuring Change with review, logging.</a:t>
            </a:r>
            <a:endParaRPr lang="en-US" sz="1600" i="1" dirty="0"/>
          </a:p>
        </p:txBody>
      </p:sp>
      <p:sp>
        <p:nvSpPr>
          <p:cNvPr id="13" name="TextBox 12"/>
          <p:cNvSpPr txBox="1"/>
          <p:nvPr/>
        </p:nvSpPr>
        <p:spPr>
          <a:xfrm>
            <a:off x="2666087" y="2666301"/>
            <a:ext cx="273378" cy="707886"/>
          </a:xfrm>
          <a:prstGeom prst="rect">
            <a:avLst/>
          </a:prstGeom>
          <a:noFill/>
        </p:spPr>
        <p:txBody>
          <a:bodyPr wrap="square" rtlCol="0">
            <a:spAutoFit/>
          </a:bodyPr>
          <a:lstStyle/>
          <a:p>
            <a:r>
              <a:rPr lang="en-US" sz="4000" dirty="0" smtClean="0">
                <a:solidFill>
                  <a:schemeClr val="bg1"/>
                </a:solidFill>
                <a:latin typeface="Trebuchet MS" panose="020B0603020202020204" pitchFamily="34" charset="0"/>
              </a:rPr>
              <a:t>1</a:t>
            </a:r>
            <a:endParaRPr lang="en-US" sz="4000" dirty="0">
              <a:solidFill>
                <a:schemeClr val="bg1"/>
              </a:solidFill>
              <a:latin typeface="Trebuchet MS" panose="020B0603020202020204" pitchFamily="34" charset="0"/>
            </a:endParaRPr>
          </a:p>
        </p:txBody>
      </p:sp>
      <p:sp>
        <p:nvSpPr>
          <p:cNvPr id="14" name="TextBox 13"/>
          <p:cNvSpPr txBox="1"/>
          <p:nvPr/>
        </p:nvSpPr>
        <p:spPr>
          <a:xfrm>
            <a:off x="5286613" y="2666301"/>
            <a:ext cx="273378" cy="707886"/>
          </a:xfrm>
          <a:prstGeom prst="rect">
            <a:avLst/>
          </a:prstGeom>
          <a:noFill/>
        </p:spPr>
        <p:txBody>
          <a:bodyPr wrap="square" rtlCol="0">
            <a:spAutoFit/>
          </a:bodyPr>
          <a:lstStyle/>
          <a:p>
            <a:r>
              <a:rPr lang="en-US" sz="4000" dirty="0">
                <a:solidFill>
                  <a:schemeClr val="bg1"/>
                </a:solidFill>
                <a:latin typeface="Trebuchet MS" panose="020B0603020202020204" pitchFamily="34" charset="0"/>
              </a:rPr>
              <a:t>2</a:t>
            </a:r>
          </a:p>
        </p:txBody>
      </p:sp>
      <p:sp>
        <p:nvSpPr>
          <p:cNvPr id="15" name="TextBox 14"/>
          <p:cNvSpPr txBox="1"/>
          <p:nvPr/>
        </p:nvSpPr>
        <p:spPr>
          <a:xfrm>
            <a:off x="8073806" y="2666301"/>
            <a:ext cx="273378" cy="707886"/>
          </a:xfrm>
          <a:prstGeom prst="rect">
            <a:avLst/>
          </a:prstGeom>
          <a:noFill/>
        </p:spPr>
        <p:txBody>
          <a:bodyPr wrap="square" rtlCol="0">
            <a:spAutoFit/>
          </a:bodyPr>
          <a:lstStyle/>
          <a:p>
            <a:r>
              <a:rPr lang="en-US" sz="4000" dirty="0" smtClean="0">
                <a:solidFill>
                  <a:schemeClr val="bg1"/>
                </a:solidFill>
                <a:latin typeface="Trebuchet MS" panose="020B0603020202020204" pitchFamily="34" charset="0"/>
              </a:rPr>
              <a:t>3</a:t>
            </a:r>
            <a:endParaRPr lang="en-US" sz="4000" dirty="0">
              <a:solidFill>
                <a:schemeClr val="bg1"/>
              </a:solidFill>
              <a:latin typeface="Trebuchet MS" panose="020B0603020202020204" pitchFamily="34" charset="0"/>
            </a:endParaRPr>
          </a:p>
        </p:txBody>
      </p:sp>
      <p:sp>
        <p:nvSpPr>
          <p:cNvPr id="16" name="TextBox 15"/>
          <p:cNvSpPr txBox="1"/>
          <p:nvPr/>
        </p:nvSpPr>
        <p:spPr>
          <a:xfrm>
            <a:off x="11096920" y="2721987"/>
            <a:ext cx="273378" cy="707886"/>
          </a:xfrm>
          <a:prstGeom prst="rect">
            <a:avLst/>
          </a:prstGeom>
          <a:noFill/>
        </p:spPr>
        <p:txBody>
          <a:bodyPr wrap="square" rtlCol="0">
            <a:spAutoFit/>
          </a:bodyPr>
          <a:lstStyle/>
          <a:p>
            <a:r>
              <a:rPr lang="en-US" sz="4000" dirty="0" smtClean="0">
                <a:solidFill>
                  <a:schemeClr val="bg1"/>
                </a:solidFill>
                <a:latin typeface="Trebuchet MS" panose="020B0603020202020204" pitchFamily="34" charset="0"/>
              </a:rPr>
              <a:t>4</a:t>
            </a:r>
            <a:endParaRPr lang="en-US" sz="4000" dirty="0">
              <a:solidFill>
                <a:schemeClr val="bg1"/>
              </a:solidFill>
              <a:latin typeface="Trebuchet MS" panose="020B0603020202020204" pitchFamily="34" charset="0"/>
            </a:endParaRPr>
          </a:p>
        </p:txBody>
      </p:sp>
      <p:sp>
        <p:nvSpPr>
          <p:cNvPr id="17" name="TextBox 16"/>
          <p:cNvSpPr txBox="1"/>
          <p:nvPr/>
        </p:nvSpPr>
        <p:spPr>
          <a:xfrm>
            <a:off x="3709731" y="4429808"/>
            <a:ext cx="273378" cy="707886"/>
          </a:xfrm>
          <a:prstGeom prst="rect">
            <a:avLst/>
          </a:prstGeom>
          <a:noFill/>
        </p:spPr>
        <p:txBody>
          <a:bodyPr wrap="square" rtlCol="0">
            <a:spAutoFit/>
          </a:bodyPr>
          <a:lstStyle/>
          <a:p>
            <a:r>
              <a:rPr lang="en-US" sz="4000" dirty="0">
                <a:solidFill>
                  <a:schemeClr val="bg1"/>
                </a:solidFill>
                <a:latin typeface="Trebuchet MS" panose="020B0603020202020204" pitchFamily="34" charset="0"/>
              </a:rPr>
              <a:t>5</a:t>
            </a:r>
          </a:p>
        </p:txBody>
      </p:sp>
      <p:sp>
        <p:nvSpPr>
          <p:cNvPr id="18" name="TextBox 17"/>
          <p:cNvSpPr txBox="1"/>
          <p:nvPr/>
        </p:nvSpPr>
        <p:spPr>
          <a:xfrm>
            <a:off x="7503485" y="4429808"/>
            <a:ext cx="273378" cy="707886"/>
          </a:xfrm>
          <a:prstGeom prst="rect">
            <a:avLst/>
          </a:prstGeom>
          <a:noFill/>
        </p:spPr>
        <p:txBody>
          <a:bodyPr wrap="square" rtlCol="0">
            <a:spAutoFit/>
          </a:bodyPr>
          <a:lstStyle/>
          <a:p>
            <a:r>
              <a:rPr lang="en-US" sz="4000" dirty="0">
                <a:solidFill>
                  <a:schemeClr val="bg1"/>
                </a:solidFill>
                <a:latin typeface="Trebuchet MS" panose="020B0603020202020204" pitchFamily="34" charset="0"/>
              </a:rPr>
              <a:t>6</a:t>
            </a:r>
          </a:p>
        </p:txBody>
      </p:sp>
      <p:sp>
        <p:nvSpPr>
          <p:cNvPr id="19" name="TextBox 18"/>
          <p:cNvSpPr txBox="1"/>
          <p:nvPr/>
        </p:nvSpPr>
        <p:spPr>
          <a:xfrm>
            <a:off x="10960231" y="4374122"/>
            <a:ext cx="273378" cy="707886"/>
          </a:xfrm>
          <a:prstGeom prst="rect">
            <a:avLst/>
          </a:prstGeom>
          <a:noFill/>
        </p:spPr>
        <p:txBody>
          <a:bodyPr wrap="square" rtlCol="0">
            <a:spAutoFit/>
          </a:bodyPr>
          <a:lstStyle/>
          <a:p>
            <a:r>
              <a:rPr lang="en-US" sz="4000" dirty="0">
                <a:solidFill>
                  <a:schemeClr val="bg1"/>
                </a:solidFill>
                <a:latin typeface="Trebuchet MS" panose="020B0603020202020204" pitchFamily="34" charset="0"/>
              </a:rPr>
              <a:t>7</a:t>
            </a:r>
          </a:p>
        </p:txBody>
      </p:sp>
      <p:sp>
        <p:nvSpPr>
          <p:cNvPr id="20" name="Rectangle 19"/>
          <p:cNvSpPr/>
          <p:nvPr/>
        </p:nvSpPr>
        <p:spPr>
          <a:xfrm>
            <a:off x="529106" y="5278178"/>
            <a:ext cx="3343011" cy="86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Work Breakdown Structure</a:t>
            </a:r>
          </a:p>
          <a:p>
            <a:pPr algn="ctr"/>
            <a:r>
              <a:rPr lang="en-US" dirty="0" smtClean="0"/>
              <a:t>Divides work done for a large project into smaller components.</a:t>
            </a:r>
            <a:endParaRPr lang="en-US" dirty="0"/>
          </a:p>
        </p:txBody>
      </p:sp>
      <p:sp>
        <p:nvSpPr>
          <p:cNvPr id="21" name="Rectangle 20"/>
          <p:cNvSpPr/>
          <p:nvPr/>
        </p:nvSpPr>
        <p:spPr>
          <a:xfrm>
            <a:off x="4458375" y="5278178"/>
            <a:ext cx="3177209" cy="86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Project Plan</a:t>
            </a:r>
          </a:p>
          <a:p>
            <a:pPr algn="ctr"/>
            <a:r>
              <a:rPr lang="en-US" dirty="0" smtClean="0"/>
              <a:t>Timelines, Phases and Resources aligned to a project.</a:t>
            </a:r>
            <a:endParaRPr lang="en-US" dirty="0"/>
          </a:p>
        </p:txBody>
      </p:sp>
      <p:sp>
        <p:nvSpPr>
          <p:cNvPr id="22" name="Rectangle 21"/>
          <p:cNvSpPr/>
          <p:nvPr/>
        </p:nvSpPr>
        <p:spPr>
          <a:xfrm>
            <a:off x="8327088" y="5278178"/>
            <a:ext cx="3177209" cy="86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Test Analyses</a:t>
            </a:r>
          </a:p>
          <a:p>
            <a:pPr algn="ctr"/>
            <a:r>
              <a:rPr lang="en-US" dirty="0" smtClean="0"/>
              <a:t>Report on Test Results.</a:t>
            </a:r>
            <a:endParaRPr lang="en-US" dirty="0"/>
          </a:p>
        </p:txBody>
      </p:sp>
      <p:sp>
        <p:nvSpPr>
          <p:cNvPr id="2" name="Pentagon 1"/>
          <p:cNvSpPr/>
          <p:nvPr/>
        </p:nvSpPr>
        <p:spPr>
          <a:xfrm>
            <a:off x="1339454" y="6219931"/>
            <a:ext cx="1952111" cy="587829"/>
          </a:xfrm>
          <a:prstGeom prst="homePlat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Initiation</a:t>
            </a:r>
            <a:endParaRPr lang="en-US" dirty="0"/>
          </a:p>
        </p:txBody>
      </p:sp>
      <p:sp>
        <p:nvSpPr>
          <p:cNvPr id="23" name="Pentagon 22"/>
          <p:cNvSpPr/>
          <p:nvPr/>
        </p:nvSpPr>
        <p:spPr>
          <a:xfrm>
            <a:off x="3347133" y="6219931"/>
            <a:ext cx="1952111" cy="587829"/>
          </a:xfrm>
          <a:prstGeom prst="homePlat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Development/ Acquisition</a:t>
            </a:r>
            <a:endParaRPr lang="en-US" dirty="0"/>
          </a:p>
        </p:txBody>
      </p:sp>
      <p:sp>
        <p:nvSpPr>
          <p:cNvPr id="24" name="Pentagon 23"/>
          <p:cNvSpPr/>
          <p:nvPr/>
        </p:nvSpPr>
        <p:spPr>
          <a:xfrm>
            <a:off x="5357565" y="6219930"/>
            <a:ext cx="1952111" cy="587829"/>
          </a:xfrm>
          <a:prstGeom prst="homePlat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Implementation</a:t>
            </a:r>
            <a:endParaRPr lang="en-US" dirty="0"/>
          </a:p>
        </p:txBody>
      </p:sp>
      <p:sp>
        <p:nvSpPr>
          <p:cNvPr id="25" name="Pentagon 24"/>
          <p:cNvSpPr/>
          <p:nvPr/>
        </p:nvSpPr>
        <p:spPr>
          <a:xfrm>
            <a:off x="7398745" y="6219930"/>
            <a:ext cx="1952111" cy="587829"/>
          </a:xfrm>
          <a:prstGeom prst="homePlat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Operation / Maintenance</a:t>
            </a:r>
            <a:endParaRPr lang="en-US" dirty="0"/>
          </a:p>
        </p:txBody>
      </p:sp>
      <p:sp>
        <p:nvSpPr>
          <p:cNvPr id="26" name="Pentagon 25"/>
          <p:cNvSpPr/>
          <p:nvPr/>
        </p:nvSpPr>
        <p:spPr>
          <a:xfrm>
            <a:off x="9406077" y="6212392"/>
            <a:ext cx="1952111" cy="587829"/>
          </a:xfrm>
          <a:prstGeom prst="homePlat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Disposal</a:t>
            </a:r>
            <a:endParaRPr lang="en-US" dirty="0"/>
          </a:p>
        </p:txBody>
      </p:sp>
      <p:sp>
        <p:nvSpPr>
          <p:cNvPr id="5" name="TextBox 4"/>
          <p:cNvSpPr txBox="1"/>
          <p:nvPr/>
        </p:nvSpPr>
        <p:spPr>
          <a:xfrm>
            <a:off x="96843" y="6190678"/>
            <a:ext cx="1115367" cy="646331"/>
          </a:xfrm>
          <a:prstGeom prst="rect">
            <a:avLst/>
          </a:prstGeom>
          <a:noFill/>
        </p:spPr>
        <p:txBody>
          <a:bodyPr wrap="square" rtlCol="0">
            <a:spAutoFit/>
          </a:bodyPr>
          <a:lstStyle/>
          <a:p>
            <a:r>
              <a:rPr lang="en-US" dirty="0" smtClean="0">
                <a:solidFill>
                  <a:srgbClr val="FF0000"/>
                </a:solidFill>
              </a:rPr>
              <a:t>NIST SP 800-14</a:t>
            </a:r>
            <a:endParaRPr lang="en-US" dirty="0">
              <a:solidFill>
                <a:srgbClr val="FF0000"/>
              </a:solidFill>
            </a:endParaRPr>
          </a:p>
        </p:txBody>
      </p:sp>
    </p:spTree>
    <p:extLst>
      <p:ext uri="{BB962C8B-B14F-4D97-AF65-F5344CB8AC3E}">
        <p14:creationId xmlns:p14="http://schemas.microsoft.com/office/powerpoint/2010/main" val="221472964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Waterfall / sashimi</a:t>
            </a:r>
            <a:endParaRPr lang="en-US" dirty="0"/>
          </a:p>
        </p:txBody>
      </p:sp>
      <p:sp>
        <p:nvSpPr>
          <p:cNvPr id="3" name="Content Placeholder 2"/>
          <p:cNvSpPr>
            <a:spLocks noGrp="1"/>
          </p:cNvSpPr>
          <p:nvPr>
            <p:ph idx="1"/>
          </p:nvPr>
        </p:nvSpPr>
        <p:spPr>
          <a:xfrm>
            <a:off x="707088" y="4813853"/>
            <a:ext cx="5541312" cy="2044147"/>
          </a:xfrm>
        </p:spPr>
        <p:txBody>
          <a:bodyPr>
            <a:normAutofit/>
          </a:bodyPr>
          <a:lstStyle/>
          <a:p>
            <a:pPr marL="0" indent="0" algn="ctr">
              <a:buNone/>
            </a:pPr>
            <a:r>
              <a:rPr lang="en-US" b="1" dirty="0" smtClean="0"/>
              <a:t>Sashimi</a:t>
            </a:r>
          </a:p>
          <a:p>
            <a:r>
              <a:rPr lang="en-US" dirty="0" smtClean="0"/>
              <a:t>Overlapping Waterfall Model.</a:t>
            </a:r>
          </a:p>
          <a:p>
            <a:r>
              <a:rPr lang="en-US" dirty="0" smtClean="0"/>
              <a:t>Steps overlap, leading to faster-integrated development cycle.</a:t>
            </a:r>
            <a:endParaRPr lang="en-US" dirty="0"/>
          </a:p>
        </p:txBody>
      </p:sp>
      <p:graphicFrame>
        <p:nvGraphicFramePr>
          <p:cNvPr id="4" name="Diagram 3"/>
          <p:cNvGraphicFramePr/>
          <p:nvPr>
            <p:extLst>
              <p:ext uri="{D42A27DB-BD31-4B8C-83A1-F6EECF244321}">
                <p14:modId xmlns:p14="http://schemas.microsoft.com/office/powerpoint/2010/main" val="1540798213"/>
              </p:ext>
            </p:extLst>
          </p:nvPr>
        </p:nvGraphicFramePr>
        <p:xfrm>
          <a:off x="6096000" y="1534454"/>
          <a:ext cx="5635486" cy="5234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707088" y="2054602"/>
            <a:ext cx="5541312" cy="2759251"/>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Waterfall</a:t>
            </a:r>
          </a:p>
          <a:p>
            <a:r>
              <a:rPr lang="en-US" dirty="0" smtClean="0"/>
              <a:t>All Stages performed sequentially, one after the other.</a:t>
            </a:r>
          </a:p>
          <a:p>
            <a:r>
              <a:rPr lang="en-US" dirty="0" smtClean="0"/>
              <a:t>One Stage ends, the next begins.</a:t>
            </a:r>
          </a:p>
          <a:p>
            <a:r>
              <a:rPr lang="en-US" dirty="0" smtClean="0"/>
              <a:t>Does not allow developers to go back to previous steps.</a:t>
            </a:r>
          </a:p>
          <a:p>
            <a:r>
              <a:rPr lang="en-US" dirty="0" smtClean="0"/>
              <a:t>Modified Waterfall model allows return to previous stage for Verification and Validation.</a:t>
            </a:r>
          </a:p>
          <a:p>
            <a:r>
              <a:rPr lang="en-US" dirty="0" smtClean="0">
                <a:solidFill>
                  <a:srgbClr val="FF0000"/>
                </a:solidFill>
              </a:rPr>
              <a:t>Development of documentation is prioritized.</a:t>
            </a:r>
            <a:endParaRPr lang="en-US" dirty="0">
              <a:solidFill>
                <a:srgbClr val="FF0000"/>
              </a:solidFill>
            </a:endParaRPr>
          </a:p>
        </p:txBody>
      </p:sp>
      <p:pic>
        <p:nvPicPr>
          <p:cNvPr id="1028" name="Picture 4" descr="Image result for sashimi waterfall mode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6679" y="5103919"/>
            <a:ext cx="1722921" cy="1464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48400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spiral</a:t>
            </a:r>
            <a:endParaRPr lang="en-US" dirty="0"/>
          </a:p>
        </p:txBody>
      </p:sp>
      <p:sp>
        <p:nvSpPr>
          <p:cNvPr id="3" name="Content Placeholder 2"/>
          <p:cNvSpPr>
            <a:spLocks noGrp="1"/>
          </p:cNvSpPr>
          <p:nvPr>
            <p:ph idx="1"/>
          </p:nvPr>
        </p:nvSpPr>
        <p:spPr>
          <a:xfrm>
            <a:off x="581192" y="1788608"/>
            <a:ext cx="6266869" cy="4682530"/>
          </a:xfrm>
        </p:spPr>
        <p:txBody>
          <a:bodyPr>
            <a:normAutofit fontScale="92500" lnSpcReduction="20000"/>
          </a:bodyPr>
          <a:lstStyle/>
          <a:p>
            <a:r>
              <a:rPr lang="en-US" dirty="0" smtClean="0"/>
              <a:t>Software developed and evolved as a loop.</a:t>
            </a:r>
          </a:p>
          <a:p>
            <a:r>
              <a:rPr lang="en-US" b="1" dirty="0" smtClean="0"/>
              <a:t>Project developed in Spirals</a:t>
            </a:r>
            <a:r>
              <a:rPr lang="en-US" dirty="0" smtClean="0"/>
              <a:t>: Modest goals and expanding outwards in spirals.</a:t>
            </a:r>
          </a:p>
          <a:p>
            <a:r>
              <a:rPr lang="en-US" b="1" dirty="0" smtClean="0"/>
              <a:t>Meta-Model</a:t>
            </a:r>
            <a:r>
              <a:rPr lang="en-US" dirty="0" smtClean="0"/>
              <a:t>: Each rounds contains a complete model such as Waterfall.</a:t>
            </a:r>
          </a:p>
          <a:p>
            <a:r>
              <a:rPr lang="en-US" dirty="0" smtClean="0"/>
              <a:t>Risk analysis after each round.</a:t>
            </a:r>
          </a:p>
          <a:p>
            <a:r>
              <a:rPr lang="en-US" dirty="0" smtClean="0"/>
              <a:t>Identifies risks earlier in the development process.</a:t>
            </a:r>
          </a:p>
          <a:p>
            <a:r>
              <a:rPr lang="en-US" dirty="0" smtClean="0"/>
              <a:t>Lowers overall risk of the project</a:t>
            </a:r>
            <a:r>
              <a:rPr lang="en-US" dirty="0" smtClean="0">
                <a:solidFill>
                  <a:srgbClr val="FF0000"/>
                </a:solidFill>
              </a:rPr>
              <a:t>. Designed to control Risk</a:t>
            </a:r>
            <a:r>
              <a:rPr lang="en-US" dirty="0" smtClean="0"/>
              <a:t>.</a:t>
            </a:r>
          </a:p>
          <a:p>
            <a:r>
              <a:rPr lang="en-US" dirty="0" smtClean="0"/>
              <a:t>Shows cumulative project cost over several development iterations.</a:t>
            </a:r>
          </a:p>
          <a:p>
            <a:r>
              <a:rPr lang="en-US" dirty="0" smtClean="0"/>
              <a:t>4 Phases:</a:t>
            </a:r>
          </a:p>
          <a:p>
            <a:pPr lvl="1"/>
            <a:r>
              <a:rPr lang="en-US" dirty="0" smtClean="0"/>
              <a:t>Planning</a:t>
            </a:r>
          </a:p>
          <a:p>
            <a:pPr lvl="1"/>
            <a:r>
              <a:rPr lang="en-US" dirty="0" smtClean="0"/>
              <a:t>Risk Analysis</a:t>
            </a:r>
          </a:p>
          <a:p>
            <a:pPr lvl="1"/>
            <a:r>
              <a:rPr lang="en-US" dirty="0" smtClean="0"/>
              <a:t>Engineering </a:t>
            </a:r>
          </a:p>
          <a:p>
            <a:pPr lvl="1"/>
            <a:r>
              <a:rPr lang="en-US" dirty="0" smtClean="0"/>
              <a:t>Evaluation</a:t>
            </a:r>
            <a:endParaRPr lang="en-US" dirty="0"/>
          </a:p>
        </p:txBody>
      </p:sp>
      <p:pic>
        <p:nvPicPr>
          <p:cNvPr id="3074" name="Picture 2" descr="Image result for spiral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6182" y="1851586"/>
            <a:ext cx="5296521" cy="360286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069690" y="5764696"/>
            <a:ext cx="6023113" cy="1093304"/>
          </a:xfrm>
          <a:prstGeom prst="rect">
            <a:avLst/>
          </a:prstGeom>
          <a:effectLst>
            <a:glow rad="1397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solidFill>
                  <a:schemeClr val="bg1"/>
                </a:solidFill>
              </a:rPr>
              <a:t>Focus on Iterative Development, when requirements are not well understood or developed, or iterative (prototype) development is required.</a:t>
            </a:r>
            <a:endParaRPr lang="en-US" dirty="0">
              <a:solidFill>
                <a:schemeClr val="bg1"/>
              </a:solidFill>
            </a:endParaRPr>
          </a:p>
        </p:txBody>
      </p:sp>
    </p:spTree>
    <p:extLst>
      <p:ext uri="{BB962C8B-B14F-4D97-AF65-F5344CB8AC3E}">
        <p14:creationId xmlns:p14="http://schemas.microsoft.com/office/powerpoint/2010/main" val="11385190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a:t>
            </a:r>
            <a:endParaRPr lang="en-US" dirty="0"/>
          </a:p>
        </p:txBody>
      </p:sp>
      <p:sp>
        <p:nvSpPr>
          <p:cNvPr id="3" name="Content Placeholder 2"/>
          <p:cNvSpPr>
            <a:spLocks noGrp="1"/>
          </p:cNvSpPr>
          <p:nvPr>
            <p:ph idx="1"/>
          </p:nvPr>
        </p:nvSpPr>
        <p:spPr/>
        <p:txBody>
          <a:bodyPr/>
          <a:lstStyle/>
          <a:p>
            <a:pPr marL="0" indent="0">
              <a:buNone/>
            </a:pPr>
            <a:r>
              <a:rPr lang="en-US" dirty="0" smtClean="0"/>
              <a:t>Developed in response to rigid Development processes like Waterfall.</a:t>
            </a:r>
          </a:p>
          <a:p>
            <a:r>
              <a:rPr lang="en-US" b="1" dirty="0" smtClean="0"/>
              <a:t>Individuals </a:t>
            </a:r>
            <a:r>
              <a:rPr lang="en-US" b="1" dirty="0"/>
              <a:t>and interactions </a:t>
            </a:r>
            <a:r>
              <a:rPr lang="en-US" dirty="0"/>
              <a:t>over </a:t>
            </a:r>
            <a:r>
              <a:rPr lang="en-US" i="1" dirty="0"/>
              <a:t>processes and </a:t>
            </a:r>
            <a:r>
              <a:rPr lang="en-US" i="1" dirty="0" smtClean="0"/>
              <a:t>tools</a:t>
            </a:r>
          </a:p>
          <a:p>
            <a:r>
              <a:rPr lang="en-US" b="1" dirty="0" smtClean="0"/>
              <a:t>Working </a:t>
            </a:r>
            <a:r>
              <a:rPr lang="en-US" b="1" dirty="0"/>
              <a:t>software </a:t>
            </a:r>
            <a:r>
              <a:rPr lang="en-US" dirty="0"/>
              <a:t>over </a:t>
            </a:r>
            <a:r>
              <a:rPr lang="en-US" i="1" dirty="0"/>
              <a:t>comprehensive </a:t>
            </a:r>
            <a:r>
              <a:rPr lang="en-US" i="1" dirty="0" smtClean="0"/>
              <a:t>documentation</a:t>
            </a:r>
          </a:p>
          <a:p>
            <a:r>
              <a:rPr lang="en-US" b="1" dirty="0" smtClean="0"/>
              <a:t>Customer </a:t>
            </a:r>
            <a:r>
              <a:rPr lang="en-US" b="1" dirty="0"/>
              <a:t>collaboration </a:t>
            </a:r>
            <a:r>
              <a:rPr lang="en-US" dirty="0"/>
              <a:t>over </a:t>
            </a:r>
            <a:r>
              <a:rPr lang="en-US" i="1" dirty="0"/>
              <a:t>contract </a:t>
            </a:r>
            <a:r>
              <a:rPr lang="en-US" i="1" dirty="0" smtClean="0"/>
              <a:t>negotiation</a:t>
            </a:r>
          </a:p>
          <a:p>
            <a:r>
              <a:rPr lang="en-US" b="1" dirty="0" smtClean="0"/>
              <a:t>Responding </a:t>
            </a:r>
            <a:r>
              <a:rPr lang="en-US" b="1" dirty="0"/>
              <a:t>to change </a:t>
            </a:r>
            <a:r>
              <a:rPr lang="en-US" dirty="0"/>
              <a:t>over </a:t>
            </a:r>
            <a:r>
              <a:rPr lang="en-US" i="1" dirty="0"/>
              <a:t>following a </a:t>
            </a:r>
            <a:r>
              <a:rPr lang="en-US" i="1" dirty="0" smtClean="0"/>
              <a:t>plan</a:t>
            </a:r>
            <a:endParaRPr lang="en-US" i="1" dirty="0"/>
          </a:p>
        </p:txBody>
      </p:sp>
      <p:pic>
        <p:nvPicPr>
          <p:cNvPr id="2052" name="Picture 4" descr="Image result for ag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057" y="2250178"/>
            <a:ext cx="4476750" cy="3286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25557" y="5406887"/>
            <a:ext cx="6023113" cy="1093304"/>
          </a:xfrm>
          <a:prstGeom prst="rect">
            <a:avLst/>
          </a:prstGeom>
          <a:effectLst>
            <a:glow rad="1397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solidFill>
                  <a:schemeClr val="bg1"/>
                </a:solidFill>
              </a:rPr>
              <a:t>Focus on Iterative Development, when requirements are not well understood or developed, or iterative (prototype) development is required.</a:t>
            </a:r>
            <a:endParaRPr lang="en-US" dirty="0">
              <a:solidFill>
                <a:schemeClr val="bg1"/>
              </a:solidFill>
            </a:endParaRPr>
          </a:p>
        </p:txBody>
      </p:sp>
    </p:spTree>
    <p:extLst>
      <p:ext uri="{BB962C8B-B14F-4D97-AF65-F5344CB8AC3E}">
        <p14:creationId xmlns:p14="http://schemas.microsoft.com/office/powerpoint/2010/main" val="26579201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a:t>
            </a:r>
            <a:endParaRPr lang="en-US" dirty="0"/>
          </a:p>
        </p:txBody>
      </p:sp>
      <p:sp>
        <p:nvSpPr>
          <p:cNvPr id="3" name="Content Placeholder 2"/>
          <p:cNvSpPr>
            <a:spLocks noGrp="1"/>
          </p:cNvSpPr>
          <p:nvPr>
            <p:ph idx="1"/>
          </p:nvPr>
        </p:nvSpPr>
        <p:spPr>
          <a:xfrm>
            <a:off x="581193" y="2180496"/>
            <a:ext cx="3603182" cy="1785217"/>
          </a:xfrm>
        </p:spPr>
        <p:txBody>
          <a:bodyPr>
            <a:normAutofit fontScale="85000" lnSpcReduction="10000"/>
          </a:bodyPr>
          <a:lstStyle/>
          <a:p>
            <a:pPr marL="0" indent="0" algn="ctr">
              <a:buNone/>
            </a:pPr>
            <a:r>
              <a:rPr lang="en-US" b="1" dirty="0" smtClean="0"/>
              <a:t>Product Backlog</a:t>
            </a:r>
          </a:p>
          <a:p>
            <a:r>
              <a:rPr lang="en-US" dirty="0" smtClean="0"/>
              <a:t>Prioritized list of customer requirements (user stories) maintained by the Product Owner.</a:t>
            </a:r>
          </a:p>
          <a:p>
            <a:r>
              <a:rPr lang="en-US" dirty="0" smtClean="0"/>
              <a:t>Product Owner communicates on behalf of the stake holders with the Scrum Team.</a:t>
            </a:r>
            <a:endParaRPr lang="en-US" dirty="0"/>
          </a:p>
        </p:txBody>
      </p:sp>
      <p:sp>
        <p:nvSpPr>
          <p:cNvPr id="4" name="Content Placeholder 2"/>
          <p:cNvSpPr txBox="1">
            <a:spLocks/>
          </p:cNvSpPr>
          <p:nvPr/>
        </p:nvSpPr>
        <p:spPr>
          <a:xfrm>
            <a:off x="4184375" y="2180495"/>
            <a:ext cx="3603182" cy="1785217"/>
          </a:xfrm>
          <a:prstGeom prst="rect">
            <a:avLst/>
          </a:prstGeom>
        </p:spPr>
        <p:txBody>
          <a:bodyPr vert="horz" lIns="91440" tIns="45720" rIns="91440" bIns="45720" rtlCol="0" anchor="t">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User Stories</a:t>
            </a:r>
          </a:p>
          <a:p>
            <a:r>
              <a:rPr lang="en-US" dirty="0" smtClean="0"/>
              <a:t>Formal requirements written as brief descriptions of the functionality desired.</a:t>
            </a:r>
          </a:p>
          <a:p>
            <a:r>
              <a:rPr lang="en-US" b="1" dirty="0" smtClean="0"/>
              <a:t>User Story</a:t>
            </a:r>
            <a:r>
              <a:rPr lang="en-US" dirty="0" smtClean="0"/>
              <a:t>: </a:t>
            </a:r>
            <a:r>
              <a:rPr lang="en-US" i="1" dirty="0" smtClean="0"/>
              <a:t>As a manager, I need access to work hours tasks, so I can monitor my team’s work.</a:t>
            </a:r>
            <a:endParaRPr lang="en-US" i="1" dirty="0"/>
          </a:p>
        </p:txBody>
      </p:sp>
      <p:sp>
        <p:nvSpPr>
          <p:cNvPr id="6" name="Content Placeholder 2"/>
          <p:cNvSpPr txBox="1">
            <a:spLocks/>
          </p:cNvSpPr>
          <p:nvPr/>
        </p:nvSpPr>
        <p:spPr>
          <a:xfrm>
            <a:off x="7842471" y="2180494"/>
            <a:ext cx="3603182" cy="1785217"/>
          </a:xfrm>
          <a:prstGeom prst="rect">
            <a:avLst/>
          </a:prstGeom>
        </p:spPr>
        <p:txBody>
          <a:bodyPr vert="horz" lIns="91440" tIns="45720" rIns="91440" bIns="45720" rtlCol="0" anchor="t">
            <a:normAutofit fontScale="70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Sprint Planning</a:t>
            </a:r>
          </a:p>
          <a:p>
            <a:r>
              <a:rPr lang="en-US" dirty="0" smtClean="0"/>
              <a:t>Entire team meets during first 2 hours and decides on the Product Backlog items </a:t>
            </a:r>
            <a:r>
              <a:rPr lang="en-US" i="1" dirty="0" smtClean="0"/>
              <a:t>they believe they can deliver</a:t>
            </a:r>
            <a:r>
              <a:rPr lang="en-US" dirty="0" smtClean="0"/>
              <a:t> in the upcoming </a:t>
            </a:r>
            <a:r>
              <a:rPr lang="en-US" i="1" dirty="0" smtClean="0"/>
              <a:t>Sprint</a:t>
            </a:r>
            <a:r>
              <a:rPr lang="en-US" dirty="0" smtClean="0"/>
              <a:t>.</a:t>
            </a:r>
          </a:p>
          <a:p>
            <a:r>
              <a:rPr lang="en-US" b="1" dirty="0" smtClean="0"/>
              <a:t>Sprint: </a:t>
            </a:r>
            <a:r>
              <a:rPr lang="en-US" dirty="0" smtClean="0"/>
              <a:t>two-week </a:t>
            </a:r>
            <a:r>
              <a:rPr lang="en-US" dirty="0" err="1" smtClean="0"/>
              <a:t>timeboxed</a:t>
            </a:r>
            <a:r>
              <a:rPr lang="en-US" dirty="0" smtClean="0"/>
              <a:t> cycle.</a:t>
            </a:r>
          </a:p>
          <a:p>
            <a:r>
              <a:rPr lang="en-US" dirty="0" smtClean="0"/>
              <a:t>Dev team breaks down selected items into discrete tasks and plans the work required during the sprint.</a:t>
            </a:r>
            <a:endParaRPr lang="en-US" dirty="0"/>
          </a:p>
        </p:txBody>
      </p:sp>
      <p:sp>
        <p:nvSpPr>
          <p:cNvPr id="7" name="Content Placeholder 2"/>
          <p:cNvSpPr txBox="1">
            <a:spLocks/>
          </p:cNvSpPr>
          <p:nvPr/>
        </p:nvSpPr>
        <p:spPr>
          <a:xfrm>
            <a:off x="581192" y="4055166"/>
            <a:ext cx="3603182" cy="2802834"/>
          </a:xfrm>
          <a:prstGeom prst="rect">
            <a:avLst/>
          </a:prstGeom>
        </p:spPr>
        <p:txBody>
          <a:bodyPr vert="horz" lIns="91440" tIns="45720" rIns="91440" bIns="45720" rtlCol="0" anchor="t">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Daily Standup</a:t>
            </a:r>
          </a:p>
          <a:p>
            <a:r>
              <a:rPr lang="en-US" dirty="0" smtClean="0"/>
              <a:t>Daily 15 minute team meeting during the </a:t>
            </a:r>
            <a:r>
              <a:rPr lang="en-US" i="1" dirty="0" smtClean="0"/>
              <a:t>Sprint</a:t>
            </a:r>
            <a:r>
              <a:rPr lang="en-US" dirty="0" smtClean="0"/>
              <a:t>.</a:t>
            </a:r>
          </a:p>
          <a:p>
            <a:pPr lvl="1"/>
            <a:r>
              <a:rPr lang="en-US" dirty="0" smtClean="0"/>
              <a:t>What did I accomplish yesterday?</a:t>
            </a:r>
          </a:p>
          <a:p>
            <a:pPr lvl="1"/>
            <a:r>
              <a:rPr lang="en-US" dirty="0" smtClean="0"/>
              <a:t>What will I accomplish today?</a:t>
            </a:r>
          </a:p>
          <a:p>
            <a:pPr lvl="1"/>
            <a:r>
              <a:rPr lang="en-US" dirty="0" smtClean="0"/>
              <a:t>What prevents me meeting my sprint goals.</a:t>
            </a:r>
          </a:p>
          <a:p>
            <a:r>
              <a:rPr lang="en-US" dirty="0" smtClean="0"/>
              <a:t>Run by the Scrum master, responsible for tracking, reporting the sprint and resolving any issues that are identified in the Standup.</a:t>
            </a:r>
            <a:endParaRPr lang="en-US" dirty="0"/>
          </a:p>
        </p:txBody>
      </p:sp>
      <p:sp>
        <p:nvSpPr>
          <p:cNvPr id="8" name="Content Placeholder 2"/>
          <p:cNvSpPr txBox="1">
            <a:spLocks/>
          </p:cNvSpPr>
          <p:nvPr/>
        </p:nvSpPr>
        <p:spPr>
          <a:xfrm>
            <a:off x="4184375" y="3965711"/>
            <a:ext cx="3603182" cy="2802834"/>
          </a:xfrm>
          <a:prstGeom prst="rect">
            <a:avLst/>
          </a:prstGeom>
        </p:spPr>
        <p:txBody>
          <a:bodyPr vert="horz" lIns="91440" tIns="45720" rIns="91440" bIns="45720" rtlCol="0" anchor="t">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Sprint Review and Retrospective.</a:t>
            </a:r>
          </a:p>
          <a:p>
            <a:r>
              <a:rPr lang="en-US" dirty="0" smtClean="0"/>
              <a:t>2 hour review after a Sprint with Product Owner and Stakeholders.</a:t>
            </a:r>
          </a:p>
          <a:p>
            <a:pPr lvl="1"/>
            <a:r>
              <a:rPr lang="en-US" dirty="0" smtClean="0"/>
              <a:t>Present / demo the work that was completed in the sprint.</a:t>
            </a:r>
          </a:p>
          <a:p>
            <a:pPr lvl="1"/>
            <a:r>
              <a:rPr lang="en-US" dirty="0" smtClean="0"/>
              <a:t>Review work that was planned but not completed in the sprint.</a:t>
            </a:r>
          </a:p>
          <a:p>
            <a:r>
              <a:rPr lang="en-US" dirty="0" smtClean="0"/>
              <a:t>Identify what went well and what could have been done better.</a:t>
            </a:r>
            <a:endParaRPr lang="en-US" dirty="0"/>
          </a:p>
        </p:txBody>
      </p:sp>
      <p:sp>
        <p:nvSpPr>
          <p:cNvPr id="9" name="Rectangle 8"/>
          <p:cNvSpPr/>
          <p:nvPr/>
        </p:nvSpPr>
        <p:spPr>
          <a:xfrm>
            <a:off x="7842471" y="4055166"/>
            <a:ext cx="3935399" cy="271337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285750" indent="-285750">
              <a:buFont typeface="Wingdings" panose="05000000000000000000" pitchFamily="2" charset="2"/>
              <a:buChar char="q"/>
            </a:pPr>
            <a:r>
              <a:rPr lang="en-US" b="1" dirty="0" smtClean="0">
                <a:solidFill>
                  <a:schemeClr val="bg1"/>
                </a:solidFill>
              </a:rPr>
              <a:t>Scrum Team</a:t>
            </a:r>
            <a:r>
              <a:rPr lang="en-US" dirty="0" smtClean="0">
                <a:solidFill>
                  <a:schemeClr val="bg1"/>
                </a:solidFill>
              </a:rPr>
              <a:t>: </a:t>
            </a:r>
            <a:r>
              <a:rPr lang="en-US" i="1" dirty="0" smtClean="0">
                <a:solidFill>
                  <a:schemeClr val="bg1"/>
                </a:solidFill>
              </a:rPr>
              <a:t>Developer team</a:t>
            </a:r>
          </a:p>
          <a:p>
            <a:pPr marL="285750" indent="-285750">
              <a:buFont typeface="Wingdings" panose="05000000000000000000" pitchFamily="2" charset="2"/>
              <a:buChar char="q"/>
            </a:pPr>
            <a:r>
              <a:rPr lang="en-US" b="1" dirty="0" smtClean="0">
                <a:solidFill>
                  <a:schemeClr val="bg1"/>
                </a:solidFill>
              </a:rPr>
              <a:t>Scrum Master: </a:t>
            </a:r>
            <a:r>
              <a:rPr lang="en-US" i="1" dirty="0" smtClean="0">
                <a:solidFill>
                  <a:schemeClr val="bg1"/>
                </a:solidFill>
              </a:rPr>
              <a:t>Coach of the Scrum Team</a:t>
            </a:r>
          </a:p>
          <a:p>
            <a:pPr marL="285750" indent="-285750">
              <a:buFont typeface="Wingdings" panose="05000000000000000000" pitchFamily="2" charset="2"/>
              <a:buChar char="q"/>
            </a:pPr>
            <a:r>
              <a:rPr lang="en-US" b="1" dirty="0" smtClean="0">
                <a:solidFill>
                  <a:schemeClr val="bg1"/>
                </a:solidFill>
              </a:rPr>
              <a:t>Product Owner</a:t>
            </a:r>
            <a:r>
              <a:rPr lang="en-US" dirty="0" smtClean="0">
                <a:solidFill>
                  <a:schemeClr val="bg1"/>
                </a:solidFill>
              </a:rPr>
              <a:t>: </a:t>
            </a:r>
            <a:r>
              <a:rPr lang="en-US" i="1" dirty="0" smtClean="0">
                <a:solidFill>
                  <a:schemeClr val="bg1"/>
                </a:solidFill>
              </a:rPr>
              <a:t>Business Unit/ Customer representative.</a:t>
            </a:r>
          </a:p>
          <a:p>
            <a:pPr marL="285750" indent="-285750">
              <a:buFont typeface="Wingdings" panose="05000000000000000000" pitchFamily="2" charset="2"/>
              <a:buChar char="q"/>
            </a:pPr>
            <a:r>
              <a:rPr lang="en-US" b="1" dirty="0" smtClean="0">
                <a:solidFill>
                  <a:schemeClr val="bg1"/>
                </a:solidFill>
              </a:rPr>
              <a:t>Sprint: </a:t>
            </a:r>
            <a:r>
              <a:rPr lang="en-US" i="1" dirty="0" smtClean="0">
                <a:solidFill>
                  <a:schemeClr val="bg1"/>
                </a:solidFill>
              </a:rPr>
              <a:t>Two week Time-boxed cycle.</a:t>
            </a:r>
            <a:endParaRPr lang="en-US" i="1" dirty="0">
              <a:solidFill>
                <a:schemeClr val="bg1"/>
              </a:solidFill>
            </a:endParaRPr>
          </a:p>
        </p:txBody>
      </p:sp>
    </p:spTree>
    <p:extLst>
      <p:ext uri="{BB962C8B-B14F-4D97-AF65-F5344CB8AC3E}">
        <p14:creationId xmlns:p14="http://schemas.microsoft.com/office/powerpoint/2010/main" val="240986910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Programming (XP)</a:t>
            </a:r>
            <a:endParaRPr lang="en-US" dirty="0"/>
          </a:p>
        </p:txBody>
      </p:sp>
      <p:sp>
        <p:nvSpPr>
          <p:cNvPr id="4" name="Content Placeholder 2"/>
          <p:cNvSpPr>
            <a:spLocks noGrp="1"/>
          </p:cNvSpPr>
          <p:nvPr>
            <p:ph idx="1"/>
          </p:nvPr>
        </p:nvSpPr>
        <p:spPr>
          <a:xfrm>
            <a:off x="650767" y="2856357"/>
            <a:ext cx="3603182" cy="1785217"/>
          </a:xfrm>
        </p:spPr>
        <p:txBody>
          <a:bodyPr>
            <a:normAutofit/>
          </a:bodyPr>
          <a:lstStyle/>
          <a:p>
            <a:pPr marL="0" indent="0" algn="ctr">
              <a:buNone/>
            </a:pPr>
            <a:r>
              <a:rPr lang="en-US" b="1" dirty="0" smtClean="0"/>
              <a:t>Planning</a:t>
            </a:r>
          </a:p>
          <a:p>
            <a:r>
              <a:rPr lang="en-US" dirty="0" smtClean="0"/>
              <a:t>Desired features in the form of User Stories.</a:t>
            </a:r>
          </a:p>
          <a:p>
            <a:r>
              <a:rPr lang="en-US" dirty="0" smtClean="0"/>
              <a:t>User stories determine timeline and detailed specs.</a:t>
            </a:r>
            <a:endParaRPr lang="en-US" dirty="0"/>
          </a:p>
        </p:txBody>
      </p:sp>
      <p:sp>
        <p:nvSpPr>
          <p:cNvPr id="5" name="Content Placeholder 2"/>
          <p:cNvSpPr txBox="1">
            <a:spLocks/>
          </p:cNvSpPr>
          <p:nvPr/>
        </p:nvSpPr>
        <p:spPr>
          <a:xfrm>
            <a:off x="4253949" y="2856356"/>
            <a:ext cx="3603182" cy="1785217"/>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Paired Programming</a:t>
            </a:r>
          </a:p>
          <a:p>
            <a:r>
              <a:rPr lang="en-US" dirty="0" smtClean="0"/>
              <a:t>Programmers work in a paired teams.</a:t>
            </a:r>
          </a:p>
          <a:p>
            <a:r>
              <a:rPr lang="en-US" i="1" dirty="0" smtClean="0"/>
              <a:t>One codes, other reviews alternately.</a:t>
            </a:r>
            <a:endParaRPr lang="en-US" i="1" dirty="0"/>
          </a:p>
        </p:txBody>
      </p:sp>
      <p:sp>
        <p:nvSpPr>
          <p:cNvPr id="6" name="Content Placeholder 2"/>
          <p:cNvSpPr txBox="1">
            <a:spLocks/>
          </p:cNvSpPr>
          <p:nvPr/>
        </p:nvSpPr>
        <p:spPr>
          <a:xfrm>
            <a:off x="650766" y="4731027"/>
            <a:ext cx="3603182" cy="1480930"/>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Total Customer Involvement</a:t>
            </a:r>
          </a:p>
          <a:p>
            <a:r>
              <a:rPr lang="en-US" dirty="0" smtClean="0"/>
              <a:t>Customer must be always involved and provide feedback and monitor the project.</a:t>
            </a:r>
            <a:endParaRPr lang="en-US" dirty="0"/>
          </a:p>
        </p:txBody>
      </p:sp>
      <p:sp>
        <p:nvSpPr>
          <p:cNvPr id="7" name="Content Placeholder 2"/>
          <p:cNvSpPr txBox="1">
            <a:spLocks/>
          </p:cNvSpPr>
          <p:nvPr/>
        </p:nvSpPr>
        <p:spPr>
          <a:xfrm>
            <a:off x="4253949" y="4731025"/>
            <a:ext cx="3603182" cy="1311967"/>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Detailed Test Procedures</a:t>
            </a:r>
          </a:p>
          <a:p>
            <a:r>
              <a:rPr lang="en-US" dirty="0" smtClean="0"/>
              <a:t>Unit Testing: Test every function.</a:t>
            </a:r>
          </a:p>
          <a:p>
            <a:r>
              <a:rPr lang="en-US" dirty="0" smtClean="0"/>
              <a:t>Code review.</a:t>
            </a:r>
            <a:endParaRPr lang="en-US" dirty="0"/>
          </a:p>
        </p:txBody>
      </p:sp>
      <p:sp>
        <p:nvSpPr>
          <p:cNvPr id="8" name="Content Placeholder 2"/>
          <p:cNvSpPr txBox="1">
            <a:spLocks/>
          </p:cNvSpPr>
          <p:nvPr/>
        </p:nvSpPr>
        <p:spPr>
          <a:xfrm>
            <a:off x="7992720" y="4710928"/>
            <a:ext cx="4199279" cy="2126976"/>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Rapid Application Development (RAD)</a:t>
            </a:r>
          </a:p>
          <a:p>
            <a:r>
              <a:rPr lang="en-US" dirty="0" smtClean="0"/>
              <a:t>Another model that focuses on creation of prototypes and dummy GUIs.</a:t>
            </a:r>
          </a:p>
          <a:p>
            <a:r>
              <a:rPr lang="en-US" i="1" dirty="0" smtClean="0"/>
              <a:t>Meet the business requirements of the customer over technical concerns.</a:t>
            </a:r>
          </a:p>
          <a:p>
            <a:r>
              <a:rPr lang="en-US" i="1" dirty="0" smtClean="0"/>
              <a:t>High customer involvement.</a:t>
            </a:r>
            <a:endParaRPr lang="en-US" i="1" dirty="0"/>
          </a:p>
        </p:txBody>
      </p:sp>
      <p:sp>
        <p:nvSpPr>
          <p:cNvPr id="9" name="Curved Up Ribbon 8"/>
          <p:cNvSpPr/>
          <p:nvPr/>
        </p:nvSpPr>
        <p:spPr>
          <a:xfrm>
            <a:off x="268357" y="1891647"/>
            <a:ext cx="2276059" cy="789016"/>
          </a:xfrm>
          <a:prstGeom prst="ellipseRibbon2">
            <a:avLst>
              <a:gd name="adj1" fmla="val 25000"/>
              <a:gd name="adj2" fmla="val 73529"/>
              <a:gd name="adj3" fmla="val 12500"/>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Communication</a:t>
            </a:r>
            <a:endParaRPr lang="en-US" dirty="0"/>
          </a:p>
        </p:txBody>
      </p:sp>
      <p:sp>
        <p:nvSpPr>
          <p:cNvPr id="10" name="Curved Up Ribbon 9"/>
          <p:cNvSpPr/>
          <p:nvPr/>
        </p:nvSpPr>
        <p:spPr>
          <a:xfrm>
            <a:off x="2627244" y="1891647"/>
            <a:ext cx="2276059" cy="789016"/>
          </a:xfrm>
          <a:prstGeom prst="ellipseRibbon2">
            <a:avLst>
              <a:gd name="adj1" fmla="val 25000"/>
              <a:gd name="adj2" fmla="val 73529"/>
              <a:gd name="adj3" fmla="val 12500"/>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Simplicity</a:t>
            </a:r>
            <a:endParaRPr lang="en-US" dirty="0"/>
          </a:p>
        </p:txBody>
      </p:sp>
      <p:sp>
        <p:nvSpPr>
          <p:cNvPr id="11" name="Curved Up Ribbon 10"/>
          <p:cNvSpPr/>
          <p:nvPr/>
        </p:nvSpPr>
        <p:spPr>
          <a:xfrm>
            <a:off x="4957970" y="1891647"/>
            <a:ext cx="2276059" cy="789016"/>
          </a:xfrm>
          <a:prstGeom prst="ellipseRibbon2">
            <a:avLst>
              <a:gd name="adj1" fmla="val 25000"/>
              <a:gd name="adj2" fmla="val 73529"/>
              <a:gd name="adj3" fmla="val 12500"/>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Feedback</a:t>
            </a:r>
            <a:endParaRPr lang="en-US" dirty="0"/>
          </a:p>
        </p:txBody>
      </p:sp>
      <p:sp>
        <p:nvSpPr>
          <p:cNvPr id="12" name="Curved Up Ribbon 11"/>
          <p:cNvSpPr/>
          <p:nvPr/>
        </p:nvSpPr>
        <p:spPr>
          <a:xfrm>
            <a:off x="7288696" y="1898374"/>
            <a:ext cx="2276059" cy="789016"/>
          </a:xfrm>
          <a:prstGeom prst="ellipseRibbon2">
            <a:avLst>
              <a:gd name="adj1" fmla="val 25000"/>
              <a:gd name="adj2" fmla="val 73529"/>
              <a:gd name="adj3" fmla="val 12500"/>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Respect</a:t>
            </a:r>
            <a:endParaRPr lang="en-US" dirty="0"/>
          </a:p>
        </p:txBody>
      </p:sp>
      <p:sp>
        <p:nvSpPr>
          <p:cNvPr id="13" name="Curved Up Ribbon 12"/>
          <p:cNvSpPr/>
          <p:nvPr/>
        </p:nvSpPr>
        <p:spPr>
          <a:xfrm>
            <a:off x="9619422" y="1891647"/>
            <a:ext cx="2276059" cy="789016"/>
          </a:xfrm>
          <a:prstGeom prst="ellipseRibbon2">
            <a:avLst>
              <a:gd name="adj1" fmla="val 25000"/>
              <a:gd name="adj2" fmla="val 73529"/>
              <a:gd name="adj3" fmla="val 12500"/>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Courage</a:t>
            </a:r>
            <a:endParaRPr lang="en-US" dirty="0"/>
          </a:p>
        </p:txBody>
      </p:sp>
      <p:sp>
        <p:nvSpPr>
          <p:cNvPr id="14" name="Content Placeholder 2"/>
          <p:cNvSpPr txBox="1">
            <a:spLocks/>
          </p:cNvSpPr>
          <p:nvPr/>
        </p:nvSpPr>
        <p:spPr>
          <a:xfrm>
            <a:off x="8007626" y="2945808"/>
            <a:ext cx="3603182" cy="1785217"/>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40-hour Work Week</a:t>
            </a:r>
          </a:p>
          <a:p>
            <a:r>
              <a:rPr lang="en-US" dirty="0" smtClean="0"/>
              <a:t>Forecasted iteration to be accurate to track completion.</a:t>
            </a:r>
          </a:p>
          <a:p>
            <a:r>
              <a:rPr lang="en-US" i="1" dirty="0" smtClean="0"/>
              <a:t>If additional time is required, then iteration is flawed.</a:t>
            </a:r>
            <a:endParaRPr lang="en-US" i="1" dirty="0"/>
          </a:p>
        </p:txBody>
      </p:sp>
    </p:spTree>
    <p:extLst>
      <p:ext uri="{BB962C8B-B14F-4D97-AF65-F5344CB8AC3E}">
        <p14:creationId xmlns:p14="http://schemas.microsoft.com/office/powerpoint/2010/main" val="31167868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739" y="776018"/>
            <a:ext cx="11029616" cy="1013800"/>
          </a:xfrm>
        </p:spPr>
        <p:txBody>
          <a:bodyPr/>
          <a:lstStyle/>
          <a:p>
            <a:r>
              <a:rPr lang="en-US" dirty="0" err="1" smtClean="0"/>
              <a:t>cmmi</a:t>
            </a:r>
            <a:endParaRPr lang="en-US" dirty="0"/>
          </a:p>
        </p:txBody>
      </p:sp>
      <p:sp>
        <p:nvSpPr>
          <p:cNvPr id="3" name="Content Placeholder 2"/>
          <p:cNvSpPr>
            <a:spLocks noGrp="1"/>
          </p:cNvSpPr>
          <p:nvPr>
            <p:ph idx="1"/>
          </p:nvPr>
        </p:nvSpPr>
        <p:spPr>
          <a:xfrm>
            <a:off x="581193" y="1941957"/>
            <a:ext cx="4517582" cy="1318078"/>
          </a:xfrm>
        </p:spPr>
        <p:txBody>
          <a:bodyPr/>
          <a:lstStyle/>
          <a:p>
            <a:pPr marL="0" indent="0" algn="ctr">
              <a:buNone/>
            </a:pPr>
            <a:r>
              <a:rPr lang="en-US" b="1" dirty="0" smtClean="0"/>
              <a:t>SEI SW-CMMI</a:t>
            </a:r>
          </a:p>
          <a:p>
            <a:r>
              <a:rPr lang="en-US" dirty="0" smtClean="0"/>
              <a:t>Measures Software Development Maturity.</a:t>
            </a:r>
          </a:p>
          <a:p>
            <a:r>
              <a:rPr lang="en-US" dirty="0" smtClean="0"/>
              <a:t>Required by US Agencies and Contractors</a:t>
            </a:r>
          </a:p>
          <a:p>
            <a:pPr marL="324000" lvl="1" indent="0">
              <a:buNone/>
            </a:pPr>
            <a:endParaRPr lang="en-US" dirty="0"/>
          </a:p>
        </p:txBody>
      </p:sp>
      <p:sp>
        <p:nvSpPr>
          <p:cNvPr id="4" name="Content Placeholder 2"/>
          <p:cNvSpPr txBox="1">
            <a:spLocks/>
          </p:cNvSpPr>
          <p:nvPr/>
        </p:nvSpPr>
        <p:spPr>
          <a:xfrm>
            <a:off x="581192" y="3260035"/>
            <a:ext cx="4517582" cy="3488635"/>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Initial: </a:t>
            </a:r>
            <a:r>
              <a:rPr lang="en-US" dirty="0" smtClean="0"/>
              <a:t>Processes are chaotic, unpredictable, poorly controlled, reactive.</a:t>
            </a:r>
          </a:p>
          <a:p>
            <a:r>
              <a:rPr lang="en-US" b="1" dirty="0" smtClean="0"/>
              <a:t>Repeatable: </a:t>
            </a:r>
            <a:r>
              <a:rPr lang="en-US" dirty="0" smtClean="0"/>
              <a:t>Processes are characterized for projects but reactive. Basic lifecycle mgmt.</a:t>
            </a:r>
          </a:p>
          <a:p>
            <a:r>
              <a:rPr lang="en-US" b="1" dirty="0" smtClean="0"/>
              <a:t>Defined</a:t>
            </a:r>
            <a:r>
              <a:rPr lang="en-US" dirty="0" smtClean="0"/>
              <a:t>: Processes are defined (written) and proactive.</a:t>
            </a:r>
          </a:p>
          <a:p>
            <a:r>
              <a:rPr lang="en-US" b="1" dirty="0" smtClean="0"/>
              <a:t>Quantitatively Managed</a:t>
            </a:r>
            <a:r>
              <a:rPr lang="en-US" dirty="0" smtClean="0"/>
              <a:t>: Processes are defined and measured.</a:t>
            </a:r>
          </a:p>
          <a:p>
            <a:r>
              <a:rPr lang="en-US" b="1" dirty="0" smtClean="0"/>
              <a:t>Optimizing: </a:t>
            </a:r>
            <a:r>
              <a:rPr lang="en-US" dirty="0" smtClean="0"/>
              <a:t>Processes are measured and improved.</a:t>
            </a:r>
          </a:p>
          <a:p>
            <a:pPr lvl="1"/>
            <a:r>
              <a:rPr lang="en-US" dirty="0" smtClean="0"/>
              <a:t>Defect Prevention, Technology Change Management, Process Change Management</a:t>
            </a:r>
            <a:endParaRPr lang="en-US" dirty="0"/>
          </a:p>
        </p:txBody>
      </p:sp>
      <p:sp>
        <p:nvSpPr>
          <p:cNvPr id="5" name="Content Placeholder 2"/>
          <p:cNvSpPr txBox="1">
            <a:spLocks/>
          </p:cNvSpPr>
          <p:nvPr/>
        </p:nvSpPr>
        <p:spPr>
          <a:xfrm>
            <a:off x="6229931" y="3260034"/>
            <a:ext cx="4517582" cy="3488635"/>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Initiating: </a:t>
            </a:r>
            <a:r>
              <a:rPr lang="en-US" dirty="0" smtClean="0"/>
              <a:t>Business reasons behind change, approval/support, requirements in place.</a:t>
            </a:r>
          </a:p>
          <a:p>
            <a:r>
              <a:rPr lang="en-US" b="1" dirty="0" smtClean="0"/>
              <a:t>Diagnosing: </a:t>
            </a:r>
            <a:r>
              <a:rPr lang="en-US" dirty="0" smtClean="0"/>
              <a:t>Engineers analyze current state and make recommendations.</a:t>
            </a:r>
          </a:p>
          <a:p>
            <a:r>
              <a:rPr lang="en-US" b="1" dirty="0" smtClean="0"/>
              <a:t>Establishing</a:t>
            </a:r>
            <a:r>
              <a:rPr lang="en-US" dirty="0" smtClean="0"/>
              <a:t>: Recommendations are developed into plan of actions.</a:t>
            </a:r>
          </a:p>
          <a:p>
            <a:r>
              <a:rPr lang="en-US" b="1" dirty="0" smtClean="0"/>
              <a:t>Acting</a:t>
            </a:r>
            <a:r>
              <a:rPr lang="en-US" dirty="0" smtClean="0"/>
              <a:t>: Develop, test, refine and implement solution.</a:t>
            </a:r>
          </a:p>
          <a:p>
            <a:r>
              <a:rPr lang="en-US" b="1" dirty="0" smtClean="0"/>
              <a:t>Learning: </a:t>
            </a:r>
            <a:r>
              <a:rPr lang="en-US" dirty="0" smtClean="0"/>
              <a:t>Continuous analysis of desired goals, new plans for achieving goals.</a:t>
            </a:r>
            <a:endParaRPr lang="en-US" dirty="0"/>
          </a:p>
        </p:txBody>
      </p:sp>
      <p:sp>
        <p:nvSpPr>
          <p:cNvPr id="6" name="Content Placeholder 2"/>
          <p:cNvSpPr txBox="1">
            <a:spLocks/>
          </p:cNvSpPr>
          <p:nvPr/>
        </p:nvSpPr>
        <p:spPr>
          <a:xfrm>
            <a:off x="6229931" y="1941957"/>
            <a:ext cx="4517582" cy="131807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SEI IDEAL</a:t>
            </a:r>
          </a:p>
          <a:p>
            <a:r>
              <a:rPr lang="en-US" dirty="0" smtClean="0"/>
              <a:t>IDEAL model for software development and Change management.</a:t>
            </a:r>
          </a:p>
          <a:p>
            <a:pPr marL="324000" lvl="1" indent="0">
              <a:buFont typeface="Wingdings 2" panose="05020102010507070707" pitchFamily="18" charset="2"/>
              <a:buNone/>
            </a:pPr>
            <a:endParaRPr lang="en-US" dirty="0"/>
          </a:p>
        </p:txBody>
      </p:sp>
    </p:spTree>
    <p:extLst>
      <p:ext uri="{BB962C8B-B14F-4D97-AF65-F5344CB8AC3E}">
        <p14:creationId xmlns:p14="http://schemas.microsoft.com/office/powerpoint/2010/main" val="13041770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GANTT/PERT</a:t>
            </a:r>
            <a:endParaRPr lang="en-US" dirty="0"/>
          </a:p>
        </p:txBody>
      </p:sp>
      <p:sp>
        <p:nvSpPr>
          <p:cNvPr id="3" name="Content Placeholder 2"/>
          <p:cNvSpPr>
            <a:spLocks noGrp="1"/>
          </p:cNvSpPr>
          <p:nvPr>
            <p:ph idx="1"/>
          </p:nvPr>
        </p:nvSpPr>
        <p:spPr>
          <a:xfrm>
            <a:off x="442044" y="2001591"/>
            <a:ext cx="4408251" cy="3194311"/>
          </a:xfrm>
        </p:spPr>
        <p:txBody>
          <a:bodyPr>
            <a:normAutofit lnSpcReduction="10000"/>
          </a:bodyPr>
          <a:lstStyle/>
          <a:p>
            <a:pPr marL="0" indent="0" algn="ctr">
              <a:buNone/>
            </a:pPr>
            <a:r>
              <a:rPr lang="en-US" b="1" dirty="0" smtClean="0"/>
              <a:t>GANTT</a:t>
            </a:r>
          </a:p>
          <a:p>
            <a:r>
              <a:rPr lang="en-US" dirty="0" smtClean="0"/>
              <a:t>Gantt breaks projects into smaller tasks and highlights scheduling.</a:t>
            </a:r>
          </a:p>
          <a:p>
            <a:r>
              <a:rPr lang="en-US" dirty="0" smtClean="0"/>
              <a:t>Typically used during a Project to show progress.</a:t>
            </a:r>
          </a:p>
          <a:p>
            <a:r>
              <a:rPr lang="en-US" dirty="0" smtClean="0"/>
              <a:t>Components:</a:t>
            </a:r>
          </a:p>
          <a:p>
            <a:pPr lvl="1"/>
            <a:r>
              <a:rPr lang="en-US" dirty="0" smtClean="0"/>
              <a:t>Scheduled Tasks</a:t>
            </a:r>
          </a:p>
          <a:p>
            <a:pPr lvl="1"/>
            <a:r>
              <a:rPr lang="en-US" dirty="0" smtClean="0"/>
              <a:t>Timeline</a:t>
            </a:r>
          </a:p>
          <a:p>
            <a:pPr lvl="1"/>
            <a:r>
              <a:rPr lang="en-US" dirty="0" smtClean="0"/>
              <a:t>Progress</a:t>
            </a:r>
            <a:endParaRPr lang="en-US" dirty="0"/>
          </a:p>
        </p:txBody>
      </p:sp>
      <p:pic>
        <p:nvPicPr>
          <p:cNvPr id="1026" name="Picture 2" descr="Gantt chart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044" y="5195902"/>
            <a:ext cx="4319261" cy="153925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6657314" y="1715956"/>
            <a:ext cx="4408251" cy="319431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PERT</a:t>
            </a:r>
          </a:p>
          <a:p>
            <a:r>
              <a:rPr lang="en-US" dirty="0" smtClean="0"/>
              <a:t>Use to Plan and Determine the timeline of a project. Used before a project starts.</a:t>
            </a:r>
          </a:p>
          <a:p>
            <a:r>
              <a:rPr lang="en-US" dirty="0" smtClean="0"/>
              <a:t>Shows interdependency</a:t>
            </a:r>
          </a:p>
          <a:p>
            <a:r>
              <a:rPr lang="en-US" dirty="0" smtClean="0"/>
              <a:t>Direct improvements to Software coding and project management to produce more efficient software.</a:t>
            </a:r>
            <a:endParaRPr lang="en-US" dirty="0"/>
          </a:p>
        </p:txBody>
      </p:sp>
      <p:pic>
        <p:nvPicPr>
          <p:cNvPr id="1028" name="Picture 4" descr="PERT chart example activity on arr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6256" y="4512366"/>
            <a:ext cx="6405531" cy="2120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92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ISMS Components</a:t>
            </a:r>
            <a:endParaRPr lang="en-US" dirty="0"/>
          </a:p>
        </p:txBody>
      </p:sp>
      <p:sp>
        <p:nvSpPr>
          <p:cNvPr id="3" name="Content Placeholder 2"/>
          <p:cNvSpPr>
            <a:spLocks noGrp="1"/>
          </p:cNvSpPr>
          <p:nvPr>
            <p:ph idx="1"/>
          </p:nvPr>
        </p:nvSpPr>
        <p:spPr>
          <a:xfrm>
            <a:off x="581192" y="2180496"/>
            <a:ext cx="11275863" cy="4336845"/>
          </a:xfrm>
        </p:spPr>
        <p:txBody>
          <a:bodyPr>
            <a:normAutofit/>
          </a:bodyPr>
          <a:lstStyle/>
          <a:p>
            <a:r>
              <a:rPr lang="en-US" b="1" dirty="0" smtClean="0"/>
              <a:t>Policy – </a:t>
            </a:r>
            <a:r>
              <a:rPr lang="en-US" i="1" dirty="0" smtClean="0">
                <a:solidFill>
                  <a:srgbClr val="FF0000"/>
                </a:solidFill>
              </a:rPr>
              <a:t>Mandatory</a:t>
            </a:r>
            <a:r>
              <a:rPr lang="en-US" i="1" dirty="0" smtClean="0"/>
              <a:t>,</a:t>
            </a:r>
            <a:r>
              <a:rPr lang="en-US" dirty="0" smtClean="0"/>
              <a:t> High-level management directives. Contains – Purpose | Scope | Responsibilities | Compliance.</a:t>
            </a:r>
            <a:endParaRPr lang="en-US" b="1" dirty="0" smtClean="0"/>
          </a:p>
          <a:p>
            <a:r>
              <a:rPr lang="en-US" b="1" dirty="0" smtClean="0"/>
              <a:t>Standards</a:t>
            </a:r>
            <a:r>
              <a:rPr lang="en-US" dirty="0" smtClean="0"/>
              <a:t> – </a:t>
            </a:r>
            <a:r>
              <a:rPr lang="en-US" i="1" dirty="0" smtClean="0">
                <a:solidFill>
                  <a:srgbClr val="FF0000"/>
                </a:solidFill>
              </a:rPr>
              <a:t>Mandatory</a:t>
            </a:r>
            <a:r>
              <a:rPr lang="en-US" i="1" dirty="0" smtClean="0"/>
              <a:t>, </a:t>
            </a:r>
            <a:r>
              <a:rPr lang="en-US" dirty="0" smtClean="0"/>
              <a:t>Standardizes equipment or policy directives. Lowers TCO and supports DR. Specifics such as “Laptops should be from XYZ with 8 GB RAM, 128 GB SSD”.</a:t>
            </a:r>
          </a:p>
          <a:p>
            <a:r>
              <a:rPr lang="en-US" b="1" dirty="0" smtClean="0"/>
              <a:t>Procedures</a:t>
            </a:r>
            <a:r>
              <a:rPr lang="en-US" dirty="0" smtClean="0"/>
              <a:t> – </a:t>
            </a:r>
            <a:r>
              <a:rPr lang="en-US" i="1" dirty="0" smtClean="0">
                <a:solidFill>
                  <a:srgbClr val="FF0000"/>
                </a:solidFill>
              </a:rPr>
              <a:t>Mandatory</a:t>
            </a:r>
            <a:r>
              <a:rPr lang="en-US" i="1" dirty="0"/>
              <a:t>, </a:t>
            </a:r>
            <a:r>
              <a:rPr lang="en-US" dirty="0" smtClean="0"/>
              <a:t> Step by Step documents on how to perform an activity.  “Adding a new Administrator”</a:t>
            </a:r>
          </a:p>
          <a:p>
            <a:r>
              <a:rPr lang="en-US" b="1" dirty="0" smtClean="0"/>
              <a:t>Baselines</a:t>
            </a:r>
            <a:r>
              <a:rPr lang="en-US" dirty="0" smtClean="0"/>
              <a:t> – </a:t>
            </a:r>
            <a:r>
              <a:rPr lang="en-US" i="1" dirty="0" smtClean="0">
                <a:solidFill>
                  <a:srgbClr val="FF0000"/>
                </a:solidFill>
              </a:rPr>
              <a:t>Discretionary</a:t>
            </a:r>
            <a:r>
              <a:rPr lang="en-US" i="1" dirty="0" smtClean="0"/>
              <a:t>,</a:t>
            </a:r>
            <a:r>
              <a:rPr lang="en-US" dirty="0" smtClean="0"/>
              <a:t> Minimum Acceptable Security Configuration, starting point for security configuration.</a:t>
            </a:r>
          </a:p>
          <a:p>
            <a:r>
              <a:rPr lang="en-US" b="1" dirty="0" smtClean="0"/>
              <a:t>Guidelines</a:t>
            </a:r>
            <a:r>
              <a:rPr lang="en-US" dirty="0" smtClean="0"/>
              <a:t> – </a:t>
            </a:r>
            <a:r>
              <a:rPr lang="en-US" i="1" dirty="0" smtClean="0">
                <a:solidFill>
                  <a:srgbClr val="FF0000"/>
                </a:solidFill>
              </a:rPr>
              <a:t>Discretionary, </a:t>
            </a:r>
            <a:r>
              <a:rPr lang="en-US" dirty="0" smtClean="0"/>
              <a:t>Best Practices. Example: “Recommended to deploy a WAF vs Required to deploy a WAF.”</a:t>
            </a:r>
            <a:endParaRPr lang="en-US" dirty="0"/>
          </a:p>
          <a:p>
            <a:r>
              <a:rPr lang="en-US" b="1" dirty="0" smtClean="0"/>
              <a:t>Knowledge Transfer</a:t>
            </a:r>
            <a:r>
              <a:rPr lang="en-US" dirty="0" smtClean="0"/>
              <a:t> – modify Employee behavior</a:t>
            </a:r>
          </a:p>
          <a:p>
            <a:pPr lvl="1"/>
            <a:r>
              <a:rPr lang="en-US" b="1" dirty="0" smtClean="0"/>
              <a:t>Awareness</a:t>
            </a:r>
            <a:r>
              <a:rPr lang="en-US" dirty="0" smtClean="0"/>
              <a:t> – provide basic security information to all employees. Administrative control. Ex: Don’t browse porn in the workplace.</a:t>
            </a:r>
          </a:p>
          <a:p>
            <a:pPr lvl="1"/>
            <a:r>
              <a:rPr lang="en-US" b="1" dirty="0" smtClean="0"/>
              <a:t>Training</a:t>
            </a:r>
            <a:r>
              <a:rPr lang="en-US" dirty="0" smtClean="0"/>
              <a:t> – in-depth, focused on specific skill-set or task, to train employee on his role. Ex: How to access applications via the VPN.</a:t>
            </a:r>
          </a:p>
          <a:p>
            <a:pPr lvl="1"/>
            <a:r>
              <a:rPr lang="en-US" b="1" dirty="0" smtClean="0"/>
              <a:t>Education</a:t>
            </a:r>
            <a:r>
              <a:rPr lang="en-US" dirty="0" smtClean="0"/>
              <a:t> – deepest level, underlying principles, methodologies or concepts. Ex: Why VPN?</a:t>
            </a:r>
            <a:endParaRPr lang="en-US" dirty="0"/>
          </a:p>
        </p:txBody>
      </p:sp>
    </p:spTree>
    <p:extLst>
      <p:ext uri="{BB962C8B-B14F-4D97-AF65-F5344CB8AC3E}">
        <p14:creationId xmlns:p14="http://schemas.microsoft.com/office/powerpoint/2010/main" val="42892005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and configuration management</a:t>
            </a:r>
            <a:endParaRPr lang="en-US" dirty="0"/>
          </a:p>
        </p:txBody>
      </p:sp>
      <p:sp>
        <p:nvSpPr>
          <p:cNvPr id="3" name="Content Placeholder 2"/>
          <p:cNvSpPr>
            <a:spLocks noGrp="1"/>
          </p:cNvSpPr>
          <p:nvPr>
            <p:ph idx="1"/>
          </p:nvPr>
        </p:nvSpPr>
        <p:spPr>
          <a:xfrm>
            <a:off x="70338" y="1838742"/>
            <a:ext cx="6427949" cy="5019258"/>
          </a:xfrm>
        </p:spPr>
        <p:txBody>
          <a:bodyPr>
            <a:normAutofit fontScale="85000" lnSpcReduction="10000"/>
          </a:bodyPr>
          <a:lstStyle/>
          <a:p>
            <a:pPr marL="0" indent="0" algn="ctr">
              <a:buNone/>
            </a:pPr>
            <a:r>
              <a:rPr lang="en-US" b="1" dirty="0" smtClean="0"/>
              <a:t>Change Management Process</a:t>
            </a:r>
          </a:p>
          <a:p>
            <a:r>
              <a:rPr lang="en-US" b="1" dirty="0" smtClean="0"/>
              <a:t>Request Control</a:t>
            </a:r>
            <a:r>
              <a:rPr lang="en-US" dirty="0" smtClean="0"/>
              <a:t>: Organized framework for users to request modifications, managers conduct cost/benefit analysis and developers prioritize tasks.</a:t>
            </a:r>
          </a:p>
          <a:p>
            <a:r>
              <a:rPr lang="en-US" b="1" dirty="0" smtClean="0"/>
              <a:t>Change Control: </a:t>
            </a:r>
            <a:r>
              <a:rPr lang="en-US" dirty="0" smtClean="0"/>
              <a:t>Framework for multiple developers to develop and test a solution before rolling into production.</a:t>
            </a:r>
          </a:p>
          <a:p>
            <a:pPr lvl="1"/>
            <a:r>
              <a:rPr lang="en-US" dirty="0" smtClean="0"/>
              <a:t>Quality Control restrictions</a:t>
            </a:r>
          </a:p>
          <a:p>
            <a:pPr lvl="1"/>
            <a:r>
              <a:rPr lang="en-US" dirty="0" smtClean="0"/>
              <a:t>Documenting code changes</a:t>
            </a:r>
          </a:p>
          <a:p>
            <a:pPr lvl="1"/>
            <a:r>
              <a:rPr lang="en-US" dirty="0" smtClean="0"/>
              <a:t>Restrict new code to minimize security </a:t>
            </a:r>
          </a:p>
          <a:p>
            <a:pPr lvl="1"/>
            <a:r>
              <a:rPr lang="en-US" dirty="0" smtClean="0"/>
              <a:t>Develop tools for deployment of change.</a:t>
            </a:r>
          </a:p>
          <a:p>
            <a:r>
              <a:rPr lang="en-US" b="1" dirty="0" smtClean="0"/>
              <a:t>Release Control: </a:t>
            </a:r>
            <a:r>
              <a:rPr lang="en-US" dirty="0" smtClean="0"/>
              <a:t>Review code before release. Review includes:</a:t>
            </a:r>
          </a:p>
          <a:p>
            <a:pPr lvl="1"/>
            <a:r>
              <a:rPr lang="en-US" dirty="0" smtClean="0"/>
              <a:t>Remove any backdoors.</a:t>
            </a:r>
          </a:p>
          <a:p>
            <a:pPr lvl="1"/>
            <a:r>
              <a:rPr lang="en-US" dirty="0" smtClean="0"/>
              <a:t>Approval of change</a:t>
            </a:r>
          </a:p>
          <a:p>
            <a:pPr lvl="1"/>
            <a:r>
              <a:rPr lang="en-US" dirty="0" smtClean="0"/>
              <a:t>User Acceptance Testing</a:t>
            </a:r>
          </a:p>
          <a:p>
            <a:r>
              <a:rPr lang="en-US" b="1" dirty="0" smtClean="0"/>
              <a:t>Configuration Control</a:t>
            </a:r>
            <a:r>
              <a:rPr lang="en-US" dirty="0" smtClean="0"/>
              <a:t>: Ensures that changes to software versions are made in accordance with change control and configuration management process. </a:t>
            </a:r>
          </a:p>
          <a:p>
            <a:pPr lvl="1"/>
            <a:r>
              <a:rPr lang="en-US" dirty="0" smtClean="0"/>
              <a:t>Updates can only be made from authorized distributions.</a:t>
            </a:r>
            <a:endParaRPr lang="en-US" dirty="0"/>
          </a:p>
        </p:txBody>
      </p:sp>
      <p:sp>
        <p:nvSpPr>
          <p:cNvPr id="4" name="Content Placeholder 2"/>
          <p:cNvSpPr txBox="1">
            <a:spLocks/>
          </p:cNvSpPr>
          <p:nvPr/>
        </p:nvSpPr>
        <p:spPr>
          <a:xfrm>
            <a:off x="6498288" y="1838742"/>
            <a:ext cx="5263017" cy="2872406"/>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Configuration Management Process</a:t>
            </a:r>
          </a:p>
          <a:p>
            <a:r>
              <a:rPr lang="en-US" b="1" dirty="0" smtClean="0"/>
              <a:t>Configuration Identification</a:t>
            </a:r>
            <a:r>
              <a:rPr lang="en-US" dirty="0" smtClean="0"/>
              <a:t>: Documentation of all software configuration within organization.</a:t>
            </a:r>
          </a:p>
          <a:p>
            <a:r>
              <a:rPr lang="en-US" b="1" dirty="0" smtClean="0"/>
              <a:t>Configuration Control: </a:t>
            </a:r>
            <a:r>
              <a:rPr lang="en-US" dirty="0" smtClean="0"/>
              <a:t>Configuration changes follow change management.</a:t>
            </a:r>
          </a:p>
          <a:p>
            <a:r>
              <a:rPr lang="en-US" b="1" dirty="0" smtClean="0"/>
              <a:t>Configuration Accounting: </a:t>
            </a:r>
            <a:r>
              <a:rPr lang="en-US" dirty="0" smtClean="0"/>
              <a:t>Track all authorized configuration changes.</a:t>
            </a:r>
          </a:p>
          <a:p>
            <a:r>
              <a:rPr lang="en-US" b="1" dirty="0" smtClean="0"/>
              <a:t>Configuration Audit: </a:t>
            </a:r>
            <a:r>
              <a:rPr lang="en-US" dirty="0" smtClean="0"/>
              <a:t>Configuration documentation meets actual configuration</a:t>
            </a:r>
          </a:p>
        </p:txBody>
      </p:sp>
      <p:sp>
        <p:nvSpPr>
          <p:cNvPr id="5" name="Rectangle 4"/>
          <p:cNvSpPr/>
          <p:nvPr/>
        </p:nvSpPr>
        <p:spPr>
          <a:xfrm>
            <a:off x="6619461" y="4929808"/>
            <a:ext cx="4991347" cy="17294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Source Code Management</a:t>
            </a:r>
          </a:p>
          <a:p>
            <a:pPr algn="ctr"/>
            <a:r>
              <a:rPr lang="en-US" dirty="0" smtClean="0"/>
              <a:t>Use a Code Management repository such as </a:t>
            </a:r>
            <a:r>
              <a:rPr lang="en-US" i="1" dirty="0" smtClean="0"/>
              <a:t>GitHub</a:t>
            </a:r>
            <a:r>
              <a:rPr lang="en-US" dirty="0" smtClean="0"/>
              <a:t> to manage code that tracks changes and code commits. It should have check-in, check-out, roll-back, locking, access-control and logging functions. </a:t>
            </a:r>
            <a:endParaRPr lang="en-US" dirty="0"/>
          </a:p>
        </p:txBody>
      </p:sp>
    </p:spTree>
    <p:extLst>
      <p:ext uri="{BB962C8B-B14F-4D97-AF65-F5344CB8AC3E}">
        <p14:creationId xmlns:p14="http://schemas.microsoft.com/office/powerpoint/2010/main" val="366802493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code repositories and development environments</a:t>
            </a:r>
            <a:endParaRPr lang="en-US" dirty="0"/>
          </a:p>
        </p:txBody>
      </p:sp>
      <p:sp>
        <p:nvSpPr>
          <p:cNvPr id="3" name="Content Placeholder 2"/>
          <p:cNvSpPr>
            <a:spLocks noGrp="1"/>
          </p:cNvSpPr>
          <p:nvPr>
            <p:ph idx="1"/>
          </p:nvPr>
        </p:nvSpPr>
        <p:spPr>
          <a:xfrm>
            <a:off x="89452" y="1878496"/>
            <a:ext cx="5724939" cy="4979504"/>
          </a:xfrm>
        </p:spPr>
        <p:txBody>
          <a:bodyPr>
            <a:normAutofit fontScale="92500" lnSpcReduction="10000"/>
          </a:bodyPr>
          <a:lstStyle/>
          <a:p>
            <a:r>
              <a:rPr lang="en-US" b="1" dirty="0" smtClean="0"/>
              <a:t>No Direct Source Code Access </a:t>
            </a:r>
            <a:r>
              <a:rPr lang="en-US" dirty="0" smtClean="0"/>
              <a:t>– All source code access should be provisioned through a Code Management system only.</a:t>
            </a:r>
          </a:p>
          <a:p>
            <a:r>
              <a:rPr lang="en-US" b="1" dirty="0" smtClean="0"/>
              <a:t>Restricted Developer Access </a:t>
            </a:r>
            <a:r>
              <a:rPr lang="en-US" dirty="0" smtClean="0"/>
              <a:t>– Only authorized developers should have access to Source Code.</a:t>
            </a:r>
          </a:p>
          <a:p>
            <a:r>
              <a:rPr lang="en-US" b="1" dirty="0" smtClean="0"/>
              <a:t>Limited, Controlled Checkout </a:t>
            </a:r>
            <a:r>
              <a:rPr lang="en-US" dirty="0" smtClean="0"/>
              <a:t>– Developers should only be allowed to checkout modules they are specifically authorized.</a:t>
            </a:r>
          </a:p>
          <a:p>
            <a:r>
              <a:rPr lang="en-US" b="1" dirty="0" smtClean="0"/>
              <a:t>No Bulk Access </a:t>
            </a:r>
            <a:r>
              <a:rPr lang="en-US" dirty="0" smtClean="0"/>
              <a:t>– Prevent IP theft, prevent any developer from access all modules of code at once.</a:t>
            </a:r>
          </a:p>
          <a:p>
            <a:r>
              <a:rPr lang="en-US" b="1" dirty="0" smtClean="0"/>
              <a:t>Retention</a:t>
            </a:r>
            <a:r>
              <a:rPr lang="en-US" dirty="0" smtClean="0"/>
              <a:t> – maintain multiple versions of code to facilitate rollback.</a:t>
            </a:r>
          </a:p>
          <a:p>
            <a:r>
              <a:rPr lang="en-US" b="1" dirty="0" smtClean="0"/>
              <a:t>Check-in approval </a:t>
            </a:r>
            <a:r>
              <a:rPr lang="en-US" dirty="0" smtClean="0"/>
              <a:t>– any modification to code (check-in) requires approval to prevent defects or malicious introductions (backdoor)</a:t>
            </a:r>
          </a:p>
          <a:p>
            <a:r>
              <a:rPr lang="en-US" b="1" dirty="0" smtClean="0"/>
              <a:t>Activity Review </a:t>
            </a:r>
            <a:r>
              <a:rPr lang="en-US" dirty="0" smtClean="0"/>
              <a:t>– make sure there are no unauthorized modifications, checkouts of code.</a:t>
            </a:r>
            <a:endParaRPr lang="en-US" dirty="0"/>
          </a:p>
        </p:txBody>
      </p:sp>
      <p:sp>
        <p:nvSpPr>
          <p:cNvPr id="4" name="Rectangle 3"/>
          <p:cNvSpPr/>
          <p:nvPr/>
        </p:nvSpPr>
        <p:spPr>
          <a:xfrm>
            <a:off x="6122504" y="1878497"/>
            <a:ext cx="5357192" cy="2733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Development Environment Security</a:t>
            </a:r>
          </a:p>
          <a:p>
            <a:pPr marL="285750" indent="-285750">
              <a:buFont typeface="Arial" panose="020B0604020202020204" pitchFamily="34" charset="0"/>
              <a:buChar char="•"/>
            </a:pPr>
            <a:r>
              <a:rPr lang="en-US" sz="1600" b="1" dirty="0" smtClean="0"/>
              <a:t>System Isolation </a:t>
            </a:r>
            <a:r>
              <a:rPr lang="en-US" sz="1600" dirty="0" smtClean="0"/>
              <a:t>– </a:t>
            </a:r>
            <a:r>
              <a:rPr lang="en-US" sz="1600" i="1" dirty="0" smtClean="0"/>
              <a:t>isolate Source Code repository and development machines from the internet. </a:t>
            </a:r>
          </a:p>
          <a:p>
            <a:pPr marL="285750" indent="-285750">
              <a:buFont typeface="Arial" panose="020B0604020202020204" pitchFamily="34" charset="0"/>
              <a:buChar char="•"/>
            </a:pPr>
            <a:r>
              <a:rPr lang="en-US" sz="1600" b="1" dirty="0" smtClean="0"/>
              <a:t>Source Code Version control </a:t>
            </a:r>
            <a:r>
              <a:rPr lang="en-US" sz="1600" dirty="0" smtClean="0"/>
              <a:t>– </a:t>
            </a:r>
            <a:r>
              <a:rPr lang="en-US" sz="1600" i="1" dirty="0" smtClean="0"/>
              <a:t>All changes should be managed by a Source Code Management System.</a:t>
            </a:r>
          </a:p>
          <a:p>
            <a:pPr marL="285750" indent="-285750">
              <a:buFont typeface="Arial" panose="020B0604020202020204" pitchFamily="34" charset="0"/>
              <a:buChar char="•"/>
            </a:pPr>
            <a:r>
              <a:rPr lang="en-US" sz="1600" b="1" dirty="0" smtClean="0"/>
              <a:t>No Admin Privileges to Developers </a:t>
            </a:r>
            <a:r>
              <a:rPr lang="en-US" sz="1600" dirty="0" smtClean="0"/>
              <a:t>– </a:t>
            </a:r>
            <a:r>
              <a:rPr lang="en-US" sz="1600" i="1" dirty="0" smtClean="0"/>
              <a:t>Use VMs if they need these privileges.</a:t>
            </a:r>
          </a:p>
          <a:p>
            <a:pPr marL="285750" indent="-285750">
              <a:buFont typeface="Arial" panose="020B0604020202020204" pitchFamily="34" charset="0"/>
              <a:buChar char="•"/>
            </a:pPr>
            <a:r>
              <a:rPr lang="en-US" sz="1600" b="1" dirty="0" smtClean="0"/>
              <a:t>Use Standard IDEs </a:t>
            </a:r>
            <a:r>
              <a:rPr lang="en-US" sz="1600" dirty="0" smtClean="0"/>
              <a:t>– </a:t>
            </a:r>
            <a:r>
              <a:rPr lang="en-US" sz="1600" i="1" dirty="0" smtClean="0"/>
              <a:t>custom IDEs can introduce leaks, backdoors.  A team should have a standard IDE.</a:t>
            </a:r>
          </a:p>
          <a:p>
            <a:pPr marL="285750" indent="-285750">
              <a:buFont typeface="Arial" panose="020B0604020202020204" pitchFamily="34" charset="0"/>
              <a:buChar char="•"/>
            </a:pPr>
            <a:r>
              <a:rPr lang="en-US" sz="1600" b="1" dirty="0" smtClean="0"/>
              <a:t>Use company owned systems </a:t>
            </a:r>
            <a:r>
              <a:rPr lang="en-US" sz="1600" dirty="0" smtClean="0"/>
              <a:t>- </a:t>
            </a:r>
            <a:r>
              <a:rPr lang="en-US" sz="1600" i="1" dirty="0" smtClean="0"/>
              <a:t>to ensure development environments are free from malware or </a:t>
            </a:r>
            <a:r>
              <a:rPr lang="en-US" sz="1600" i="1" dirty="0" err="1" smtClean="0"/>
              <a:t>APTs.</a:t>
            </a:r>
            <a:endParaRPr lang="en-US" sz="1600" i="1" dirty="0"/>
          </a:p>
        </p:txBody>
      </p:sp>
      <p:sp>
        <p:nvSpPr>
          <p:cNvPr id="5" name="Rounded Rectangle 4"/>
          <p:cNvSpPr/>
          <p:nvPr/>
        </p:nvSpPr>
        <p:spPr>
          <a:xfrm>
            <a:off x="6096000" y="4636605"/>
            <a:ext cx="5357192" cy="59137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smtClean="0"/>
              <a:t>Modern Code Management Repositories</a:t>
            </a:r>
          </a:p>
          <a:p>
            <a:pPr algn="ctr"/>
            <a:r>
              <a:rPr lang="en-US" i="1" dirty="0" err="1" smtClean="0"/>
              <a:t>Bitbucket</a:t>
            </a:r>
            <a:r>
              <a:rPr lang="en-US" i="1" dirty="0" smtClean="0"/>
              <a:t>, </a:t>
            </a:r>
            <a:r>
              <a:rPr lang="en-US" i="1" dirty="0" err="1" smtClean="0"/>
              <a:t>SourceForge</a:t>
            </a:r>
            <a:r>
              <a:rPr lang="en-US" i="1" dirty="0" smtClean="0"/>
              <a:t>, </a:t>
            </a:r>
            <a:r>
              <a:rPr lang="en-US" i="1" dirty="0" err="1" smtClean="0"/>
              <a:t>Github</a:t>
            </a:r>
            <a:r>
              <a:rPr lang="en-US" i="1" dirty="0" smtClean="0"/>
              <a:t>, </a:t>
            </a:r>
            <a:r>
              <a:rPr lang="en-US" i="1" dirty="0" err="1" smtClean="0"/>
              <a:t>GoogleCode</a:t>
            </a:r>
            <a:endParaRPr lang="en-US" i="1" dirty="0"/>
          </a:p>
        </p:txBody>
      </p:sp>
      <p:sp>
        <p:nvSpPr>
          <p:cNvPr id="6" name="Rounded Rectangle 5"/>
          <p:cNvSpPr/>
          <p:nvPr/>
        </p:nvSpPr>
        <p:spPr>
          <a:xfrm>
            <a:off x="6096000" y="5287616"/>
            <a:ext cx="5357192" cy="55659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smtClean="0"/>
              <a:t>Integrated Development Environments</a:t>
            </a:r>
          </a:p>
          <a:p>
            <a:pPr algn="ctr"/>
            <a:r>
              <a:rPr lang="en-US" i="1" dirty="0" smtClean="0"/>
              <a:t>Eclipse, Visual Studio, </a:t>
            </a:r>
            <a:r>
              <a:rPr lang="en-US" i="1" dirty="0" err="1" smtClean="0"/>
              <a:t>Netbeans</a:t>
            </a:r>
            <a:r>
              <a:rPr lang="en-US" i="1" dirty="0" smtClean="0"/>
              <a:t>, </a:t>
            </a:r>
            <a:r>
              <a:rPr lang="en-US" i="1" dirty="0" err="1" smtClean="0"/>
              <a:t>PyCharm</a:t>
            </a:r>
            <a:endParaRPr lang="en-US" i="1" dirty="0"/>
          </a:p>
        </p:txBody>
      </p:sp>
      <p:sp>
        <p:nvSpPr>
          <p:cNvPr id="8" name="Rectangle 7"/>
          <p:cNvSpPr/>
          <p:nvPr/>
        </p:nvSpPr>
        <p:spPr>
          <a:xfrm>
            <a:off x="5938630" y="5923722"/>
            <a:ext cx="5724939" cy="934278"/>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Software Escrow Agreement</a:t>
            </a:r>
          </a:p>
          <a:p>
            <a:pPr algn="ctr"/>
            <a:r>
              <a:rPr lang="en-US" sz="1600" dirty="0" smtClean="0">
                <a:solidFill>
                  <a:schemeClr val="tx1"/>
                </a:solidFill>
              </a:rPr>
              <a:t>Archive Source code with a third-party repository, to protect the customer in case the software vendor goes out of business..</a:t>
            </a:r>
            <a:endParaRPr lang="en-US" sz="1600" dirty="0">
              <a:solidFill>
                <a:schemeClr val="tx1"/>
              </a:solidFill>
            </a:endParaRPr>
          </a:p>
        </p:txBody>
      </p:sp>
    </p:spTree>
    <p:extLst>
      <p:ext uri="{BB962C8B-B14F-4D97-AF65-F5344CB8AC3E}">
        <p14:creationId xmlns:p14="http://schemas.microsoft.com/office/powerpoint/2010/main" val="249653201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coding practices</a:t>
            </a:r>
            <a:endParaRPr lang="en-US" dirty="0"/>
          </a:p>
        </p:txBody>
      </p:sp>
      <p:sp>
        <p:nvSpPr>
          <p:cNvPr id="3" name="Content Placeholder 2"/>
          <p:cNvSpPr>
            <a:spLocks noGrp="1"/>
          </p:cNvSpPr>
          <p:nvPr>
            <p:ph idx="1"/>
          </p:nvPr>
        </p:nvSpPr>
        <p:spPr>
          <a:xfrm>
            <a:off x="199355" y="2120202"/>
            <a:ext cx="8683387" cy="4737798"/>
          </a:xfrm>
        </p:spPr>
        <p:txBody>
          <a:bodyPr>
            <a:normAutofit fontScale="77500" lnSpcReduction="20000"/>
          </a:bodyPr>
          <a:lstStyle/>
          <a:p>
            <a:r>
              <a:rPr lang="en-US" b="1" dirty="0" smtClean="0"/>
              <a:t>Input Validation and output encoding / sanitization </a:t>
            </a:r>
            <a:r>
              <a:rPr lang="en-US" dirty="0" smtClean="0"/>
              <a:t>and address meta-characters such as %’;:&lt; etc. either via escaping or banning.</a:t>
            </a:r>
          </a:p>
          <a:p>
            <a:r>
              <a:rPr lang="en-US" dirty="0" smtClean="0"/>
              <a:t>Use </a:t>
            </a:r>
            <a:r>
              <a:rPr lang="en-US" b="1" dirty="0" smtClean="0"/>
              <a:t>Parameterization which uses generic place holders </a:t>
            </a:r>
            <a:r>
              <a:rPr lang="en-US" dirty="0" smtClean="0"/>
              <a:t>such as “</a:t>
            </a:r>
            <a:r>
              <a:rPr lang="en-US" dirty="0" err="1" smtClean="0"/>
              <a:t>userid</a:t>
            </a:r>
            <a:r>
              <a:rPr lang="en-US" dirty="0" smtClean="0"/>
              <a:t>, </a:t>
            </a:r>
            <a:r>
              <a:rPr lang="en-US" dirty="0" err="1" smtClean="0"/>
              <a:t>first_name</a:t>
            </a:r>
            <a:r>
              <a:rPr lang="en-US" dirty="0" smtClean="0"/>
              <a:t>” in place of actual data “</a:t>
            </a:r>
            <a:r>
              <a:rPr lang="en-US" dirty="0" err="1" smtClean="0"/>
              <a:t>robm</a:t>
            </a:r>
            <a:r>
              <a:rPr lang="en-US" dirty="0" smtClean="0"/>
              <a:t>, Robert”</a:t>
            </a:r>
          </a:p>
          <a:p>
            <a:r>
              <a:rPr lang="en-US" dirty="0" smtClean="0"/>
              <a:t>Require Authentication for all (except public) resources, with centralized authentication controls and password management.</a:t>
            </a:r>
          </a:p>
          <a:p>
            <a:r>
              <a:rPr lang="en-US" dirty="0" smtClean="0"/>
              <a:t>Only store cryptographically strong </a:t>
            </a:r>
            <a:r>
              <a:rPr lang="en-US" b="1" dirty="0" smtClean="0"/>
              <a:t>One way Salted Password hashes</a:t>
            </a:r>
            <a:r>
              <a:rPr lang="en-US" dirty="0" smtClean="0"/>
              <a:t>. </a:t>
            </a:r>
            <a:r>
              <a:rPr lang="en-US" b="1" i="1" dirty="0" smtClean="0">
                <a:solidFill>
                  <a:srgbClr val="FF0000"/>
                </a:solidFill>
              </a:rPr>
              <a:t>Do not store the actual password or just a plain password hash.</a:t>
            </a:r>
          </a:p>
          <a:p>
            <a:r>
              <a:rPr lang="en-US" b="1" dirty="0" smtClean="0"/>
              <a:t>Do not store authentication credentials in source code</a:t>
            </a:r>
            <a:r>
              <a:rPr lang="en-US" dirty="0" smtClean="0"/>
              <a:t>. Authentication credentials should be stored elsewhere in a trusted system, and must be encrypted.</a:t>
            </a:r>
          </a:p>
          <a:p>
            <a:r>
              <a:rPr lang="en-US" dirty="0" smtClean="0"/>
              <a:t>Use only HTTP POST to transmit authentication credentials.</a:t>
            </a:r>
          </a:p>
          <a:p>
            <a:r>
              <a:rPr lang="en-US" b="1" dirty="0" smtClean="0"/>
              <a:t>Use Unique Session Identifiers and force automatic logout with idle timers</a:t>
            </a:r>
            <a:r>
              <a:rPr lang="en-US" dirty="0" smtClean="0"/>
              <a:t>. </a:t>
            </a:r>
            <a:r>
              <a:rPr lang="en-US" i="1" dirty="0" smtClean="0">
                <a:solidFill>
                  <a:srgbClr val="FF0000"/>
                </a:solidFill>
              </a:rPr>
              <a:t>Session Identifiers should be in the HTTP Cookie Header only and not in URL, logs or error messages.</a:t>
            </a:r>
          </a:p>
          <a:p>
            <a:r>
              <a:rPr lang="en-US" dirty="0" smtClean="0"/>
              <a:t>Set the </a:t>
            </a:r>
            <a:r>
              <a:rPr lang="en-US" b="1" dirty="0" smtClean="0"/>
              <a:t>Secure Attribute for cookies to enable TLS transmission</a:t>
            </a:r>
            <a:r>
              <a:rPr lang="en-US" dirty="0" smtClean="0"/>
              <a:t>.</a:t>
            </a:r>
          </a:p>
          <a:p>
            <a:r>
              <a:rPr lang="en-US" b="1" dirty="0" smtClean="0">
                <a:solidFill>
                  <a:srgbClr val="FF0000"/>
                </a:solidFill>
              </a:rPr>
              <a:t>Reuse Trusted Objects over creation of new objects.</a:t>
            </a:r>
          </a:p>
          <a:p>
            <a:r>
              <a:rPr lang="en-US" b="1" dirty="0" smtClean="0"/>
              <a:t>Do not disclose sensitive info in Error responses</a:t>
            </a:r>
            <a:r>
              <a:rPr lang="en-US" dirty="0" smtClean="0"/>
              <a:t>, including Server version, directory information etc.</a:t>
            </a:r>
          </a:p>
          <a:p>
            <a:r>
              <a:rPr lang="en-US" b="1" dirty="0" smtClean="0">
                <a:solidFill>
                  <a:srgbClr val="FF0000"/>
                </a:solidFill>
              </a:rPr>
              <a:t>Applications should use the lowest possible privilege</a:t>
            </a:r>
            <a:r>
              <a:rPr lang="en-US" dirty="0" smtClean="0"/>
              <a:t>.</a:t>
            </a:r>
          </a:p>
          <a:p>
            <a:r>
              <a:rPr lang="en-US" b="1" dirty="0" smtClean="0"/>
              <a:t>USE TLS!</a:t>
            </a:r>
            <a:endParaRPr lang="en-US" b="1" dirty="0"/>
          </a:p>
        </p:txBody>
      </p:sp>
      <p:sp>
        <p:nvSpPr>
          <p:cNvPr id="4" name="Rectangle 3"/>
          <p:cNvSpPr/>
          <p:nvPr/>
        </p:nvSpPr>
        <p:spPr>
          <a:xfrm>
            <a:off x="8782259" y="1850126"/>
            <a:ext cx="3336053" cy="500787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smtClean="0">
                <a:solidFill>
                  <a:schemeClr val="tx1"/>
                </a:solidFill>
              </a:rPr>
              <a:t>Securing  API’s</a:t>
            </a:r>
          </a:p>
          <a:p>
            <a:pPr marL="306000" indent="-306000">
              <a:lnSpc>
                <a:spcPct val="80000"/>
              </a:lnSpc>
              <a:spcBef>
                <a:spcPct val="20000"/>
              </a:spcBef>
              <a:spcAft>
                <a:spcPts val="600"/>
              </a:spcAft>
              <a:buClr>
                <a:schemeClr val="accent2"/>
              </a:buClr>
              <a:buSzPct val="92000"/>
              <a:buFont typeface="Wingdings 2" panose="05020102010507070707" pitchFamily="18" charset="2"/>
              <a:buChar char=""/>
            </a:pPr>
            <a:r>
              <a:rPr lang="en-US" sz="1600" dirty="0">
                <a:solidFill>
                  <a:schemeClr val="tx2"/>
                </a:solidFill>
              </a:rPr>
              <a:t>Use API Keys for authentication for APIs</a:t>
            </a:r>
            <a:r>
              <a:rPr lang="en-US" sz="1600" dirty="0" smtClean="0">
                <a:solidFill>
                  <a:schemeClr val="tx2"/>
                </a:solidFill>
              </a:rPr>
              <a:t>.</a:t>
            </a:r>
          </a:p>
          <a:p>
            <a:pPr marL="306000" indent="-306000">
              <a:lnSpc>
                <a:spcPct val="80000"/>
              </a:lnSpc>
              <a:spcBef>
                <a:spcPct val="20000"/>
              </a:spcBef>
              <a:spcAft>
                <a:spcPts val="600"/>
              </a:spcAft>
              <a:buClr>
                <a:schemeClr val="accent2"/>
              </a:buClr>
              <a:buSzPct val="92000"/>
              <a:buFont typeface="Wingdings 2" panose="05020102010507070707" pitchFamily="18" charset="2"/>
              <a:buChar char=""/>
            </a:pPr>
            <a:r>
              <a:rPr lang="en-US" sz="1600" dirty="0" smtClean="0">
                <a:solidFill>
                  <a:schemeClr val="tx2"/>
                </a:solidFill>
              </a:rPr>
              <a:t>Centralize authentication with Identity Provider.</a:t>
            </a:r>
            <a:endParaRPr lang="en-US" sz="1600" dirty="0">
              <a:solidFill>
                <a:schemeClr val="tx2"/>
              </a:solidFill>
            </a:endParaRPr>
          </a:p>
          <a:p>
            <a:pPr marL="306000" indent="-306000">
              <a:lnSpc>
                <a:spcPct val="80000"/>
              </a:lnSpc>
              <a:spcBef>
                <a:spcPct val="20000"/>
              </a:spcBef>
              <a:spcAft>
                <a:spcPts val="600"/>
              </a:spcAft>
              <a:buClr>
                <a:schemeClr val="accent2"/>
              </a:buClr>
              <a:buSzPct val="92000"/>
              <a:buFont typeface="Wingdings 2" panose="05020102010507070707" pitchFamily="18" charset="2"/>
              <a:buChar char=""/>
            </a:pPr>
            <a:r>
              <a:rPr lang="en-US" sz="1600" dirty="0" smtClean="0">
                <a:solidFill>
                  <a:schemeClr val="tx2"/>
                </a:solidFill>
              </a:rPr>
              <a:t>Do </a:t>
            </a:r>
            <a:r>
              <a:rPr lang="en-US" sz="1600" dirty="0">
                <a:solidFill>
                  <a:schemeClr val="tx2"/>
                </a:solidFill>
              </a:rPr>
              <a:t>not expose API key’s. </a:t>
            </a:r>
          </a:p>
          <a:p>
            <a:pPr marL="306000" indent="-306000">
              <a:lnSpc>
                <a:spcPct val="80000"/>
              </a:lnSpc>
              <a:spcBef>
                <a:spcPct val="20000"/>
              </a:spcBef>
              <a:spcAft>
                <a:spcPts val="600"/>
              </a:spcAft>
              <a:buClr>
                <a:schemeClr val="accent2"/>
              </a:buClr>
              <a:buSzPct val="92000"/>
              <a:buFont typeface="Wingdings 2" panose="05020102010507070707" pitchFamily="18" charset="2"/>
              <a:buChar char=""/>
            </a:pPr>
            <a:r>
              <a:rPr lang="en-US" sz="1600" b="1" i="1" dirty="0">
                <a:solidFill>
                  <a:srgbClr val="FF0000"/>
                </a:solidFill>
              </a:rPr>
              <a:t>Transmit API keys in the HTTP Header or body, not in URL</a:t>
            </a:r>
            <a:r>
              <a:rPr lang="en-US" sz="1600" dirty="0">
                <a:solidFill>
                  <a:schemeClr val="tx2"/>
                </a:solidFill>
              </a:rPr>
              <a:t>. </a:t>
            </a:r>
          </a:p>
          <a:p>
            <a:pPr marL="306000" indent="-306000">
              <a:lnSpc>
                <a:spcPct val="80000"/>
              </a:lnSpc>
              <a:spcBef>
                <a:spcPct val="20000"/>
              </a:spcBef>
              <a:spcAft>
                <a:spcPts val="600"/>
              </a:spcAft>
              <a:buClr>
                <a:schemeClr val="accent2"/>
              </a:buClr>
              <a:buSzPct val="92000"/>
              <a:buFont typeface="Wingdings 2" panose="05020102010507070707" pitchFamily="18" charset="2"/>
              <a:buChar char=""/>
            </a:pPr>
            <a:r>
              <a:rPr lang="en-US" sz="1600" dirty="0">
                <a:solidFill>
                  <a:schemeClr val="tx2"/>
                </a:solidFill>
              </a:rPr>
              <a:t>Sanitize input to </a:t>
            </a:r>
            <a:r>
              <a:rPr lang="en-US" sz="1600" dirty="0" smtClean="0">
                <a:solidFill>
                  <a:schemeClr val="tx2"/>
                </a:solidFill>
              </a:rPr>
              <a:t>APIs – input validation.</a:t>
            </a:r>
          </a:p>
          <a:p>
            <a:pPr marL="306000" indent="-306000">
              <a:lnSpc>
                <a:spcPct val="80000"/>
              </a:lnSpc>
              <a:spcBef>
                <a:spcPct val="20000"/>
              </a:spcBef>
              <a:spcAft>
                <a:spcPts val="600"/>
              </a:spcAft>
              <a:buClr>
                <a:schemeClr val="accent2"/>
              </a:buClr>
              <a:buSzPct val="92000"/>
              <a:buFont typeface="Wingdings 2" panose="05020102010507070707" pitchFamily="18" charset="2"/>
              <a:buChar char=""/>
            </a:pPr>
            <a:r>
              <a:rPr lang="en-US" sz="1600" dirty="0" smtClean="0">
                <a:solidFill>
                  <a:schemeClr val="tx2"/>
                </a:solidFill>
              </a:rPr>
              <a:t>Use Clipping for too many API requests  and error 429.</a:t>
            </a:r>
          </a:p>
          <a:p>
            <a:pPr marL="306000" indent="-306000">
              <a:lnSpc>
                <a:spcPct val="80000"/>
              </a:lnSpc>
              <a:spcBef>
                <a:spcPct val="20000"/>
              </a:spcBef>
              <a:spcAft>
                <a:spcPts val="600"/>
              </a:spcAft>
              <a:buClr>
                <a:schemeClr val="accent2"/>
              </a:buClr>
              <a:buSzPct val="92000"/>
              <a:buFont typeface="Wingdings 2" panose="05020102010507070707" pitchFamily="18" charset="2"/>
              <a:buChar char=""/>
            </a:pPr>
            <a:r>
              <a:rPr lang="en-US" sz="1600" b="1" dirty="0" smtClean="0">
                <a:solidFill>
                  <a:srgbClr val="FF0000"/>
                </a:solidFill>
              </a:rPr>
              <a:t>Do not allow unsecure JSON Web tokens</a:t>
            </a:r>
            <a:r>
              <a:rPr lang="en-US" sz="1600" dirty="0" smtClean="0">
                <a:solidFill>
                  <a:schemeClr val="tx2"/>
                </a:solidFill>
              </a:rPr>
              <a:t>. </a:t>
            </a:r>
            <a:r>
              <a:rPr lang="en-US" sz="1600" i="1" dirty="0" smtClean="0">
                <a:solidFill>
                  <a:schemeClr val="tx2"/>
                </a:solidFill>
              </a:rPr>
              <a:t>Use Signature or MAC to protect integrity.</a:t>
            </a:r>
          </a:p>
          <a:p>
            <a:pPr marL="306000" indent="-306000">
              <a:lnSpc>
                <a:spcPct val="80000"/>
              </a:lnSpc>
              <a:spcBef>
                <a:spcPct val="20000"/>
              </a:spcBef>
              <a:spcAft>
                <a:spcPts val="600"/>
              </a:spcAft>
              <a:buClr>
                <a:schemeClr val="accent2"/>
              </a:buClr>
              <a:buSzPct val="92000"/>
              <a:buFont typeface="Wingdings 2" panose="05020102010507070707" pitchFamily="18" charset="2"/>
              <a:buChar char=""/>
            </a:pPr>
            <a:r>
              <a:rPr lang="en-US" sz="1600" i="1" dirty="0" smtClean="0">
                <a:solidFill>
                  <a:schemeClr val="tx2"/>
                </a:solidFill>
              </a:rPr>
              <a:t>Restrict HTTP Methods to – GET, POST, PUT.</a:t>
            </a:r>
          </a:p>
          <a:p>
            <a:pPr marL="306000" indent="-306000">
              <a:lnSpc>
                <a:spcPct val="80000"/>
              </a:lnSpc>
              <a:spcBef>
                <a:spcPct val="20000"/>
              </a:spcBef>
              <a:spcAft>
                <a:spcPts val="600"/>
              </a:spcAft>
              <a:buClr>
                <a:schemeClr val="accent2"/>
              </a:buClr>
              <a:buSzPct val="92000"/>
              <a:buFont typeface="Wingdings 2" panose="05020102010507070707" pitchFamily="18" charset="2"/>
              <a:buChar char=""/>
            </a:pPr>
            <a:r>
              <a:rPr lang="en-US" sz="1600" b="1" dirty="0" smtClean="0">
                <a:solidFill>
                  <a:srgbClr val="FF0000"/>
                </a:solidFill>
              </a:rPr>
              <a:t>Only use TLS </a:t>
            </a:r>
            <a:r>
              <a:rPr lang="en-US" sz="1600" dirty="0" smtClean="0">
                <a:solidFill>
                  <a:schemeClr val="tx2"/>
                </a:solidFill>
              </a:rPr>
              <a:t>(or HTTPS)!</a:t>
            </a:r>
            <a:endParaRPr lang="en-US" sz="1600" dirty="0">
              <a:solidFill>
                <a:schemeClr val="tx2"/>
              </a:solidFill>
            </a:endParaRPr>
          </a:p>
        </p:txBody>
      </p:sp>
      <p:sp>
        <p:nvSpPr>
          <p:cNvPr id="5" name="TextBox 4"/>
          <p:cNvSpPr txBox="1"/>
          <p:nvPr/>
        </p:nvSpPr>
        <p:spPr>
          <a:xfrm>
            <a:off x="2351314" y="1850125"/>
            <a:ext cx="4602145" cy="369332"/>
          </a:xfrm>
          <a:prstGeom prst="rect">
            <a:avLst/>
          </a:prstGeom>
          <a:noFill/>
        </p:spPr>
        <p:txBody>
          <a:bodyPr wrap="square" rtlCol="0">
            <a:spAutoFit/>
          </a:bodyPr>
          <a:lstStyle/>
          <a:p>
            <a:r>
              <a:rPr lang="en-US" b="1" dirty="0" smtClean="0"/>
              <a:t>Securing Applications / Web Applications</a:t>
            </a:r>
            <a:endParaRPr lang="en-US" b="1" dirty="0"/>
          </a:p>
        </p:txBody>
      </p:sp>
    </p:spTree>
    <p:extLst>
      <p:ext uri="{BB962C8B-B14F-4D97-AF65-F5344CB8AC3E}">
        <p14:creationId xmlns:p14="http://schemas.microsoft.com/office/powerpoint/2010/main" val="268270548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a:t>
            </a:r>
            <a:endParaRPr lang="en-US" dirty="0"/>
          </a:p>
        </p:txBody>
      </p:sp>
      <p:sp>
        <p:nvSpPr>
          <p:cNvPr id="3" name="Content Placeholder 2"/>
          <p:cNvSpPr>
            <a:spLocks noGrp="1"/>
          </p:cNvSpPr>
          <p:nvPr>
            <p:ph idx="1"/>
          </p:nvPr>
        </p:nvSpPr>
        <p:spPr>
          <a:xfrm>
            <a:off x="581192" y="1808922"/>
            <a:ext cx="11029615" cy="5049078"/>
          </a:xfrm>
        </p:spPr>
        <p:txBody>
          <a:bodyPr>
            <a:normAutofit fontScale="85000" lnSpcReduction="20000"/>
          </a:bodyPr>
          <a:lstStyle/>
          <a:p>
            <a:r>
              <a:rPr lang="en-US" b="1" dirty="0"/>
              <a:t>Automate security audits.</a:t>
            </a:r>
            <a:r>
              <a:rPr lang="en-US" dirty="0"/>
              <a:t> Use </a:t>
            </a:r>
            <a:r>
              <a:rPr lang="en-US" i="1" dirty="0"/>
              <a:t>scripts</a:t>
            </a:r>
            <a:r>
              <a:rPr lang="en-US" dirty="0"/>
              <a:t>, </a:t>
            </a:r>
            <a:r>
              <a:rPr lang="en-US" i="1" dirty="0"/>
              <a:t>static and dynamic analysis</a:t>
            </a:r>
            <a:r>
              <a:rPr lang="en-US" dirty="0"/>
              <a:t>, </a:t>
            </a:r>
            <a:r>
              <a:rPr lang="en-US" i="1" dirty="0"/>
              <a:t>composition analysis</a:t>
            </a:r>
            <a:r>
              <a:rPr lang="en-US" dirty="0"/>
              <a:t>, and </a:t>
            </a:r>
            <a:r>
              <a:rPr lang="en-US" i="1" dirty="0"/>
              <a:t>integration</a:t>
            </a:r>
            <a:r>
              <a:rPr lang="en-US" dirty="0"/>
              <a:t> of testing within existing tools</a:t>
            </a:r>
          </a:p>
          <a:p>
            <a:r>
              <a:rPr lang="en-US" b="1" dirty="0"/>
              <a:t>Detect security flaws as soon as possible.</a:t>
            </a:r>
            <a:r>
              <a:rPr lang="en-US" dirty="0"/>
              <a:t> The sooner a security flaw can be detected, and the further away they are done from production (or the client’s computer), the better it is, and the cheaper it is to resolve</a:t>
            </a:r>
          </a:p>
          <a:p>
            <a:r>
              <a:rPr lang="en-US" b="1" dirty="0"/>
              <a:t>Regularly break the build.</a:t>
            </a:r>
            <a:r>
              <a:rPr lang="en-US" dirty="0"/>
              <a:t> Ensure that tools can spot and flag security flaws which result in broken builds, just like how failing tests already work.</a:t>
            </a:r>
          </a:p>
          <a:p>
            <a:r>
              <a:rPr lang="en-US" b="1" dirty="0"/>
              <a:t>Have accurate audit report results.</a:t>
            </a:r>
            <a:r>
              <a:rPr lang="en-US" dirty="0"/>
              <a:t> Ensure that reports of security flaws are accurate; otherwise, faith and trust will rapidly erode.</a:t>
            </a:r>
          </a:p>
          <a:p>
            <a:r>
              <a:rPr lang="en-US" b="1" dirty="0"/>
              <a:t>Use composition analysis.</a:t>
            </a:r>
            <a:r>
              <a:rPr lang="en-US" dirty="0"/>
              <a:t> Ensure that you know the security, reliability, and exposure of the packages that you’re building your software on, as well as when they need to be avoided or replaced. Use tools that automatically validate them.</a:t>
            </a:r>
          </a:p>
          <a:p>
            <a:r>
              <a:rPr lang="en-US" b="1" dirty="0"/>
              <a:t>Focus on instrumentation.</a:t>
            </a:r>
            <a:r>
              <a:rPr lang="en-US" dirty="0"/>
              <a:t> Ensure that infrastructure, not just code, can be verified as working and secure; and that it’s replaceable when it’s isn’t.</a:t>
            </a:r>
          </a:p>
          <a:p>
            <a:r>
              <a:rPr lang="en-US" b="1" dirty="0"/>
              <a:t>Use real-time protection.</a:t>
            </a:r>
            <a:r>
              <a:rPr lang="en-US" dirty="0"/>
              <a:t> Ensure that production applications are protected against vulnerabilities that weren’t caught earlier. No software is 100% secure. Avoid solutions that create alert fatigue, false positives or that aren’t integrated into the DevOps tools. </a:t>
            </a:r>
            <a:endParaRPr lang="en-US" dirty="0" smtClean="0"/>
          </a:p>
          <a:p>
            <a:r>
              <a:rPr lang="en-US" b="1" dirty="0" smtClean="0"/>
              <a:t>Establish </a:t>
            </a:r>
            <a:r>
              <a:rPr lang="en-US" b="1" dirty="0"/>
              <a:t>strong feedback loops.</a:t>
            </a:r>
            <a:r>
              <a:rPr lang="en-US" dirty="0"/>
              <a:t> As with any successful process or organization, you need to engender the ability to provide reliable feedback, even if the information delivered isn’t encouraging, or what the team wants to hear.</a:t>
            </a:r>
          </a:p>
          <a:p>
            <a:r>
              <a:rPr lang="en-US" b="1" dirty="0"/>
              <a:t>Perform regular code audits.</a:t>
            </a:r>
            <a:r>
              <a:rPr lang="en-US" dirty="0"/>
              <a:t> Just as with any other code review, such as for quality and standards compliance, security also needs to be </a:t>
            </a:r>
            <a:r>
              <a:rPr lang="en-US" i="1" dirty="0"/>
              <a:t>reviewed</a:t>
            </a:r>
            <a:r>
              <a:rPr lang="en-US" dirty="0"/>
              <a:t>, </a:t>
            </a:r>
            <a:r>
              <a:rPr lang="en-US" i="1" dirty="0"/>
              <a:t>assessed</a:t>
            </a:r>
            <a:r>
              <a:rPr lang="en-US" dirty="0"/>
              <a:t>, and </a:t>
            </a:r>
            <a:r>
              <a:rPr lang="en-US" i="1" dirty="0"/>
              <a:t>corrected</a:t>
            </a:r>
            <a:r>
              <a:rPr lang="en-US" dirty="0"/>
              <a:t> as transparently — and as quickly — as possible.</a:t>
            </a:r>
          </a:p>
          <a:p>
            <a:r>
              <a:rPr lang="en-US" b="1" dirty="0"/>
              <a:t>Benchmark and review your performance.</a:t>
            </a:r>
            <a:r>
              <a:rPr lang="en-US" dirty="0"/>
              <a:t> Like reaching any goal, you have to know where you are and whether you’re improving or declining in the attainment of it. Make sure that you know how you’re doing, and where you still need to improve.</a:t>
            </a:r>
          </a:p>
          <a:p>
            <a:r>
              <a:rPr lang="en-US" b="1" dirty="0"/>
              <a:t>Have documented procedures for dealing with problems.</a:t>
            </a:r>
            <a:r>
              <a:rPr lang="en-US" dirty="0"/>
              <a:t> Eventually, problems do occur. Ensure that you’re equipped to deal with them when they do in an organized and standardized manner</a:t>
            </a:r>
            <a:r>
              <a:rPr lang="en-US" dirty="0" smtClean="0"/>
              <a:t>.</a:t>
            </a:r>
            <a:endParaRPr lang="en-US" dirty="0"/>
          </a:p>
        </p:txBody>
      </p:sp>
    </p:spTree>
    <p:extLst>
      <p:ext uri="{BB962C8B-B14F-4D97-AF65-F5344CB8AC3E}">
        <p14:creationId xmlns:p14="http://schemas.microsoft.com/office/powerpoint/2010/main" val="118944065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Databases</a:t>
            </a:r>
            <a:endParaRPr lang="en-US" dirty="0"/>
          </a:p>
        </p:txBody>
      </p:sp>
      <p:sp>
        <p:nvSpPr>
          <p:cNvPr id="3" name="Content Placeholder 2"/>
          <p:cNvSpPr>
            <a:spLocks noGrp="1"/>
          </p:cNvSpPr>
          <p:nvPr>
            <p:ph idx="1"/>
          </p:nvPr>
        </p:nvSpPr>
        <p:spPr>
          <a:xfrm>
            <a:off x="6819621" y="1866026"/>
            <a:ext cx="4835634" cy="2032079"/>
          </a:xfrm>
        </p:spPr>
        <p:txBody>
          <a:bodyPr>
            <a:normAutofit fontScale="92500" lnSpcReduction="20000"/>
          </a:bodyPr>
          <a:lstStyle/>
          <a:p>
            <a:r>
              <a:rPr lang="en-US" b="1" dirty="0" smtClean="0"/>
              <a:t>Field – </a:t>
            </a:r>
            <a:r>
              <a:rPr lang="en-US" dirty="0" smtClean="0"/>
              <a:t>Attributes that contain values.</a:t>
            </a:r>
          </a:p>
          <a:p>
            <a:r>
              <a:rPr lang="en-US" b="1" dirty="0" smtClean="0"/>
              <a:t>Tuple</a:t>
            </a:r>
            <a:r>
              <a:rPr lang="en-US" dirty="0" smtClean="0"/>
              <a:t> – a Row of attributes, records.</a:t>
            </a:r>
          </a:p>
          <a:p>
            <a:r>
              <a:rPr lang="en-US" b="1" dirty="0" smtClean="0"/>
              <a:t>Attribute</a:t>
            </a:r>
            <a:r>
              <a:rPr lang="en-US" dirty="0" smtClean="0"/>
              <a:t> – a Column</a:t>
            </a:r>
          </a:p>
          <a:p>
            <a:r>
              <a:rPr lang="en-US" b="1" dirty="0" smtClean="0"/>
              <a:t>Cardinality</a:t>
            </a:r>
            <a:r>
              <a:rPr lang="en-US" dirty="0" smtClean="0"/>
              <a:t> – number of rows.</a:t>
            </a:r>
          </a:p>
          <a:p>
            <a:r>
              <a:rPr lang="en-US" b="1" dirty="0" smtClean="0"/>
              <a:t>Degree</a:t>
            </a:r>
            <a:r>
              <a:rPr lang="en-US" dirty="0" smtClean="0"/>
              <a:t> – Number of columns.</a:t>
            </a:r>
          </a:p>
          <a:p>
            <a:r>
              <a:rPr lang="en-US" b="1" dirty="0" smtClean="0"/>
              <a:t>Domain</a:t>
            </a:r>
            <a:r>
              <a:rPr lang="en-US" dirty="0" smtClean="0"/>
              <a:t> – Allowable values for an attribute.</a:t>
            </a:r>
            <a:endParaRPr lang="en-US" dirty="0"/>
          </a:p>
        </p:txBody>
      </p:sp>
      <p:sp>
        <p:nvSpPr>
          <p:cNvPr id="5" name="Content Placeholder 2"/>
          <p:cNvSpPr txBox="1">
            <a:spLocks/>
          </p:cNvSpPr>
          <p:nvPr/>
        </p:nvSpPr>
        <p:spPr>
          <a:xfrm>
            <a:off x="144705" y="1783410"/>
            <a:ext cx="6036405" cy="2538614"/>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Primary Key </a:t>
            </a:r>
            <a:r>
              <a:rPr lang="en-US" dirty="0" smtClean="0"/>
              <a:t>– attribute that uniquely identifies a record in a table. Is also a candidate key. </a:t>
            </a:r>
            <a:r>
              <a:rPr lang="en-US" b="1" dirty="0" smtClean="0">
                <a:solidFill>
                  <a:srgbClr val="FF0000"/>
                </a:solidFill>
              </a:rPr>
              <a:t>Should be Unique, Should not be NULL</a:t>
            </a:r>
            <a:r>
              <a:rPr lang="en-US" dirty="0" smtClean="0"/>
              <a:t> and only one per table.</a:t>
            </a:r>
          </a:p>
          <a:p>
            <a:r>
              <a:rPr lang="en-US" b="1" dirty="0" smtClean="0"/>
              <a:t>Candidate Key </a:t>
            </a:r>
            <a:r>
              <a:rPr lang="en-US" dirty="0" smtClean="0"/>
              <a:t>– attributes that can be used to uniquely identify a database. </a:t>
            </a:r>
            <a:r>
              <a:rPr lang="en-US" dirty="0" smtClean="0">
                <a:solidFill>
                  <a:srgbClr val="FF0000"/>
                </a:solidFill>
              </a:rPr>
              <a:t>Two records may not contain the same value in a table</a:t>
            </a:r>
            <a:r>
              <a:rPr lang="en-US" dirty="0" smtClean="0"/>
              <a:t>. A table can have multiple candidate keys.</a:t>
            </a:r>
          </a:p>
          <a:p>
            <a:r>
              <a:rPr lang="en-US" b="1" dirty="0" smtClean="0"/>
              <a:t>Foreign Key </a:t>
            </a:r>
            <a:r>
              <a:rPr lang="en-US" dirty="0" smtClean="0"/>
              <a:t>– relationships between tables, </a:t>
            </a:r>
            <a:r>
              <a:rPr lang="en-US" i="1" dirty="0" smtClean="0"/>
              <a:t>referential integrity</a:t>
            </a:r>
            <a:r>
              <a:rPr lang="en-US" dirty="0" smtClean="0"/>
              <a:t>. </a:t>
            </a:r>
            <a:r>
              <a:rPr lang="en-US" dirty="0" smtClean="0">
                <a:solidFill>
                  <a:srgbClr val="FF0000"/>
                </a:solidFill>
              </a:rPr>
              <a:t>Foreign key is a the primary/candidate key of the related database table. Used in table JOIN’s. </a:t>
            </a:r>
            <a:endParaRPr lang="en-US" b="1"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454153490"/>
              </p:ext>
            </p:extLst>
          </p:nvPr>
        </p:nvGraphicFramePr>
        <p:xfrm>
          <a:off x="6524639" y="4656794"/>
          <a:ext cx="5432285" cy="1463040"/>
        </p:xfrm>
        <a:graphic>
          <a:graphicData uri="http://schemas.openxmlformats.org/drawingml/2006/table">
            <a:tbl>
              <a:tblPr firstRow="1" bandRow="1">
                <a:tableStyleId>{5C22544A-7EE6-4342-B048-85BDC9FD1C3A}</a:tableStyleId>
              </a:tblPr>
              <a:tblGrid>
                <a:gridCol w="1086457"/>
                <a:gridCol w="1086457"/>
                <a:gridCol w="1162064"/>
                <a:gridCol w="1010850"/>
                <a:gridCol w="1086457"/>
              </a:tblGrid>
              <a:tr h="237674">
                <a:tc>
                  <a:txBody>
                    <a:bodyPr/>
                    <a:lstStyle/>
                    <a:p>
                      <a:r>
                        <a:rPr lang="en-US" b="0" dirty="0" smtClean="0"/>
                        <a:t>Rep.ID</a:t>
                      </a:r>
                      <a:endParaRPr lang="en-US" b="0" dirty="0"/>
                    </a:p>
                  </a:txBody>
                  <a:tcPr/>
                </a:tc>
                <a:tc>
                  <a:txBody>
                    <a:bodyPr/>
                    <a:lstStyle/>
                    <a:p>
                      <a:r>
                        <a:rPr lang="en-US" b="0" dirty="0" smtClean="0"/>
                        <a:t>City</a:t>
                      </a:r>
                      <a:endParaRPr lang="en-US" b="0" dirty="0"/>
                    </a:p>
                  </a:txBody>
                  <a:tcPr/>
                </a:tc>
                <a:tc>
                  <a:txBody>
                    <a:bodyPr/>
                    <a:lstStyle/>
                    <a:p>
                      <a:r>
                        <a:rPr lang="en-US" b="0" dirty="0" smtClean="0"/>
                        <a:t>Role</a:t>
                      </a:r>
                      <a:endParaRPr lang="en-US" b="0" dirty="0"/>
                    </a:p>
                  </a:txBody>
                  <a:tcPr/>
                </a:tc>
                <a:tc>
                  <a:txBody>
                    <a:bodyPr/>
                    <a:lstStyle/>
                    <a:p>
                      <a:r>
                        <a:rPr lang="en-US" b="0" dirty="0" smtClean="0"/>
                        <a:t>Manager</a:t>
                      </a:r>
                      <a:endParaRPr lang="en-US" b="0" dirty="0"/>
                    </a:p>
                  </a:txBody>
                  <a:tcPr/>
                </a:tc>
                <a:tc>
                  <a:txBody>
                    <a:bodyPr/>
                    <a:lstStyle/>
                    <a:p>
                      <a:r>
                        <a:rPr lang="en-US" b="0" dirty="0" smtClean="0"/>
                        <a:t>Region</a:t>
                      </a:r>
                      <a:endParaRPr lang="en-US" b="0" dirty="0"/>
                    </a:p>
                  </a:txBody>
                  <a:tcPr/>
                </a:tc>
              </a:tr>
              <a:tr h="237674">
                <a:tc>
                  <a:txBody>
                    <a:bodyPr/>
                    <a:lstStyle/>
                    <a:p>
                      <a:r>
                        <a:rPr lang="en-US" b="1" dirty="0" smtClean="0"/>
                        <a:t>979</a:t>
                      </a:r>
                      <a:endParaRPr lang="en-US" b="1" dirty="0"/>
                    </a:p>
                  </a:txBody>
                  <a:tcPr/>
                </a:tc>
                <a:tc>
                  <a:txBody>
                    <a:bodyPr/>
                    <a:lstStyle/>
                    <a:p>
                      <a:r>
                        <a:rPr lang="en-US" b="0" dirty="0" smtClean="0"/>
                        <a:t>Mumbai</a:t>
                      </a:r>
                      <a:endParaRPr lang="en-US" b="0" dirty="0"/>
                    </a:p>
                  </a:txBody>
                  <a:tcPr/>
                </a:tc>
                <a:tc>
                  <a:txBody>
                    <a:bodyPr/>
                    <a:lstStyle/>
                    <a:p>
                      <a:r>
                        <a:rPr lang="en-US" b="0" dirty="0" smtClean="0"/>
                        <a:t>Comm.</a:t>
                      </a:r>
                      <a:endParaRPr lang="en-US" b="0" dirty="0"/>
                    </a:p>
                  </a:txBody>
                  <a:tcPr/>
                </a:tc>
                <a:tc>
                  <a:txBody>
                    <a:bodyPr/>
                    <a:lstStyle/>
                    <a:p>
                      <a:r>
                        <a:rPr lang="en-US" b="0" dirty="0" smtClean="0"/>
                        <a:t>Arun</a:t>
                      </a:r>
                      <a:endParaRPr lang="en-US" b="0" dirty="0"/>
                    </a:p>
                  </a:txBody>
                  <a:tcPr/>
                </a:tc>
                <a:tc>
                  <a:txBody>
                    <a:bodyPr/>
                    <a:lstStyle/>
                    <a:p>
                      <a:r>
                        <a:rPr lang="en-US" b="0" dirty="0" smtClean="0"/>
                        <a:t>West</a:t>
                      </a:r>
                      <a:endParaRPr lang="en-US" b="0" dirty="0"/>
                    </a:p>
                  </a:txBody>
                  <a:tcPr/>
                </a:tc>
              </a:tr>
              <a:tr h="237674">
                <a:tc>
                  <a:txBody>
                    <a:bodyPr/>
                    <a:lstStyle/>
                    <a:p>
                      <a:r>
                        <a:rPr lang="en-US" b="1" dirty="0" smtClean="0"/>
                        <a:t>642</a:t>
                      </a:r>
                      <a:endParaRPr lang="en-US" b="1" dirty="0"/>
                    </a:p>
                  </a:txBody>
                  <a:tcPr/>
                </a:tc>
                <a:tc>
                  <a:txBody>
                    <a:bodyPr/>
                    <a:lstStyle/>
                    <a:p>
                      <a:r>
                        <a:rPr lang="en-US" b="0" dirty="0" smtClean="0"/>
                        <a:t>Chennai</a:t>
                      </a:r>
                      <a:endParaRPr lang="en-US" b="0" dirty="0"/>
                    </a:p>
                  </a:txBody>
                  <a:tcPr/>
                </a:tc>
                <a:tc>
                  <a:txBody>
                    <a:bodyPr/>
                    <a:lstStyle/>
                    <a:p>
                      <a:r>
                        <a:rPr lang="en-US" b="0" dirty="0" smtClean="0"/>
                        <a:t>GCCS</a:t>
                      </a:r>
                      <a:endParaRPr lang="en-US" b="0" dirty="0"/>
                    </a:p>
                  </a:txBody>
                  <a:tcPr/>
                </a:tc>
                <a:tc>
                  <a:txBody>
                    <a:bodyPr/>
                    <a:lstStyle/>
                    <a:p>
                      <a:r>
                        <a:rPr lang="en-US" b="0" dirty="0" smtClean="0"/>
                        <a:t>Subhash</a:t>
                      </a:r>
                      <a:endParaRPr lang="en-US" b="0" dirty="0"/>
                    </a:p>
                  </a:txBody>
                  <a:tcPr/>
                </a:tc>
                <a:tc>
                  <a:txBody>
                    <a:bodyPr/>
                    <a:lstStyle/>
                    <a:p>
                      <a:r>
                        <a:rPr lang="en-US" b="0" dirty="0" smtClean="0"/>
                        <a:t>South</a:t>
                      </a:r>
                      <a:endParaRPr lang="en-US" b="0" dirty="0"/>
                    </a:p>
                  </a:txBody>
                  <a:tcPr/>
                </a:tc>
              </a:tr>
              <a:tr h="237674">
                <a:tc>
                  <a:txBody>
                    <a:bodyPr/>
                    <a:lstStyle/>
                    <a:p>
                      <a:r>
                        <a:rPr lang="en-US" b="1" dirty="0" smtClean="0"/>
                        <a:t>231</a:t>
                      </a:r>
                      <a:endParaRPr lang="en-US" b="1" dirty="0"/>
                    </a:p>
                  </a:txBody>
                  <a:tcPr/>
                </a:tc>
                <a:tc>
                  <a:txBody>
                    <a:bodyPr/>
                    <a:lstStyle/>
                    <a:p>
                      <a:r>
                        <a:rPr lang="en-US" b="0" dirty="0" smtClean="0"/>
                        <a:t>Mumbai</a:t>
                      </a:r>
                      <a:endParaRPr lang="en-US" b="0" dirty="0"/>
                    </a:p>
                  </a:txBody>
                  <a:tcPr/>
                </a:tc>
                <a:tc>
                  <a:txBody>
                    <a:bodyPr/>
                    <a:lstStyle/>
                    <a:p>
                      <a:r>
                        <a:rPr lang="en-US" b="0" dirty="0" smtClean="0"/>
                        <a:t>Enterprise</a:t>
                      </a:r>
                      <a:endParaRPr lang="en-US" b="0" dirty="0"/>
                    </a:p>
                  </a:txBody>
                  <a:tcPr/>
                </a:tc>
                <a:tc>
                  <a:txBody>
                    <a:bodyPr/>
                    <a:lstStyle/>
                    <a:p>
                      <a:r>
                        <a:rPr lang="en-US" b="0" dirty="0" smtClean="0"/>
                        <a:t>Ashish</a:t>
                      </a:r>
                      <a:endParaRPr lang="en-US" b="0" dirty="0"/>
                    </a:p>
                  </a:txBody>
                  <a:tcPr/>
                </a:tc>
                <a:tc>
                  <a:txBody>
                    <a:bodyPr/>
                    <a:lstStyle/>
                    <a:p>
                      <a:r>
                        <a:rPr lang="en-US" b="0" dirty="0" smtClean="0"/>
                        <a:t>BFSI</a:t>
                      </a:r>
                      <a:endParaRPr lang="en-US" b="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03202941"/>
              </p:ext>
            </p:extLst>
          </p:nvPr>
        </p:nvGraphicFramePr>
        <p:xfrm>
          <a:off x="1959572" y="5355856"/>
          <a:ext cx="3259371" cy="1463040"/>
        </p:xfrm>
        <a:graphic>
          <a:graphicData uri="http://schemas.openxmlformats.org/drawingml/2006/table">
            <a:tbl>
              <a:tblPr firstRow="1" bandRow="1">
                <a:tableStyleId>{5C22544A-7EE6-4342-B048-85BDC9FD1C3A}</a:tableStyleId>
              </a:tblPr>
              <a:tblGrid>
                <a:gridCol w="1086457"/>
                <a:gridCol w="1086457"/>
                <a:gridCol w="1086457"/>
              </a:tblGrid>
              <a:tr h="237674">
                <a:tc>
                  <a:txBody>
                    <a:bodyPr/>
                    <a:lstStyle/>
                    <a:p>
                      <a:r>
                        <a:rPr lang="en-US" b="0" dirty="0" err="1" smtClean="0"/>
                        <a:t>OrderID</a:t>
                      </a:r>
                      <a:endParaRPr lang="en-US" b="0" dirty="0"/>
                    </a:p>
                  </a:txBody>
                  <a:tcPr/>
                </a:tc>
                <a:tc>
                  <a:txBody>
                    <a:bodyPr/>
                    <a:lstStyle/>
                    <a:p>
                      <a:r>
                        <a:rPr lang="en-US" b="0" dirty="0" smtClean="0"/>
                        <a:t>Product</a:t>
                      </a:r>
                      <a:endParaRPr lang="en-US" b="0" dirty="0"/>
                    </a:p>
                  </a:txBody>
                  <a:tcPr/>
                </a:tc>
                <a:tc>
                  <a:txBody>
                    <a:bodyPr/>
                    <a:lstStyle/>
                    <a:p>
                      <a:r>
                        <a:rPr lang="en-US" b="0" dirty="0" smtClean="0"/>
                        <a:t>Rep.ID</a:t>
                      </a:r>
                      <a:endParaRPr lang="en-US" b="0" dirty="0"/>
                    </a:p>
                  </a:txBody>
                  <a:tcPr/>
                </a:tc>
              </a:tr>
              <a:tr h="23767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smtClean="0"/>
                        <a:t>x4567b</a:t>
                      </a:r>
                    </a:p>
                  </a:txBody>
                  <a:tcPr/>
                </a:tc>
                <a:tc>
                  <a:txBody>
                    <a:bodyPr/>
                    <a:lstStyle/>
                    <a:p>
                      <a:r>
                        <a:rPr lang="en-US" b="0" dirty="0" smtClean="0"/>
                        <a:t>TD</a:t>
                      </a:r>
                      <a:endParaRPr lang="en-US" b="0" dirty="0"/>
                    </a:p>
                  </a:txBody>
                  <a:tcPr/>
                </a:tc>
                <a:tc>
                  <a:txBody>
                    <a:bodyPr/>
                    <a:lstStyle/>
                    <a:p>
                      <a:r>
                        <a:rPr lang="en-US" b="0" dirty="0" smtClean="0"/>
                        <a:t>979</a:t>
                      </a:r>
                      <a:endParaRPr lang="en-US" b="0" dirty="0"/>
                    </a:p>
                  </a:txBody>
                  <a:tcPr/>
                </a:tc>
              </a:tr>
              <a:tr h="237674">
                <a:tc>
                  <a:txBody>
                    <a:bodyPr/>
                    <a:lstStyle/>
                    <a:p>
                      <a:r>
                        <a:rPr lang="en-US" b="0" dirty="0" smtClean="0"/>
                        <a:t>x8964a</a:t>
                      </a:r>
                      <a:endParaRPr lang="en-US" b="0" dirty="0"/>
                    </a:p>
                  </a:txBody>
                  <a:tcPr/>
                </a:tc>
                <a:tc>
                  <a:txBody>
                    <a:bodyPr/>
                    <a:lstStyle/>
                    <a:p>
                      <a:r>
                        <a:rPr lang="en-US" b="0" dirty="0" smtClean="0"/>
                        <a:t>Absolute</a:t>
                      </a:r>
                      <a:endParaRPr lang="en-US" b="0" dirty="0"/>
                    </a:p>
                  </a:txBody>
                  <a:tcPr/>
                </a:tc>
                <a:tc>
                  <a:txBody>
                    <a:bodyPr/>
                    <a:lstStyle/>
                    <a:p>
                      <a:r>
                        <a:rPr lang="en-US" b="0" dirty="0" smtClean="0"/>
                        <a:t>231</a:t>
                      </a:r>
                      <a:endParaRPr lang="en-US" b="0" dirty="0"/>
                    </a:p>
                  </a:txBody>
                  <a:tcPr/>
                </a:tc>
              </a:tr>
              <a:tr h="237674">
                <a:tc>
                  <a:txBody>
                    <a:bodyPr/>
                    <a:lstStyle/>
                    <a:p>
                      <a:r>
                        <a:rPr lang="en-US" b="0" dirty="0" smtClean="0"/>
                        <a:t>x11833</a:t>
                      </a:r>
                      <a:endParaRPr lang="en-US" b="0" dirty="0"/>
                    </a:p>
                  </a:txBody>
                  <a:tcPr/>
                </a:tc>
                <a:tc>
                  <a:txBody>
                    <a:bodyPr/>
                    <a:lstStyle/>
                    <a:p>
                      <a:r>
                        <a:rPr lang="en-US" b="0" dirty="0" err="1" smtClean="0"/>
                        <a:t>Mozy</a:t>
                      </a:r>
                      <a:endParaRPr lang="en-US" b="0" dirty="0"/>
                    </a:p>
                  </a:txBody>
                  <a:tcPr/>
                </a:tc>
                <a:tc>
                  <a:txBody>
                    <a:bodyPr/>
                    <a:lstStyle/>
                    <a:p>
                      <a:r>
                        <a:rPr lang="en-US" b="0" dirty="0" smtClean="0"/>
                        <a:t>979</a:t>
                      </a:r>
                      <a:endParaRPr lang="en-US" b="0" dirty="0"/>
                    </a:p>
                  </a:txBody>
                  <a:tcPr/>
                </a:tc>
              </a:tr>
            </a:tbl>
          </a:graphicData>
        </a:graphic>
      </p:graphicFrame>
      <p:sp>
        <p:nvSpPr>
          <p:cNvPr id="9" name="Rectangle 8"/>
          <p:cNvSpPr/>
          <p:nvPr/>
        </p:nvSpPr>
        <p:spPr>
          <a:xfrm>
            <a:off x="6554456" y="3898106"/>
            <a:ext cx="805070" cy="52346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i="1" dirty="0" smtClean="0"/>
              <a:t>Primary Key</a:t>
            </a:r>
            <a:endParaRPr lang="en-US" sz="1400" i="1" dirty="0"/>
          </a:p>
        </p:txBody>
      </p:sp>
      <p:sp>
        <p:nvSpPr>
          <p:cNvPr id="15" name="Rectangle 14"/>
          <p:cNvSpPr/>
          <p:nvPr/>
        </p:nvSpPr>
        <p:spPr>
          <a:xfrm>
            <a:off x="10925005" y="3898106"/>
            <a:ext cx="882679" cy="52346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i="1" dirty="0" smtClean="0"/>
              <a:t>Candidate Key</a:t>
            </a:r>
            <a:endParaRPr lang="en-US" sz="1400" i="1" dirty="0"/>
          </a:p>
        </p:txBody>
      </p:sp>
      <p:sp>
        <p:nvSpPr>
          <p:cNvPr id="16" name="Rectangle 15"/>
          <p:cNvSpPr/>
          <p:nvPr/>
        </p:nvSpPr>
        <p:spPr>
          <a:xfrm>
            <a:off x="9854892" y="3898105"/>
            <a:ext cx="882679" cy="52346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i="1" dirty="0" smtClean="0"/>
              <a:t>Foreign Key</a:t>
            </a:r>
            <a:endParaRPr lang="en-US" sz="1400" i="1" dirty="0"/>
          </a:p>
        </p:txBody>
      </p:sp>
      <p:cxnSp>
        <p:nvCxnSpPr>
          <p:cNvPr id="18" name="Straight Arrow Connector 17"/>
          <p:cNvCxnSpPr/>
          <p:nvPr/>
        </p:nvCxnSpPr>
        <p:spPr>
          <a:xfrm>
            <a:off x="6554456" y="4571637"/>
            <a:ext cx="5175620" cy="19878"/>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19" name="Straight Arrow Connector 18"/>
          <p:cNvCxnSpPr/>
          <p:nvPr/>
        </p:nvCxnSpPr>
        <p:spPr>
          <a:xfrm flipH="1" flipV="1">
            <a:off x="6384947" y="5037119"/>
            <a:ext cx="5912" cy="1050257"/>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22" name="TextBox 21"/>
          <p:cNvSpPr txBox="1"/>
          <p:nvPr/>
        </p:nvSpPr>
        <p:spPr>
          <a:xfrm>
            <a:off x="5567169" y="5355856"/>
            <a:ext cx="957470" cy="307777"/>
          </a:xfrm>
          <a:prstGeom prst="rect">
            <a:avLst/>
          </a:prstGeom>
          <a:noFill/>
        </p:spPr>
        <p:txBody>
          <a:bodyPr wrap="square" rtlCol="0">
            <a:spAutoFit/>
          </a:bodyPr>
          <a:lstStyle/>
          <a:p>
            <a:r>
              <a:rPr lang="en-US" sz="1400" i="1" dirty="0" smtClean="0"/>
              <a:t>Cardinality</a:t>
            </a:r>
            <a:endParaRPr lang="en-US" sz="1400" i="1" dirty="0"/>
          </a:p>
        </p:txBody>
      </p:sp>
      <p:sp>
        <p:nvSpPr>
          <p:cNvPr id="23" name="TextBox 22"/>
          <p:cNvSpPr txBox="1"/>
          <p:nvPr/>
        </p:nvSpPr>
        <p:spPr>
          <a:xfrm>
            <a:off x="8524076" y="4267677"/>
            <a:ext cx="957470" cy="307777"/>
          </a:xfrm>
          <a:prstGeom prst="rect">
            <a:avLst/>
          </a:prstGeom>
          <a:noFill/>
        </p:spPr>
        <p:txBody>
          <a:bodyPr wrap="square" rtlCol="0">
            <a:spAutoFit/>
          </a:bodyPr>
          <a:lstStyle/>
          <a:p>
            <a:r>
              <a:rPr lang="en-US" sz="1400" i="1" dirty="0" smtClean="0"/>
              <a:t>Degree</a:t>
            </a:r>
            <a:endParaRPr lang="en-US" sz="1400" i="1" dirty="0"/>
          </a:p>
        </p:txBody>
      </p:sp>
      <p:sp>
        <p:nvSpPr>
          <p:cNvPr id="24" name="Rectangle 23"/>
          <p:cNvSpPr/>
          <p:nvPr/>
        </p:nvSpPr>
        <p:spPr>
          <a:xfrm>
            <a:off x="6524639" y="5734878"/>
            <a:ext cx="5432285" cy="38495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1366344" y="6119834"/>
            <a:ext cx="665378" cy="307777"/>
          </a:xfrm>
          <a:prstGeom prst="rect">
            <a:avLst/>
          </a:prstGeom>
          <a:noFill/>
        </p:spPr>
        <p:txBody>
          <a:bodyPr wrap="square" rtlCol="0">
            <a:spAutoFit/>
          </a:bodyPr>
          <a:lstStyle/>
          <a:p>
            <a:r>
              <a:rPr lang="en-US" sz="1400" i="1" dirty="0" smtClean="0"/>
              <a:t>Tuple</a:t>
            </a:r>
            <a:endParaRPr lang="en-US" sz="1400" i="1" dirty="0"/>
          </a:p>
        </p:txBody>
      </p:sp>
      <p:cxnSp>
        <p:nvCxnSpPr>
          <p:cNvPr id="29" name="Straight Arrow Connector 28"/>
          <p:cNvCxnSpPr/>
          <p:nvPr/>
        </p:nvCxnSpPr>
        <p:spPr>
          <a:xfrm flipV="1">
            <a:off x="5306726" y="6159204"/>
            <a:ext cx="1217913" cy="58251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4112194" y="5094379"/>
            <a:ext cx="1088703" cy="2032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i="1" dirty="0" smtClean="0"/>
              <a:t>Foreign Key</a:t>
            </a:r>
            <a:endParaRPr lang="en-US" sz="1400" i="1" dirty="0"/>
          </a:p>
        </p:txBody>
      </p:sp>
      <p:sp>
        <p:nvSpPr>
          <p:cNvPr id="31" name="Rectangle 30"/>
          <p:cNvSpPr/>
          <p:nvPr/>
        </p:nvSpPr>
        <p:spPr>
          <a:xfrm>
            <a:off x="6544091" y="4667635"/>
            <a:ext cx="1025447" cy="1491569"/>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136339" y="5348540"/>
            <a:ext cx="1025447" cy="1491569"/>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V="1">
            <a:off x="5267787" y="4707103"/>
            <a:ext cx="1237400" cy="6593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297559" y="4281370"/>
            <a:ext cx="5504386" cy="769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t>DDL – </a:t>
            </a:r>
            <a:r>
              <a:rPr lang="en-US" sz="1600" i="1" dirty="0" smtClean="0"/>
              <a:t>Database Definition Language: Create, modify, delete tables.</a:t>
            </a:r>
          </a:p>
          <a:p>
            <a:r>
              <a:rPr lang="en-US" sz="1600" b="1" dirty="0" smtClean="0"/>
              <a:t>DML – </a:t>
            </a:r>
            <a:r>
              <a:rPr lang="en-US" sz="1600" i="1" dirty="0" smtClean="0"/>
              <a:t>Database Manipulation Language: Query and update data stored in tables.</a:t>
            </a:r>
            <a:endParaRPr lang="en-US" sz="1600" i="1" dirty="0"/>
          </a:p>
        </p:txBody>
      </p:sp>
      <p:sp>
        <p:nvSpPr>
          <p:cNvPr id="41" name="Rectangle 40"/>
          <p:cNvSpPr/>
          <p:nvPr/>
        </p:nvSpPr>
        <p:spPr>
          <a:xfrm>
            <a:off x="1923304" y="5134279"/>
            <a:ext cx="1024028" cy="1924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i="1" dirty="0" smtClean="0"/>
              <a:t>Primary Key</a:t>
            </a:r>
            <a:endParaRPr lang="en-US" sz="1400" i="1" dirty="0"/>
          </a:p>
        </p:txBody>
      </p:sp>
      <p:sp>
        <p:nvSpPr>
          <p:cNvPr id="26" name="Rectangle 25"/>
          <p:cNvSpPr/>
          <p:nvPr/>
        </p:nvSpPr>
        <p:spPr>
          <a:xfrm>
            <a:off x="8709912" y="4591515"/>
            <a:ext cx="1144979" cy="1528319"/>
          </a:xfrm>
          <a:prstGeom prst="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8958591" y="6159204"/>
            <a:ext cx="896299" cy="307777"/>
          </a:xfrm>
          <a:prstGeom prst="rect">
            <a:avLst/>
          </a:prstGeom>
          <a:noFill/>
        </p:spPr>
        <p:txBody>
          <a:bodyPr wrap="square" rtlCol="0">
            <a:spAutoFit/>
          </a:bodyPr>
          <a:lstStyle/>
          <a:p>
            <a:r>
              <a:rPr lang="en-US" sz="1400" i="1" dirty="0" smtClean="0"/>
              <a:t>Attribute</a:t>
            </a:r>
            <a:endParaRPr lang="en-US" sz="1400" i="1" dirty="0"/>
          </a:p>
        </p:txBody>
      </p:sp>
    </p:spTree>
    <p:extLst>
      <p:ext uri="{BB962C8B-B14F-4D97-AF65-F5344CB8AC3E}">
        <p14:creationId xmlns:p14="http://schemas.microsoft.com/office/powerpoint/2010/main" val="428880909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OPERATIONS</a:t>
            </a:r>
            <a:endParaRPr lang="en-US" dirty="0"/>
          </a:p>
        </p:txBody>
      </p:sp>
      <p:sp>
        <p:nvSpPr>
          <p:cNvPr id="3" name="Content Placeholder 2"/>
          <p:cNvSpPr>
            <a:spLocks noGrp="1"/>
          </p:cNvSpPr>
          <p:nvPr>
            <p:ph idx="1"/>
          </p:nvPr>
        </p:nvSpPr>
        <p:spPr>
          <a:xfrm>
            <a:off x="382409" y="1643784"/>
            <a:ext cx="3861599" cy="4677504"/>
          </a:xfrm>
        </p:spPr>
        <p:txBody>
          <a:bodyPr>
            <a:normAutofit/>
          </a:bodyPr>
          <a:lstStyle/>
          <a:p>
            <a:r>
              <a:rPr lang="en-US" b="1" dirty="0" smtClean="0"/>
              <a:t>Atomicity</a:t>
            </a:r>
            <a:r>
              <a:rPr lang="en-US" dirty="0" smtClean="0"/>
              <a:t> – Transaction must be rolled back if not complete (committed). </a:t>
            </a:r>
          </a:p>
          <a:p>
            <a:r>
              <a:rPr lang="en-US" b="1" dirty="0" smtClean="0"/>
              <a:t>Isolation</a:t>
            </a:r>
            <a:r>
              <a:rPr lang="en-US" dirty="0" smtClean="0"/>
              <a:t> – One transaction must complete before other can modify the same data. </a:t>
            </a:r>
          </a:p>
          <a:p>
            <a:r>
              <a:rPr lang="en-US" b="1" dirty="0" smtClean="0"/>
              <a:t>Consistency</a:t>
            </a:r>
            <a:r>
              <a:rPr lang="en-US" dirty="0" smtClean="0"/>
              <a:t> – Transactional changes must ensure that the DB is consistent to the rules (unique primary key etc.)</a:t>
            </a:r>
          </a:p>
          <a:p>
            <a:r>
              <a:rPr lang="en-US" b="1" dirty="0" smtClean="0"/>
              <a:t>Durability</a:t>
            </a:r>
            <a:r>
              <a:rPr lang="en-US" dirty="0" smtClean="0"/>
              <a:t> – Transactions once committed must be durable. Backups such as transaction logs ensure durability.</a:t>
            </a:r>
            <a:endParaRPr lang="en-US" dirty="0"/>
          </a:p>
        </p:txBody>
      </p:sp>
      <p:sp>
        <p:nvSpPr>
          <p:cNvPr id="4" name="Content Placeholder 2"/>
          <p:cNvSpPr txBox="1">
            <a:spLocks/>
          </p:cNvSpPr>
          <p:nvPr/>
        </p:nvSpPr>
        <p:spPr>
          <a:xfrm>
            <a:off x="4341497" y="1764594"/>
            <a:ext cx="3778773" cy="2826227"/>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Concurrency</a:t>
            </a:r>
            <a:r>
              <a:rPr lang="en-US" dirty="0" smtClean="0"/>
              <a:t> – enables users to lock the database to prevent changes by others during a transaction.</a:t>
            </a:r>
          </a:p>
          <a:p>
            <a:r>
              <a:rPr lang="en-US" b="1" dirty="0" smtClean="0"/>
              <a:t>Lost Updates </a:t>
            </a:r>
            <a:r>
              <a:rPr lang="en-US" dirty="0" smtClean="0"/>
              <a:t>– two different processes make updates to the DB without being aware of each others transactions causing errors. </a:t>
            </a:r>
            <a:r>
              <a:rPr lang="en-US" dirty="0" smtClean="0">
                <a:solidFill>
                  <a:srgbClr val="FF0000"/>
                </a:solidFill>
              </a:rPr>
              <a:t>Isolation solves this.</a:t>
            </a:r>
          </a:p>
          <a:p>
            <a:r>
              <a:rPr lang="en-US" b="1" dirty="0" smtClean="0"/>
              <a:t>Dirty Reads </a:t>
            </a:r>
            <a:r>
              <a:rPr lang="en-US" dirty="0" smtClean="0"/>
              <a:t>– Process reads from a transaction that did not commit.  </a:t>
            </a:r>
            <a:r>
              <a:rPr lang="en-US" dirty="0" smtClean="0">
                <a:solidFill>
                  <a:srgbClr val="FF0000"/>
                </a:solidFill>
              </a:rPr>
              <a:t>Atomicity solves this</a:t>
            </a:r>
            <a:r>
              <a:rPr lang="en-US" dirty="0" smtClean="0"/>
              <a:t>.</a:t>
            </a:r>
            <a:endParaRPr lang="en-US" dirty="0"/>
          </a:p>
        </p:txBody>
      </p:sp>
      <p:sp>
        <p:nvSpPr>
          <p:cNvPr id="5" name="Content Placeholder 2"/>
          <p:cNvSpPr txBox="1">
            <a:spLocks/>
          </p:cNvSpPr>
          <p:nvPr/>
        </p:nvSpPr>
        <p:spPr>
          <a:xfrm>
            <a:off x="8338930" y="1764594"/>
            <a:ext cx="3747052" cy="5093406"/>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Polyinstantiation</a:t>
            </a:r>
            <a:r>
              <a:rPr lang="en-US" dirty="0" smtClean="0"/>
              <a:t> –tuple’s having multiple values with identical primary keys based on Security Clearance, to prevent lower-level inference attacks.</a:t>
            </a:r>
          </a:p>
          <a:p>
            <a:r>
              <a:rPr lang="en-US" b="1" dirty="0" smtClean="0"/>
              <a:t>Cell Suppression </a:t>
            </a:r>
            <a:r>
              <a:rPr lang="en-US" dirty="0" smtClean="0"/>
              <a:t>– Hide individual fields based on security clearance.</a:t>
            </a:r>
          </a:p>
          <a:p>
            <a:r>
              <a:rPr lang="en-US" b="1" dirty="0" smtClean="0"/>
              <a:t>Aggregation – </a:t>
            </a:r>
            <a:r>
              <a:rPr lang="en-US" dirty="0" smtClean="0"/>
              <a:t>Use access to multiple low-level database to gain information. </a:t>
            </a:r>
            <a:r>
              <a:rPr lang="en-US" dirty="0" smtClean="0">
                <a:solidFill>
                  <a:srgbClr val="FF0000"/>
                </a:solidFill>
              </a:rPr>
              <a:t>Basically, person asks every question, receives every answer and thus gains information</a:t>
            </a:r>
            <a:r>
              <a:rPr lang="en-US" dirty="0" smtClean="0"/>
              <a:t>. (No deduction needed) (</a:t>
            </a:r>
            <a:r>
              <a:rPr lang="en-US" i="1" dirty="0" smtClean="0"/>
              <a:t>One DB has Employee ID and name, other has Employee ID and Salary. Aggregation allows to identify Salary of each employee</a:t>
            </a:r>
            <a:r>
              <a:rPr lang="en-US" dirty="0" smtClean="0"/>
              <a:t>)</a:t>
            </a:r>
            <a:endParaRPr lang="en-US" b="1" dirty="0" smtClean="0"/>
          </a:p>
          <a:p>
            <a:r>
              <a:rPr lang="en-US" b="1" dirty="0" smtClean="0"/>
              <a:t>Inference</a:t>
            </a:r>
            <a:r>
              <a:rPr lang="en-US" dirty="0" smtClean="0"/>
              <a:t> – speculation of information based on some information. (</a:t>
            </a:r>
            <a:r>
              <a:rPr lang="en-US" i="1" dirty="0" smtClean="0"/>
              <a:t>Weapon shipment increase in DB records can infer a possible mission</a:t>
            </a:r>
            <a:r>
              <a:rPr lang="en-US" dirty="0" smtClean="0"/>
              <a:t>)</a:t>
            </a:r>
          </a:p>
        </p:txBody>
      </p:sp>
      <p:sp>
        <p:nvSpPr>
          <p:cNvPr id="6" name="Rectangle 5"/>
          <p:cNvSpPr/>
          <p:nvPr/>
        </p:nvSpPr>
        <p:spPr>
          <a:xfrm>
            <a:off x="4341497" y="4590822"/>
            <a:ext cx="3997433" cy="219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700" b="1" dirty="0" smtClean="0"/>
              <a:t>Referential Integrity </a:t>
            </a:r>
            <a:r>
              <a:rPr lang="en-US" sz="1700" dirty="0" smtClean="0"/>
              <a:t>– </a:t>
            </a:r>
            <a:r>
              <a:rPr lang="en-US" sz="1700" i="1" dirty="0" smtClean="0"/>
              <a:t>every foreign key matches a candidate key in the parent table.</a:t>
            </a:r>
          </a:p>
          <a:p>
            <a:pPr marL="285750" indent="-285750">
              <a:buFont typeface="Arial" panose="020B0604020202020204" pitchFamily="34" charset="0"/>
              <a:buChar char="•"/>
            </a:pPr>
            <a:r>
              <a:rPr lang="en-US" sz="1700" b="1" dirty="0" smtClean="0"/>
              <a:t>Semantic Integrity </a:t>
            </a:r>
            <a:r>
              <a:rPr lang="en-US" sz="1700" dirty="0" smtClean="0"/>
              <a:t>– </a:t>
            </a:r>
            <a:r>
              <a:rPr lang="en-US" sz="1700" i="1" dirty="0" smtClean="0"/>
              <a:t>each column attribute value is consistent with the attribute data type. (Date in date column)</a:t>
            </a:r>
          </a:p>
          <a:p>
            <a:pPr marL="285750" indent="-285750">
              <a:buFont typeface="Arial" panose="020B0604020202020204" pitchFamily="34" charset="0"/>
              <a:buChar char="•"/>
            </a:pPr>
            <a:r>
              <a:rPr lang="en-US" sz="1700" b="1" dirty="0" smtClean="0"/>
              <a:t>Entity Integrity </a:t>
            </a:r>
            <a:r>
              <a:rPr lang="en-US" sz="1700" dirty="0" smtClean="0"/>
              <a:t>– </a:t>
            </a:r>
            <a:r>
              <a:rPr lang="en-US" sz="1700" i="1" dirty="0" smtClean="0"/>
              <a:t>every tuple has a primary key </a:t>
            </a:r>
            <a:r>
              <a:rPr lang="en-US" sz="1700" i="1" dirty="0" smtClean="0">
                <a:solidFill>
                  <a:srgbClr val="FF0000"/>
                </a:solidFill>
              </a:rPr>
              <a:t>which is unique and not NULL</a:t>
            </a:r>
            <a:endParaRPr lang="en-US" sz="1700" dirty="0">
              <a:solidFill>
                <a:srgbClr val="FF0000"/>
              </a:solidFill>
            </a:endParaRPr>
          </a:p>
        </p:txBody>
      </p:sp>
    </p:spTree>
    <p:extLst>
      <p:ext uri="{BB962C8B-B14F-4D97-AF65-F5344CB8AC3E}">
        <p14:creationId xmlns:p14="http://schemas.microsoft.com/office/powerpoint/2010/main" val="397385398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programming</a:t>
            </a:r>
            <a:endParaRPr lang="en-US" dirty="0"/>
          </a:p>
        </p:txBody>
      </p:sp>
      <p:sp>
        <p:nvSpPr>
          <p:cNvPr id="3" name="Content Placeholder 2"/>
          <p:cNvSpPr>
            <a:spLocks noGrp="1"/>
          </p:cNvSpPr>
          <p:nvPr>
            <p:ph idx="1"/>
          </p:nvPr>
        </p:nvSpPr>
        <p:spPr>
          <a:xfrm>
            <a:off x="-8476" y="1647170"/>
            <a:ext cx="5930754" cy="4129399"/>
          </a:xfrm>
        </p:spPr>
        <p:txBody>
          <a:bodyPr>
            <a:normAutofit fontScale="85000" lnSpcReduction="20000"/>
          </a:bodyPr>
          <a:lstStyle/>
          <a:p>
            <a:r>
              <a:rPr lang="en-US" b="1" dirty="0" smtClean="0"/>
              <a:t>Object</a:t>
            </a:r>
            <a:r>
              <a:rPr lang="en-US" dirty="0" smtClean="0"/>
              <a:t>: Contains data and Methods to manipulate it. Provides encapsulation (data hiding)</a:t>
            </a:r>
          </a:p>
          <a:p>
            <a:r>
              <a:rPr lang="en-US" b="1" dirty="0" smtClean="0"/>
              <a:t>Class</a:t>
            </a:r>
            <a:r>
              <a:rPr lang="en-US" dirty="0" smtClean="0"/>
              <a:t>: Inheritance of the object, family.</a:t>
            </a:r>
          </a:p>
          <a:p>
            <a:r>
              <a:rPr lang="en-US" b="1" dirty="0" smtClean="0"/>
              <a:t>Method</a:t>
            </a:r>
            <a:r>
              <a:rPr lang="en-US" dirty="0" smtClean="0"/>
              <a:t>: the function of an object.</a:t>
            </a:r>
          </a:p>
          <a:p>
            <a:r>
              <a:rPr lang="en-US" b="1" dirty="0" smtClean="0"/>
              <a:t>Inheritance</a:t>
            </a:r>
            <a:r>
              <a:rPr lang="en-US" dirty="0" smtClean="0"/>
              <a:t>: inherits the understanding of it’s class.</a:t>
            </a:r>
          </a:p>
          <a:p>
            <a:r>
              <a:rPr lang="en-US" b="1" dirty="0" smtClean="0"/>
              <a:t>Polymorphism</a:t>
            </a:r>
            <a:r>
              <a:rPr lang="en-US" dirty="0" smtClean="0"/>
              <a:t>: Change behavior based on the context of the input.</a:t>
            </a:r>
          </a:p>
          <a:p>
            <a:r>
              <a:rPr lang="en-US" b="1" dirty="0" smtClean="0"/>
              <a:t>Polyinstantiation</a:t>
            </a:r>
            <a:r>
              <a:rPr lang="en-US" dirty="0" smtClean="0"/>
              <a:t>: Two objects with the same function but with different data at different clearance levels.</a:t>
            </a:r>
          </a:p>
          <a:p>
            <a:r>
              <a:rPr lang="en-US" b="1" dirty="0" smtClean="0"/>
              <a:t>Delegation</a:t>
            </a:r>
            <a:r>
              <a:rPr lang="en-US" dirty="0" smtClean="0"/>
              <a:t>: If an object does not know how to perform an operation, it can delegate to another object.</a:t>
            </a:r>
          </a:p>
          <a:p>
            <a:r>
              <a:rPr lang="en-US" b="1" dirty="0" smtClean="0"/>
              <a:t>Coupling</a:t>
            </a:r>
            <a:r>
              <a:rPr lang="en-US" dirty="0" smtClean="0"/>
              <a:t>: requires other objects to complete functions. (Addy can only add, subtraction is delegated to another object, thus it has High Coupling. A Calculator will have low coupling.)</a:t>
            </a:r>
          </a:p>
          <a:p>
            <a:r>
              <a:rPr lang="en-US" b="1" dirty="0" smtClean="0"/>
              <a:t>Cohesion</a:t>
            </a:r>
            <a:r>
              <a:rPr lang="en-US" dirty="0" smtClean="0"/>
              <a:t>: Independent from other object. (Addy needs others, hence Low Cohesion, Calculator is more independent, high cohesion.</a:t>
            </a:r>
            <a:endParaRPr lang="en-US" dirty="0"/>
          </a:p>
        </p:txBody>
      </p:sp>
      <p:sp>
        <p:nvSpPr>
          <p:cNvPr id="4" name="Rectangle 3"/>
          <p:cNvSpPr/>
          <p:nvPr/>
        </p:nvSpPr>
        <p:spPr>
          <a:xfrm>
            <a:off x="8090453" y="2576606"/>
            <a:ext cx="1977886" cy="1135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Addy</a:t>
            </a:r>
          </a:p>
          <a:p>
            <a:pPr algn="ctr"/>
            <a:r>
              <a:rPr lang="en-US" sz="1600" i="1" dirty="0" smtClean="0"/>
              <a:t>Adds two data inputs</a:t>
            </a:r>
            <a:endParaRPr lang="en-US" sz="1600" i="1" dirty="0"/>
          </a:p>
        </p:txBody>
      </p:sp>
      <p:sp>
        <p:nvSpPr>
          <p:cNvPr id="6" name="Rectangle 5"/>
          <p:cNvSpPr/>
          <p:nvPr/>
        </p:nvSpPr>
        <p:spPr>
          <a:xfrm>
            <a:off x="7197999" y="6351479"/>
            <a:ext cx="4867934" cy="461665"/>
          </a:xfrm>
          <a:prstGeom prst="rect">
            <a:avLst/>
          </a:prstGeom>
        </p:spPr>
        <p:txBody>
          <a:bodyPr wrap="square">
            <a:spAutoFit/>
          </a:bodyPr>
          <a:lstStyle/>
          <a:p>
            <a:r>
              <a:rPr lang="en-US" sz="1200" b="1" dirty="0" smtClean="0"/>
              <a:t>Example copied as is from</a:t>
            </a:r>
            <a:r>
              <a:rPr lang="en-US" sz="1200" dirty="0" smtClean="0"/>
              <a:t>: </a:t>
            </a:r>
            <a:r>
              <a:rPr lang="en-US" sz="1200" i="1" dirty="0" smtClean="0"/>
              <a:t>Conrad</a:t>
            </a:r>
            <a:r>
              <a:rPr lang="en-US" sz="1200" i="1" dirty="0"/>
              <a:t>, Eric; </a:t>
            </a:r>
            <a:r>
              <a:rPr lang="en-US" sz="1200" i="1" dirty="0" err="1"/>
              <a:t>Misenar</a:t>
            </a:r>
            <a:r>
              <a:rPr lang="en-US" sz="1200" i="1" dirty="0"/>
              <a:t>, Seth; Feldman, Joshua. Eleventh Hour CISSP®: Study Guide (p. 199). Elsevier Science. Kindle Edition. </a:t>
            </a:r>
          </a:p>
        </p:txBody>
      </p:sp>
      <p:sp>
        <p:nvSpPr>
          <p:cNvPr id="7" name="Right Arrow 6"/>
          <p:cNvSpPr/>
          <p:nvPr/>
        </p:nvSpPr>
        <p:spPr>
          <a:xfrm>
            <a:off x="6321287" y="3045192"/>
            <a:ext cx="1669774" cy="613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+ 7</a:t>
            </a:r>
            <a:endParaRPr lang="en-US" dirty="0"/>
          </a:p>
        </p:txBody>
      </p:sp>
      <p:sp>
        <p:nvSpPr>
          <p:cNvPr id="8" name="Right Arrow 7"/>
          <p:cNvSpPr/>
          <p:nvPr/>
        </p:nvSpPr>
        <p:spPr>
          <a:xfrm>
            <a:off x="10167731" y="3045192"/>
            <a:ext cx="1669774" cy="613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a:t>
            </a:r>
            <a:endParaRPr lang="en-US" dirty="0"/>
          </a:p>
        </p:txBody>
      </p:sp>
      <p:sp>
        <p:nvSpPr>
          <p:cNvPr id="9" name="TextBox 8"/>
          <p:cNvSpPr txBox="1"/>
          <p:nvPr/>
        </p:nvSpPr>
        <p:spPr>
          <a:xfrm>
            <a:off x="6140378" y="2185090"/>
            <a:ext cx="957470" cy="307777"/>
          </a:xfrm>
          <a:prstGeom prst="rect">
            <a:avLst/>
          </a:prstGeom>
          <a:noFill/>
        </p:spPr>
        <p:txBody>
          <a:bodyPr wrap="square" rtlCol="0">
            <a:spAutoFit/>
          </a:bodyPr>
          <a:lstStyle/>
          <a:p>
            <a:r>
              <a:rPr lang="en-US" sz="1400" i="1" dirty="0" smtClean="0"/>
              <a:t>Class</a:t>
            </a:r>
            <a:endParaRPr lang="en-US" sz="1400" i="1" dirty="0"/>
          </a:p>
        </p:txBody>
      </p:sp>
      <p:sp>
        <p:nvSpPr>
          <p:cNvPr id="10" name="TextBox 9"/>
          <p:cNvSpPr txBox="1"/>
          <p:nvPr/>
        </p:nvSpPr>
        <p:spPr>
          <a:xfrm>
            <a:off x="6733953" y="3511777"/>
            <a:ext cx="957470" cy="307777"/>
          </a:xfrm>
          <a:prstGeom prst="rect">
            <a:avLst/>
          </a:prstGeom>
          <a:noFill/>
        </p:spPr>
        <p:txBody>
          <a:bodyPr wrap="square" rtlCol="0">
            <a:spAutoFit/>
          </a:bodyPr>
          <a:lstStyle/>
          <a:p>
            <a:r>
              <a:rPr lang="en-US" sz="1400" i="1" dirty="0" smtClean="0"/>
              <a:t>Input</a:t>
            </a:r>
            <a:endParaRPr lang="en-US" sz="1400" i="1" dirty="0"/>
          </a:p>
        </p:txBody>
      </p:sp>
      <p:sp>
        <p:nvSpPr>
          <p:cNvPr id="11" name="TextBox 10"/>
          <p:cNvSpPr txBox="1"/>
          <p:nvPr/>
        </p:nvSpPr>
        <p:spPr>
          <a:xfrm>
            <a:off x="10523883" y="3504458"/>
            <a:ext cx="957470" cy="307777"/>
          </a:xfrm>
          <a:prstGeom prst="rect">
            <a:avLst/>
          </a:prstGeom>
          <a:noFill/>
        </p:spPr>
        <p:txBody>
          <a:bodyPr wrap="square" rtlCol="0">
            <a:spAutoFit/>
          </a:bodyPr>
          <a:lstStyle/>
          <a:p>
            <a:r>
              <a:rPr lang="en-US" sz="1400" i="1" dirty="0" smtClean="0"/>
              <a:t>Output</a:t>
            </a:r>
            <a:endParaRPr lang="en-US" sz="1400" i="1" dirty="0"/>
          </a:p>
        </p:txBody>
      </p:sp>
      <p:sp>
        <p:nvSpPr>
          <p:cNvPr id="12" name="Rounded Rectangle 11"/>
          <p:cNvSpPr/>
          <p:nvPr/>
        </p:nvSpPr>
        <p:spPr>
          <a:xfrm>
            <a:off x="8240272" y="3141513"/>
            <a:ext cx="1738615" cy="31063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752676" y="3454763"/>
            <a:ext cx="957470" cy="307777"/>
          </a:xfrm>
          <a:prstGeom prst="rect">
            <a:avLst/>
          </a:prstGeom>
          <a:noFill/>
        </p:spPr>
        <p:txBody>
          <a:bodyPr wrap="square" rtlCol="0">
            <a:spAutoFit/>
          </a:bodyPr>
          <a:lstStyle/>
          <a:p>
            <a:r>
              <a:rPr lang="en-US" sz="1400" i="1" dirty="0" smtClean="0">
                <a:solidFill>
                  <a:srgbClr val="FF0000"/>
                </a:solidFill>
              </a:rPr>
              <a:t>Method</a:t>
            </a:r>
            <a:endParaRPr lang="en-US" sz="1400" i="1" dirty="0">
              <a:solidFill>
                <a:srgbClr val="FF0000"/>
              </a:solidFill>
            </a:endParaRPr>
          </a:p>
        </p:txBody>
      </p:sp>
      <p:sp>
        <p:nvSpPr>
          <p:cNvPr id="14" name="Left Brace 13"/>
          <p:cNvSpPr/>
          <p:nvPr/>
        </p:nvSpPr>
        <p:spPr>
          <a:xfrm>
            <a:off x="6733953" y="1838739"/>
            <a:ext cx="611064" cy="636104"/>
          </a:xfrm>
          <a:prstGeom prst="leftBrace">
            <a:avLst>
              <a:gd name="adj1" fmla="val 24380"/>
              <a:gd name="adj2" fmla="val 5315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p:cNvSpPr/>
          <p:nvPr/>
        </p:nvSpPr>
        <p:spPr>
          <a:xfrm>
            <a:off x="7237729" y="1951528"/>
            <a:ext cx="907388" cy="3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p>
        </p:txBody>
      </p:sp>
      <p:sp>
        <p:nvSpPr>
          <p:cNvPr id="16" name="Rectangle 15"/>
          <p:cNvSpPr/>
          <p:nvPr/>
        </p:nvSpPr>
        <p:spPr>
          <a:xfrm>
            <a:off x="8240272" y="1951528"/>
            <a:ext cx="907388" cy="3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p>
        </p:txBody>
      </p:sp>
      <p:sp>
        <p:nvSpPr>
          <p:cNvPr id="17" name="Rectangle 16"/>
          <p:cNvSpPr/>
          <p:nvPr/>
        </p:nvSpPr>
        <p:spPr>
          <a:xfrm>
            <a:off x="9287541" y="1951528"/>
            <a:ext cx="907388" cy="3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smtClean="0"/>
              <a:t>int</a:t>
            </a:r>
            <a:endParaRPr lang="en-US" i="1" dirty="0" smtClean="0"/>
          </a:p>
        </p:txBody>
      </p:sp>
      <p:sp>
        <p:nvSpPr>
          <p:cNvPr id="18" name="Rectangle 17"/>
          <p:cNvSpPr/>
          <p:nvPr/>
        </p:nvSpPr>
        <p:spPr>
          <a:xfrm>
            <a:off x="10314198" y="1949473"/>
            <a:ext cx="907388" cy="3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t>%</a:t>
            </a:r>
          </a:p>
        </p:txBody>
      </p:sp>
      <p:sp>
        <p:nvSpPr>
          <p:cNvPr id="19" name="TextBox 18"/>
          <p:cNvSpPr txBox="1"/>
          <p:nvPr/>
        </p:nvSpPr>
        <p:spPr>
          <a:xfrm>
            <a:off x="8752676" y="3665665"/>
            <a:ext cx="957470" cy="307777"/>
          </a:xfrm>
          <a:prstGeom prst="rect">
            <a:avLst/>
          </a:prstGeom>
          <a:noFill/>
        </p:spPr>
        <p:txBody>
          <a:bodyPr wrap="square" rtlCol="0">
            <a:spAutoFit/>
          </a:bodyPr>
          <a:lstStyle/>
          <a:p>
            <a:r>
              <a:rPr lang="en-US" sz="1400" i="1" dirty="0" smtClean="0"/>
              <a:t>Object</a:t>
            </a:r>
            <a:endParaRPr lang="en-US" sz="1400" i="1" dirty="0"/>
          </a:p>
        </p:txBody>
      </p:sp>
      <p:sp>
        <p:nvSpPr>
          <p:cNvPr id="20" name="TextBox 19"/>
          <p:cNvSpPr txBox="1"/>
          <p:nvPr/>
        </p:nvSpPr>
        <p:spPr>
          <a:xfrm>
            <a:off x="5725043" y="1764953"/>
            <a:ext cx="1177247" cy="553998"/>
          </a:xfrm>
          <a:prstGeom prst="rect">
            <a:avLst/>
          </a:prstGeom>
          <a:noFill/>
        </p:spPr>
        <p:txBody>
          <a:bodyPr wrap="square" rtlCol="0">
            <a:spAutoFit/>
          </a:bodyPr>
          <a:lstStyle/>
          <a:p>
            <a:pPr algn="ctr"/>
            <a:r>
              <a:rPr lang="en-US" sz="1500" b="1" dirty="0" smtClean="0"/>
              <a:t>Math Operators</a:t>
            </a:r>
            <a:endParaRPr lang="en-US" sz="1500" b="1" dirty="0"/>
          </a:p>
        </p:txBody>
      </p:sp>
      <p:cxnSp>
        <p:nvCxnSpPr>
          <p:cNvPr id="22" name="Straight Connector 21"/>
          <p:cNvCxnSpPr/>
          <p:nvPr/>
        </p:nvCxnSpPr>
        <p:spPr>
          <a:xfrm>
            <a:off x="7345017" y="2474843"/>
            <a:ext cx="745436" cy="101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0022456" y="2365041"/>
            <a:ext cx="1367787" cy="214333"/>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544147" y="2318318"/>
            <a:ext cx="957470" cy="307777"/>
          </a:xfrm>
          <a:prstGeom prst="rect">
            <a:avLst/>
          </a:prstGeom>
          <a:noFill/>
        </p:spPr>
        <p:txBody>
          <a:bodyPr wrap="square" rtlCol="0">
            <a:spAutoFit/>
          </a:bodyPr>
          <a:lstStyle/>
          <a:p>
            <a:r>
              <a:rPr lang="en-US" sz="1400" i="1" dirty="0" smtClean="0"/>
              <a:t>Inheritance</a:t>
            </a:r>
            <a:endParaRPr lang="en-US" sz="1400" i="1" dirty="0"/>
          </a:p>
        </p:txBody>
      </p:sp>
      <p:sp>
        <p:nvSpPr>
          <p:cNvPr id="26" name="Rectangle 25"/>
          <p:cNvSpPr/>
          <p:nvPr/>
        </p:nvSpPr>
        <p:spPr>
          <a:xfrm>
            <a:off x="7629998" y="4495789"/>
            <a:ext cx="1197472" cy="544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Addy</a:t>
            </a:r>
          </a:p>
        </p:txBody>
      </p:sp>
      <p:sp>
        <p:nvSpPr>
          <p:cNvPr id="27" name="Right Arrow 26"/>
          <p:cNvSpPr/>
          <p:nvPr/>
        </p:nvSpPr>
        <p:spPr>
          <a:xfrm>
            <a:off x="6548636" y="4531345"/>
            <a:ext cx="1013985" cy="412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3 - 7</a:t>
            </a:r>
            <a:endParaRPr lang="en-US" dirty="0"/>
          </a:p>
        </p:txBody>
      </p:sp>
      <p:sp>
        <p:nvSpPr>
          <p:cNvPr id="28" name="Right Arrow 27"/>
          <p:cNvSpPr/>
          <p:nvPr/>
        </p:nvSpPr>
        <p:spPr>
          <a:xfrm>
            <a:off x="8950017" y="4517262"/>
            <a:ext cx="813544" cy="437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3 - 7</a:t>
            </a:r>
            <a:endParaRPr lang="en-US" dirty="0"/>
          </a:p>
        </p:txBody>
      </p:sp>
      <p:sp>
        <p:nvSpPr>
          <p:cNvPr id="29" name="TextBox 28"/>
          <p:cNvSpPr txBox="1"/>
          <p:nvPr/>
        </p:nvSpPr>
        <p:spPr>
          <a:xfrm>
            <a:off x="6730854" y="4768010"/>
            <a:ext cx="957470" cy="307777"/>
          </a:xfrm>
          <a:prstGeom prst="rect">
            <a:avLst/>
          </a:prstGeom>
          <a:noFill/>
        </p:spPr>
        <p:txBody>
          <a:bodyPr wrap="square" rtlCol="0">
            <a:spAutoFit/>
          </a:bodyPr>
          <a:lstStyle/>
          <a:p>
            <a:r>
              <a:rPr lang="en-US" sz="1400" i="1" dirty="0" smtClean="0"/>
              <a:t>Input</a:t>
            </a:r>
            <a:endParaRPr lang="en-US" sz="1400" i="1" dirty="0"/>
          </a:p>
        </p:txBody>
      </p:sp>
      <p:sp>
        <p:nvSpPr>
          <p:cNvPr id="30" name="TextBox 29"/>
          <p:cNvSpPr txBox="1"/>
          <p:nvPr/>
        </p:nvSpPr>
        <p:spPr>
          <a:xfrm>
            <a:off x="8818225" y="4810884"/>
            <a:ext cx="957470" cy="307777"/>
          </a:xfrm>
          <a:prstGeom prst="rect">
            <a:avLst/>
          </a:prstGeom>
          <a:noFill/>
        </p:spPr>
        <p:txBody>
          <a:bodyPr wrap="square" rtlCol="0">
            <a:spAutoFit/>
          </a:bodyPr>
          <a:lstStyle/>
          <a:p>
            <a:r>
              <a:rPr lang="en-US" sz="1400" i="1" dirty="0" smtClean="0"/>
              <a:t>Delegate</a:t>
            </a:r>
            <a:endParaRPr lang="en-US" sz="1400" i="1" dirty="0"/>
          </a:p>
        </p:txBody>
      </p:sp>
      <p:sp>
        <p:nvSpPr>
          <p:cNvPr id="34" name="Right Arrow 33"/>
          <p:cNvSpPr/>
          <p:nvPr/>
        </p:nvSpPr>
        <p:spPr>
          <a:xfrm>
            <a:off x="11056033" y="4531345"/>
            <a:ext cx="813544" cy="437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35" name="Rectangle 34"/>
          <p:cNvSpPr/>
          <p:nvPr/>
        </p:nvSpPr>
        <p:spPr>
          <a:xfrm>
            <a:off x="9803317" y="4473913"/>
            <a:ext cx="1197472" cy="544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t>Subby</a:t>
            </a:r>
            <a:endParaRPr lang="en-US" b="1" dirty="0" smtClean="0"/>
          </a:p>
        </p:txBody>
      </p:sp>
      <p:sp>
        <p:nvSpPr>
          <p:cNvPr id="36" name="TextBox 35"/>
          <p:cNvSpPr txBox="1"/>
          <p:nvPr/>
        </p:nvSpPr>
        <p:spPr>
          <a:xfrm>
            <a:off x="11028411" y="4798735"/>
            <a:ext cx="957470" cy="307777"/>
          </a:xfrm>
          <a:prstGeom prst="rect">
            <a:avLst/>
          </a:prstGeom>
          <a:noFill/>
        </p:spPr>
        <p:txBody>
          <a:bodyPr wrap="square" rtlCol="0">
            <a:spAutoFit/>
          </a:bodyPr>
          <a:lstStyle/>
          <a:p>
            <a:r>
              <a:rPr lang="en-US" sz="1400" i="1" dirty="0" smtClean="0"/>
              <a:t>Output</a:t>
            </a:r>
            <a:endParaRPr lang="en-US" sz="1400" i="1" dirty="0"/>
          </a:p>
        </p:txBody>
      </p:sp>
      <p:sp>
        <p:nvSpPr>
          <p:cNvPr id="37" name="Rectangle 36"/>
          <p:cNvSpPr/>
          <p:nvPr/>
        </p:nvSpPr>
        <p:spPr>
          <a:xfrm>
            <a:off x="8702981" y="5499260"/>
            <a:ext cx="1197472" cy="544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Addy</a:t>
            </a:r>
          </a:p>
        </p:txBody>
      </p:sp>
      <p:sp>
        <p:nvSpPr>
          <p:cNvPr id="38" name="Right Arrow 37"/>
          <p:cNvSpPr/>
          <p:nvPr/>
        </p:nvSpPr>
        <p:spPr>
          <a:xfrm>
            <a:off x="7055629" y="5534816"/>
            <a:ext cx="1579976" cy="412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 Man</a:t>
            </a:r>
            <a:endParaRPr lang="en-US" dirty="0"/>
          </a:p>
        </p:txBody>
      </p:sp>
      <p:sp>
        <p:nvSpPr>
          <p:cNvPr id="39" name="Right Arrow 38"/>
          <p:cNvSpPr/>
          <p:nvPr/>
        </p:nvSpPr>
        <p:spPr>
          <a:xfrm>
            <a:off x="10022999" y="5520733"/>
            <a:ext cx="1498457" cy="437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Eventman</a:t>
            </a:r>
            <a:endParaRPr lang="en-US" dirty="0"/>
          </a:p>
        </p:txBody>
      </p:sp>
      <p:sp>
        <p:nvSpPr>
          <p:cNvPr id="40" name="TextBox 39"/>
          <p:cNvSpPr txBox="1"/>
          <p:nvPr/>
        </p:nvSpPr>
        <p:spPr>
          <a:xfrm>
            <a:off x="7803837" y="5771481"/>
            <a:ext cx="957470" cy="307777"/>
          </a:xfrm>
          <a:prstGeom prst="rect">
            <a:avLst/>
          </a:prstGeom>
          <a:noFill/>
        </p:spPr>
        <p:txBody>
          <a:bodyPr wrap="square" rtlCol="0">
            <a:spAutoFit/>
          </a:bodyPr>
          <a:lstStyle/>
          <a:p>
            <a:r>
              <a:rPr lang="en-US" sz="1400" i="1" dirty="0" smtClean="0"/>
              <a:t>Input</a:t>
            </a:r>
            <a:endParaRPr lang="en-US" sz="1400" i="1" dirty="0"/>
          </a:p>
        </p:txBody>
      </p:sp>
      <p:sp>
        <p:nvSpPr>
          <p:cNvPr id="41" name="TextBox 40"/>
          <p:cNvSpPr txBox="1"/>
          <p:nvPr/>
        </p:nvSpPr>
        <p:spPr>
          <a:xfrm>
            <a:off x="10203249" y="5814250"/>
            <a:ext cx="957470" cy="307777"/>
          </a:xfrm>
          <a:prstGeom prst="rect">
            <a:avLst/>
          </a:prstGeom>
          <a:noFill/>
        </p:spPr>
        <p:txBody>
          <a:bodyPr wrap="square" rtlCol="0">
            <a:spAutoFit/>
          </a:bodyPr>
          <a:lstStyle/>
          <a:p>
            <a:r>
              <a:rPr lang="en-US" sz="1400" i="1" dirty="0" smtClean="0"/>
              <a:t>Output</a:t>
            </a:r>
            <a:endParaRPr lang="en-US" sz="1400" i="1" dirty="0"/>
          </a:p>
        </p:txBody>
      </p:sp>
      <p:sp>
        <p:nvSpPr>
          <p:cNvPr id="42" name="TextBox 41"/>
          <p:cNvSpPr txBox="1"/>
          <p:nvPr/>
        </p:nvSpPr>
        <p:spPr>
          <a:xfrm>
            <a:off x="8702981" y="4105708"/>
            <a:ext cx="1181019" cy="307777"/>
          </a:xfrm>
          <a:prstGeom prst="rect">
            <a:avLst/>
          </a:prstGeom>
          <a:noFill/>
        </p:spPr>
        <p:txBody>
          <a:bodyPr wrap="square" rtlCol="0">
            <a:spAutoFit/>
          </a:bodyPr>
          <a:lstStyle/>
          <a:p>
            <a:r>
              <a:rPr lang="en-US" sz="1400" b="1" dirty="0" smtClean="0"/>
              <a:t>Delegation</a:t>
            </a:r>
            <a:endParaRPr lang="en-US" sz="1400" b="1" dirty="0"/>
          </a:p>
        </p:txBody>
      </p:sp>
      <p:sp>
        <p:nvSpPr>
          <p:cNvPr id="43" name="TextBox 42"/>
          <p:cNvSpPr txBox="1"/>
          <p:nvPr/>
        </p:nvSpPr>
        <p:spPr>
          <a:xfrm>
            <a:off x="8719434" y="5172634"/>
            <a:ext cx="1448297" cy="307777"/>
          </a:xfrm>
          <a:prstGeom prst="rect">
            <a:avLst/>
          </a:prstGeom>
          <a:noFill/>
        </p:spPr>
        <p:txBody>
          <a:bodyPr wrap="square" rtlCol="0">
            <a:spAutoFit/>
          </a:bodyPr>
          <a:lstStyle/>
          <a:p>
            <a:r>
              <a:rPr lang="en-US" sz="1400" b="1" dirty="0" smtClean="0"/>
              <a:t>Polymorphism</a:t>
            </a:r>
            <a:endParaRPr lang="en-US" sz="1400" b="1" dirty="0"/>
          </a:p>
        </p:txBody>
      </p:sp>
      <p:sp>
        <p:nvSpPr>
          <p:cNvPr id="44" name="Rectangle 43"/>
          <p:cNvSpPr/>
          <p:nvPr/>
        </p:nvSpPr>
        <p:spPr>
          <a:xfrm>
            <a:off x="0" y="5534817"/>
            <a:ext cx="6973555" cy="132318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i="1" dirty="0" smtClean="0"/>
              <a:t>Object Request Brokers </a:t>
            </a:r>
            <a:r>
              <a:rPr lang="en-US" i="1" dirty="0" smtClean="0"/>
              <a:t>locate reusable objects</a:t>
            </a:r>
            <a:r>
              <a:rPr lang="en-US" dirty="0" smtClean="0"/>
              <a:t>. </a:t>
            </a:r>
          </a:p>
          <a:p>
            <a:pPr marL="285750" indent="-285750">
              <a:buFont typeface="Arial" panose="020B0604020202020204" pitchFamily="34" charset="0"/>
              <a:buChar char="•"/>
            </a:pPr>
            <a:r>
              <a:rPr lang="en-US" sz="1400" b="1" dirty="0" smtClean="0"/>
              <a:t>COM</a:t>
            </a:r>
            <a:r>
              <a:rPr lang="en-US" sz="1400" dirty="0" smtClean="0"/>
              <a:t>: Allows Objects in different OOP languages to communicate in a machine. MS</a:t>
            </a:r>
          </a:p>
          <a:p>
            <a:pPr marL="285750" indent="-285750">
              <a:buFont typeface="Arial" panose="020B0604020202020204" pitchFamily="34" charset="0"/>
              <a:buChar char="•"/>
            </a:pPr>
            <a:r>
              <a:rPr lang="en-US" sz="1400" b="1" dirty="0" smtClean="0"/>
              <a:t>DCOM</a:t>
            </a:r>
            <a:r>
              <a:rPr lang="en-US" sz="1400" dirty="0" smtClean="0"/>
              <a:t>: Allows objects to communicate on the network. MS Proprietary.</a:t>
            </a:r>
          </a:p>
          <a:p>
            <a:pPr marL="285750" indent="-285750">
              <a:buFont typeface="Arial" panose="020B0604020202020204" pitchFamily="34" charset="0"/>
              <a:buChar char="•"/>
            </a:pPr>
            <a:r>
              <a:rPr lang="en-US" sz="1400" b="1" dirty="0" smtClean="0"/>
              <a:t>OLE</a:t>
            </a:r>
            <a:r>
              <a:rPr lang="en-US" sz="1400" dirty="0" smtClean="0"/>
              <a:t>: Link documents to other documents.</a:t>
            </a:r>
          </a:p>
          <a:p>
            <a:pPr marL="285750" indent="-285750">
              <a:buFont typeface="Arial" panose="020B0604020202020204" pitchFamily="34" charset="0"/>
              <a:buChar char="•"/>
            </a:pPr>
            <a:r>
              <a:rPr lang="en-US" sz="1400" b="1" dirty="0" smtClean="0"/>
              <a:t>CORBA</a:t>
            </a:r>
            <a:r>
              <a:rPr lang="en-US" sz="1400" dirty="0" smtClean="0"/>
              <a:t>: Open source vendor neutral networked Object Broker. Competes with DCOM.</a:t>
            </a:r>
            <a:endParaRPr lang="en-US" sz="1400" dirty="0"/>
          </a:p>
        </p:txBody>
      </p:sp>
      <p:sp>
        <p:nvSpPr>
          <p:cNvPr id="5" name="TextBox 4"/>
          <p:cNvSpPr txBox="1"/>
          <p:nvPr/>
        </p:nvSpPr>
        <p:spPr>
          <a:xfrm>
            <a:off x="3567165" y="2074563"/>
            <a:ext cx="2117669" cy="83099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sz="1600" i="1" dirty="0" smtClean="0"/>
              <a:t>Objects communicate with other objects via Messaging.</a:t>
            </a:r>
            <a:endParaRPr lang="en-US" sz="1600" i="1" dirty="0"/>
          </a:p>
        </p:txBody>
      </p:sp>
    </p:spTree>
    <p:extLst>
      <p:ext uri="{BB962C8B-B14F-4D97-AF65-F5344CB8AC3E}">
        <p14:creationId xmlns:p14="http://schemas.microsoft.com/office/powerpoint/2010/main" val="357655797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Roleplay I</a:t>
            </a:r>
            <a:endParaRPr lang="en-US" dirty="0"/>
          </a:p>
        </p:txBody>
      </p:sp>
      <p:sp>
        <p:nvSpPr>
          <p:cNvPr id="3" name="Text Placeholder 2"/>
          <p:cNvSpPr>
            <a:spLocks noGrp="1"/>
          </p:cNvSpPr>
          <p:nvPr>
            <p:ph type="body" idx="1"/>
          </p:nvPr>
        </p:nvSpPr>
        <p:spPr/>
        <p:txBody>
          <a:bodyPr/>
          <a:lstStyle/>
          <a:p>
            <a:r>
              <a:rPr lang="en-US" dirty="0" smtClean="0"/>
              <a:t>STUXNET</a:t>
            </a:r>
            <a:endParaRPr lang="en-US" dirty="0"/>
          </a:p>
        </p:txBody>
      </p:sp>
    </p:spTree>
    <p:extLst>
      <p:ext uri="{BB962C8B-B14F-4D97-AF65-F5344CB8AC3E}">
        <p14:creationId xmlns:p14="http://schemas.microsoft.com/office/powerpoint/2010/main" val="25010678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Roleplay 1 – </a:t>
            </a:r>
            <a:r>
              <a:rPr lang="en-US" dirty="0" err="1" smtClean="0"/>
              <a:t>stuxnet</a:t>
            </a:r>
            <a:r>
              <a:rPr lang="en-US" dirty="0" smtClean="0"/>
              <a:t> - background</a:t>
            </a:r>
            <a:endParaRPr lang="en-US" dirty="0"/>
          </a:p>
        </p:txBody>
      </p:sp>
      <p:sp>
        <p:nvSpPr>
          <p:cNvPr id="5" name="Content Placeholder 4"/>
          <p:cNvSpPr>
            <a:spLocks noGrp="1"/>
          </p:cNvSpPr>
          <p:nvPr>
            <p:ph idx="1"/>
          </p:nvPr>
        </p:nvSpPr>
        <p:spPr>
          <a:xfrm>
            <a:off x="581192" y="1879042"/>
            <a:ext cx="11029615" cy="4843305"/>
          </a:xfrm>
        </p:spPr>
        <p:txBody>
          <a:bodyPr>
            <a:normAutofit fontScale="85000" lnSpcReduction="10000"/>
          </a:bodyPr>
          <a:lstStyle/>
          <a:p>
            <a:r>
              <a:rPr lang="en-US" dirty="0" smtClean="0"/>
              <a:t>In the year 2010, </a:t>
            </a:r>
            <a:r>
              <a:rPr lang="en-US" dirty="0" err="1" smtClean="0"/>
              <a:t>Stuxnet</a:t>
            </a:r>
            <a:r>
              <a:rPr lang="en-US" dirty="0" smtClean="0"/>
              <a:t> a malware was first uncovered. It targeted ICS/SCADA systems and is believed to be responsible for causing substantial damage to Iran’s nuclear program. </a:t>
            </a:r>
            <a:r>
              <a:rPr lang="en-US" dirty="0"/>
              <a:t>In a rare moment of openness from Iran, the nation  </a:t>
            </a:r>
            <a:r>
              <a:rPr lang="en-US" dirty="0" smtClean="0"/>
              <a:t>confirmed</a:t>
            </a:r>
            <a:r>
              <a:rPr lang="en-US" dirty="0"/>
              <a:t> that the </a:t>
            </a:r>
            <a:r>
              <a:rPr lang="en-US" dirty="0" err="1"/>
              <a:t>Stuxnet</a:t>
            </a:r>
            <a:r>
              <a:rPr lang="en-US" dirty="0"/>
              <a:t> malware (the name stems from keywords buried in the code) that was originally discovered in July, </a:t>
            </a:r>
            <a:r>
              <a:rPr lang="en-US" dirty="0" smtClean="0"/>
              <a:t>had </a:t>
            </a:r>
            <a:r>
              <a:rPr lang="en-US" dirty="0"/>
              <a:t>damaged the country’s nuclear ambitions. Although Iran is downplaying the incident, some reports suggest that the worm was so effective, it may have set back the Iranian nuclear program by several years</a:t>
            </a:r>
            <a:r>
              <a:rPr lang="en-US" dirty="0" smtClean="0"/>
              <a:t>.</a:t>
            </a:r>
          </a:p>
          <a:p>
            <a:r>
              <a:rPr lang="en-US" dirty="0" err="1" smtClean="0"/>
              <a:t>Stuxnet</a:t>
            </a:r>
            <a:r>
              <a:rPr lang="en-US" dirty="0" smtClean="0"/>
              <a:t> is </a:t>
            </a:r>
            <a:r>
              <a:rPr lang="en-US" dirty="0"/>
              <a:t>smart and adaptable. When it enters a new system, it remains dormant and learns the security system of the computer. Once it can operate without raising alarm, it then seeks out very specific targets and begins to attack certain systems. Rather than simply destroy its targets, it does something far more effective—it misleads them</a:t>
            </a:r>
            <a:r>
              <a:rPr lang="en-US" dirty="0" smtClean="0"/>
              <a:t>. </a:t>
            </a:r>
            <a:r>
              <a:rPr lang="en-US" dirty="0"/>
              <a:t>When a uranium sample was inserted into a </a:t>
            </a:r>
            <a:r>
              <a:rPr lang="en-US" dirty="0" err="1"/>
              <a:t>Stuxnet</a:t>
            </a:r>
            <a:r>
              <a:rPr lang="en-US" dirty="0"/>
              <a:t>-infected centrifuge for refinement, the virus would command the machine to spin faster than it was designed for, then suddenly stop. The results were thousands of machines that wore out years ahead of schedule, and more importantly, ruined samples. But the real trick of the virus was that while it was sabotaging the machinery, it would falsify the readings and make it appear as if everything was operating within the expected parameters</a:t>
            </a:r>
            <a:r>
              <a:rPr lang="en-US" dirty="0" smtClean="0"/>
              <a:t>.</a:t>
            </a:r>
          </a:p>
          <a:p>
            <a:r>
              <a:rPr lang="en-US" dirty="0" err="1" smtClean="0"/>
              <a:t>Stuxnet</a:t>
            </a:r>
            <a:r>
              <a:rPr lang="en-US" dirty="0" smtClean="0"/>
              <a:t> used </a:t>
            </a:r>
            <a:r>
              <a:rPr lang="en-US" dirty="0"/>
              <a:t>four zero-day attacks and specifically </a:t>
            </a:r>
            <a:r>
              <a:rPr lang="en-US" dirty="0" smtClean="0"/>
              <a:t>targeted </a:t>
            </a:r>
            <a:r>
              <a:rPr lang="en-US" dirty="0"/>
              <a:t>Siemens’ </a:t>
            </a:r>
            <a:r>
              <a:rPr lang="en-US" dirty="0" err="1"/>
              <a:t>WinCC</a:t>
            </a:r>
            <a:r>
              <a:rPr lang="en-US" dirty="0"/>
              <a:t>/PCS 7 SCADA software. A zero-day threat is a vulnerability that is either unknown or unannounced by the manufacturer. These are generally system-critical vulnerabilities, and once they are discovered, immediately patched. In this case, the two of the zero-day elements had been discovered and were close to having a fixes released, but two others had never been discovered by anyone</a:t>
            </a:r>
            <a:r>
              <a:rPr lang="en-US" dirty="0" smtClean="0"/>
              <a:t>.  The malware had the ability to communicate via Peer-to-Peer sharing if an internet connection was detected, monitored and attacked frequency converters responsible for managing centrifuges, and attacked a system on a rare frequency. However since such facilities are an </a:t>
            </a:r>
            <a:r>
              <a:rPr lang="en-US" dirty="0" err="1" smtClean="0"/>
              <a:t>Airgapped</a:t>
            </a:r>
            <a:r>
              <a:rPr lang="en-US" dirty="0" smtClean="0"/>
              <a:t> system, the malware needed to be brought into the system, possibly a USB flash drive. </a:t>
            </a:r>
            <a:r>
              <a:rPr lang="en-US" dirty="0"/>
              <a:t> This might explain why the worm spread so far, as the only way for it to infect the system is was to target a wide area and act as a Trojan while waiting for an Iranian nuclear employee to receive an infected file away from the facility and physically bring it into the plant.</a:t>
            </a:r>
          </a:p>
        </p:txBody>
      </p:sp>
    </p:spTree>
    <p:extLst>
      <p:ext uri="{BB962C8B-B14F-4D97-AF65-F5344CB8AC3E}">
        <p14:creationId xmlns:p14="http://schemas.microsoft.com/office/powerpoint/2010/main" val="4309528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Roleplay I – </a:t>
            </a:r>
            <a:r>
              <a:rPr lang="en-US" dirty="0" err="1" smtClean="0"/>
              <a:t>Stuxnet</a:t>
            </a:r>
            <a:r>
              <a:rPr lang="en-US" dirty="0" smtClean="0"/>
              <a:t> – Q1</a:t>
            </a:r>
            <a:endParaRPr lang="en-US" dirty="0"/>
          </a:p>
        </p:txBody>
      </p:sp>
      <p:sp>
        <p:nvSpPr>
          <p:cNvPr id="3" name="Content Placeholder 2"/>
          <p:cNvSpPr>
            <a:spLocks noGrp="1"/>
          </p:cNvSpPr>
          <p:nvPr>
            <p:ph idx="1"/>
          </p:nvPr>
        </p:nvSpPr>
        <p:spPr>
          <a:xfrm>
            <a:off x="581192" y="1889094"/>
            <a:ext cx="11029615" cy="2833631"/>
          </a:xfrm>
        </p:spPr>
        <p:txBody>
          <a:bodyPr/>
          <a:lstStyle/>
          <a:p>
            <a:r>
              <a:rPr lang="en-US" dirty="0" smtClean="0"/>
              <a:t>Looking at the information presented, and acting as a CISO for the nuclear plant, Which one of these controls could have effectively prevented the </a:t>
            </a:r>
            <a:r>
              <a:rPr lang="en-US" dirty="0" err="1" smtClean="0"/>
              <a:t>Stuxnet</a:t>
            </a:r>
            <a:r>
              <a:rPr lang="en-US" dirty="0" smtClean="0"/>
              <a:t> Worm from infecting the Iranian nuclear facility? Please remember this is 2010 – and the technology available for the time period.</a:t>
            </a:r>
          </a:p>
          <a:p>
            <a:pPr marL="666900" lvl="1" indent="-342900">
              <a:buFont typeface="+mj-lt"/>
              <a:buAutoNum type="alphaLcParenR"/>
            </a:pPr>
            <a:r>
              <a:rPr lang="en-US" dirty="0" smtClean="0"/>
              <a:t>Deploying Antivirus with Signature scanning technology.</a:t>
            </a:r>
          </a:p>
          <a:p>
            <a:pPr marL="666900" lvl="1" indent="-342900">
              <a:buFont typeface="+mj-lt"/>
              <a:buAutoNum type="alphaLcParenR"/>
            </a:pPr>
            <a:r>
              <a:rPr lang="en-US" dirty="0" smtClean="0"/>
              <a:t>Blocking USB ports and mass storage devices.</a:t>
            </a:r>
          </a:p>
          <a:p>
            <a:pPr marL="666900" lvl="1" indent="-342900">
              <a:buFont typeface="+mj-lt"/>
              <a:buAutoNum type="alphaLcParenR"/>
            </a:pPr>
            <a:r>
              <a:rPr lang="en-US" dirty="0" smtClean="0"/>
              <a:t>Installing software patches to patch the reported vulnerabilities.</a:t>
            </a:r>
          </a:p>
          <a:p>
            <a:pPr marL="666900" lvl="1" indent="-342900">
              <a:buFont typeface="+mj-lt"/>
              <a:buAutoNum type="alphaLcParenR"/>
            </a:pPr>
            <a:r>
              <a:rPr lang="en-US" dirty="0" smtClean="0"/>
              <a:t>Awareness on Social engineering.</a:t>
            </a:r>
            <a:endParaRPr lang="en-US" dirty="0"/>
          </a:p>
        </p:txBody>
      </p:sp>
      <p:sp>
        <p:nvSpPr>
          <p:cNvPr id="4" name="Content Placeholder 2"/>
          <p:cNvSpPr txBox="1">
            <a:spLocks/>
          </p:cNvSpPr>
          <p:nvPr/>
        </p:nvSpPr>
        <p:spPr>
          <a:xfrm>
            <a:off x="581191" y="4541855"/>
            <a:ext cx="11029615" cy="2230734"/>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err="1" smtClean="0"/>
              <a:t>Ans</a:t>
            </a:r>
            <a:r>
              <a:rPr lang="en-US" dirty="0" smtClean="0"/>
              <a:t>: </a:t>
            </a:r>
            <a:r>
              <a:rPr lang="en-US" dirty="0" smtClean="0">
                <a:solidFill>
                  <a:srgbClr val="00B050"/>
                </a:solidFill>
              </a:rPr>
              <a:t>B) Block USB Ports and Mass Storage devices.</a:t>
            </a:r>
          </a:p>
          <a:p>
            <a:pPr lvl="1"/>
            <a:r>
              <a:rPr lang="en-US" dirty="0" smtClean="0">
                <a:solidFill>
                  <a:srgbClr val="FF0000"/>
                </a:solidFill>
              </a:rPr>
              <a:t>a) Deploying antivirus is incorrect as ICS systems use embedded firmware and it is difficult to install software such as anti-virus on PLCs. Secondly, Signature scanning is effective against Known threats. </a:t>
            </a:r>
            <a:r>
              <a:rPr lang="en-US" dirty="0" err="1" smtClean="0">
                <a:solidFill>
                  <a:srgbClr val="FF0000"/>
                </a:solidFill>
              </a:rPr>
              <a:t>Stuxnet</a:t>
            </a:r>
            <a:r>
              <a:rPr lang="en-US" dirty="0" smtClean="0">
                <a:solidFill>
                  <a:srgbClr val="FF0000"/>
                </a:solidFill>
              </a:rPr>
              <a:t> was an unknown threat.</a:t>
            </a:r>
          </a:p>
          <a:p>
            <a:pPr lvl="1"/>
            <a:r>
              <a:rPr lang="en-US" dirty="0" smtClean="0">
                <a:solidFill>
                  <a:srgbClr val="FF0000"/>
                </a:solidFill>
              </a:rPr>
              <a:t>c) While installing software patches is the best way to mitigate vulnerabilities, the reported vulnerabilities were Zero-day with no publicly released patch available.</a:t>
            </a:r>
          </a:p>
          <a:p>
            <a:pPr lvl="1"/>
            <a:r>
              <a:rPr lang="en-US" dirty="0" smtClean="0">
                <a:solidFill>
                  <a:srgbClr val="FF0000"/>
                </a:solidFill>
              </a:rPr>
              <a:t>d) Awareness of Social Engineering: while an excellent control to reduce such instances, this method would not have been effective to stop the infection and spread of the malware.</a:t>
            </a:r>
          </a:p>
          <a:p>
            <a:pPr lvl="1"/>
            <a:r>
              <a:rPr lang="en-US" dirty="0" smtClean="0">
                <a:solidFill>
                  <a:srgbClr val="00B050"/>
                </a:solidFill>
              </a:rPr>
              <a:t>B) It is known that the facility was using an </a:t>
            </a:r>
            <a:r>
              <a:rPr lang="en-US" dirty="0" err="1" smtClean="0">
                <a:solidFill>
                  <a:srgbClr val="00B050"/>
                </a:solidFill>
              </a:rPr>
              <a:t>airgapped</a:t>
            </a:r>
            <a:r>
              <a:rPr lang="en-US" dirty="0" smtClean="0">
                <a:solidFill>
                  <a:srgbClr val="00B050"/>
                </a:solidFill>
              </a:rPr>
              <a:t> model in which systems do not have access to the internet. The suspected method of infection was a USB drive. Out of all answers, this is the best answer to block the initial infection vector.</a:t>
            </a:r>
            <a:endParaRPr lang="en-US" dirty="0">
              <a:solidFill>
                <a:srgbClr val="00B050"/>
              </a:solidFill>
            </a:endParaRPr>
          </a:p>
        </p:txBody>
      </p:sp>
    </p:spTree>
    <p:extLst>
      <p:ext uri="{BB962C8B-B14F-4D97-AF65-F5344CB8AC3E}">
        <p14:creationId xmlns:p14="http://schemas.microsoft.com/office/powerpoint/2010/main" val="1151863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Personnel security</a:t>
            </a:r>
            <a:endParaRPr lang="en-US" dirty="0"/>
          </a:p>
        </p:txBody>
      </p:sp>
      <p:sp>
        <p:nvSpPr>
          <p:cNvPr id="3" name="Content Placeholder 2"/>
          <p:cNvSpPr>
            <a:spLocks noGrp="1"/>
          </p:cNvSpPr>
          <p:nvPr>
            <p:ph idx="1"/>
          </p:nvPr>
        </p:nvSpPr>
        <p:spPr/>
        <p:txBody>
          <a:bodyPr/>
          <a:lstStyle/>
          <a:p>
            <a:r>
              <a:rPr lang="en-US" b="1" dirty="0" smtClean="0"/>
              <a:t>Background Checks: </a:t>
            </a:r>
            <a:r>
              <a:rPr lang="en-US" dirty="0" smtClean="0"/>
              <a:t>Perform criminal records checks, education, certification checks before hiring. </a:t>
            </a:r>
          </a:p>
          <a:p>
            <a:r>
              <a:rPr lang="en-US" b="1" dirty="0" smtClean="0"/>
              <a:t>Termination</a:t>
            </a:r>
            <a:r>
              <a:rPr lang="en-US" dirty="0" smtClean="0"/>
              <a:t>: Immediate revocation of access. Termination should be fair or there is a possibility of repercussion. Termination should follow a process:</a:t>
            </a:r>
          </a:p>
          <a:p>
            <a:pPr lvl="1"/>
            <a:r>
              <a:rPr lang="en-US" b="1" dirty="0" smtClean="0"/>
              <a:t>Coaching</a:t>
            </a:r>
            <a:r>
              <a:rPr lang="en-US" dirty="0" smtClean="0"/>
              <a:t> – Try to mentor and positively change employee behavior.</a:t>
            </a:r>
          </a:p>
          <a:p>
            <a:pPr lvl="1"/>
            <a:r>
              <a:rPr lang="en-US" b="1" dirty="0" smtClean="0"/>
              <a:t>Discussion</a:t>
            </a:r>
            <a:r>
              <a:rPr lang="en-US" dirty="0" smtClean="0"/>
              <a:t> – Have a verbal discussion, ideally along with HR.</a:t>
            </a:r>
          </a:p>
          <a:p>
            <a:pPr lvl="1"/>
            <a:r>
              <a:rPr lang="en-US" b="1" dirty="0" smtClean="0"/>
              <a:t>Warning</a:t>
            </a:r>
            <a:r>
              <a:rPr lang="en-US" dirty="0" smtClean="0"/>
              <a:t> – Written warning, along with HR.</a:t>
            </a:r>
          </a:p>
          <a:p>
            <a:pPr lvl="1"/>
            <a:r>
              <a:rPr lang="en-US" b="1" dirty="0" smtClean="0"/>
              <a:t>Termination</a:t>
            </a:r>
          </a:p>
          <a:p>
            <a:pPr lvl="2"/>
            <a:r>
              <a:rPr lang="en-US" dirty="0" smtClean="0"/>
              <a:t>All Access should be revoked on Termination.</a:t>
            </a:r>
          </a:p>
          <a:p>
            <a:pPr lvl="2"/>
            <a:r>
              <a:rPr lang="en-US" dirty="0" smtClean="0"/>
              <a:t>All ID Cards, Badges and equipment should be collected.</a:t>
            </a:r>
          </a:p>
          <a:p>
            <a:pPr lvl="2"/>
            <a:r>
              <a:rPr lang="en-US" dirty="0" smtClean="0"/>
              <a:t>Employee must be escorted outside the premises by security.</a:t>
            </a:r>
            <a:endParaRPr lang="en-US" dirty="0"/>
          </a:p>
        </p:txBody>
      </p:sp>
    </p:spTree>
    <p:extLst>
      <p:ext uri="{BB962C8B-B14F-4D97-AF65-F5344CB8AC3E}">
        <p14:creationId xmlns:p14="http://schemas.microsoft.com/office/powerpoint/2010/main" val="280616964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ROLEPLAY – STUXNET – Q2</a:t>
            </a:r>
            <a:endParaRPr lang="en-US" dirty="0"/>
          </a:p>
        </p:txBody>
      </p:sp>
      <p:sp>
        <p:nvSpPr>
          <p:cNvPr id="3" name="Content Placeholder 2"/>
          <p:cNvSpPr>
            <a:spLocks noGrp="1"/>
          </p:cNvSpPr>
          <p:nvPr>
            <p:ph idx="1"/>
          </p:nvPr>
        </p:nvSpPr>
        <p:spPr>
          <a:xfrm>
            <a:off x="581192" y="1909192"/>
            <a:ext cx="11029615" cy="2783390"/>
          </a:xfrm>
        </p:spPr>
        <p:txBody>
          <a:bodyPr>
            <a:normAutofit lnSpcReduction="10000"/>
          </a:bodyPr>
          <a:lstStyle/>
          <a:p>
            <a:r>
              <a:rPr lang="en-US" dirty="0" smtClean="0"/>
              <a:t>On inspection it is identified that the plant did indeed have controls to prevent USB and Mass Storage devices from connecting to the network. The Security Officers identified a computer that had a policy of allowing USB drives set. On further probing, it was identified that a Formal change request had been filed to allow USB access for a day, but the Administrator had forgotten to revoke access after the time elapsed. What could the Security team have done to prevent such an incident?</a:t>
            </a:r>
          </a:p>
          <a:p>
            <a:pPr marL="666900" lvl="1" indent="-342900">
              <a:buFont typeface="+mj-lt"/>
              <a:buAutoNum type="alphaLcParenR"/>
            </a:pPr>
            <a:r>
              <a:rPr lang="en-US" dirty="0" smtClean="0"/>
              <a:t>Penetration Test</a:t>
            </a:r>
          </a:p>
          <a:p>
            <a:pPr marL="666900" lvl="1" indent="-342900">
              <a:buFont typeface="+mj-lt"/>
              <a:buAutoNum type="alphaLcParenR"/>
            </a:pPr>
            <a:r>
              <a:rPr lang="en-US" dirty="0" smtClean="0"/>
              <a:t>Vulnerability Scanning</a:t>
            </a:r>
          </a:p>
          <a:p>
            <a:pPr marL="666900" lvl="1" indent="-342900">
              <a:buFont typeface="+mj-lt"/>
              <a:buAutoNum type="alphaLcParenR"/>
            </a:pPr>
            <a:r>
              <a:rPr lang="en-US" dirty="0" smtClean="0"/>
              <a:t>Internal Audit</a:t>
            </a:r>
          </a:p>
          <a:p>
            <a:pPr marL="666900" lvl="1" indent="-342900">
              <a:buFont typeface="+mj-lt"/>
              <a:buAutoNum type="alphaLcParenR"/>
            </a:pPr>
            <a:r>
              <a:rPr lang="en-US" dirty="0" smtClean="0"/>
              <a:t>Risk Analysis</a:t>
            </a:r>
            <a:endParaRPr lang="en-US" dirty="0"/>
          </a:p>
        </p:txBody>
      </p:sp>
      <p:sp>
        <p:nvSpPr>
          <p:cNvPr id="4" name="Content Placeholder 2"/>
          <p:cNvSpPr txBox="1">
            <a:spLocks/>
          </p:cNvSpPr>
          <p:nvPr/>
        </p:nvSpPr>
        <p:spPr>
          <a:xfrm>
            <a:off x="581191" y="4541855"/>
            <a:ext cx="11029615" cy="223073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err="1" smtClean="0"/>
              <a:t>Ans</a:t>
            </a:r>
            <a:r>
              <a:rPr lang="en-US" dirty="0" smtClean="0"/>
              <a:t>: </a:t>
            </a:r>
            <a:r>
              <a:rPr lang="en-US" dirty="0">
                <a:solidFill>
                  <a:srgbClr val="00B050"/>
                </a:solidFill>
              </a:rPr>
              <a:t>C</a:t>
            </a:r>
            <a:r>
              <a:rPr lang="en-US" dirty="0" smtClean="0">
                <a:solidFill>
                  <a:srgbClr val="00B050"/>
                </a:solidFill>
              </a:rPr>
              <a:t>) Internal Audit</a:t>
            </a:r>
          </a:p>
          <a:p>
            <a:pPr lvl="1"/>
            <a:r>
              <a:rPr lang="en-US" dirty="0" smtClean="0">
                <a:solidFill>
                  <a:srgbClr val="FF0000"/>
                </a:solidFill>
              </a:rPr>
              <a:t>a) A Penetration test seeks to exploit vulnerabilities.</a:t>
            </a:r>
          </a:p>
          <a:p>
            <a:pPr lvl="1"/>
            <a:r>
              <a:rPr lang="en-US" dirty="0">
                <a:solidFill>
                  <a:srgbClr val="FF0000"/>
                </a:solidFill>
              </a:rPr>
              <a:t>b</a:t>
            </a:r>
            <a:r>
              <a:rPr lang="en-US" dirty="0" smtClean="0">
                <a:solidFill>
                  <a:srgbClr val="FF0000"/>
                </a:solidFill>
              </a:rPr>
              <a:t>) A vulnerability scan exposes loopholes in services on systems usually via an automated scanner.</a:t>
            </a:r>
          </a:p>
          <a:p>
            <a:pPr lvl="1"/>
            <a:r>
              <a:rPr lang="en-US" dirty="0" smtClean="0">
                <a:solidFill>
                  <a:srgbClr val="FF0000"/>
                </a:solidFill>
              </a:rPr>
              <a:t>d) Risk Analysis seeks to assess risk and then deploy safeguards to mitigate risk. Since a control was already deployed yet was not enforced properly, this is not the best answer.</a:t>
            </a:r>
          </a:p>
          <a:p>
            <a:pPr lvl="1"/>
            <a:r>
              <a:rPr lang="en-US" dirty="0" smtClean="0">
                <a:solidFill>
                  <a:srgbClr val="00B050"/>
                </a:solidFill>
              </a:rPr>
              <a:t>C) An internal audit is the best way to assess currently deployed controls and procedures.</a:t>
            </a:r>
            <a:endParaRPr lang="en-US" dirty="0">
              <a:solidFill>
                <a:srgbClr val="00B050"/>
              </a:solidFill>
            </a:endParaRPr>
          </a:p>
        </p:txBody>
      </p:sp>
    </p:spTree>
    <p:extLst>
      <p:ext uri="{BB962C8B-B14F-4D97-AF65-F5344CB8AC3E}">
        <p14:creationId xmlns:p14="http://schemas.microsoft.com/office/powerpoint/2010/main" val="324215499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ROLEPLAY – STUXNET – Q3</a:t>
            </a:r>
            <a:endParaRPr lang="en-US" dirty="0"/>
          </a:p>
        </p:txBody>
      </p:sp>
      <p:sp>
        <p:nvSpPr>
          <p:cNvPr id="3" name="Content Placeholder 2"/>
          <p:cNvSpPr>
            <a:spLocks noGrp="1"/>
          </p:cNvSpPr>
          <p:nvPr>
            <p:ph idx="1"/>
          </p:nvPr>
        </p:nvSpPr>
        <p:spPr>
          <a:xfrm>
            <a:off x="581192" y="1909192"/>
            <a:ext cx="11029615" cy="2783390"/>
          </a:xfrm>
        </p:spPr>
        <p:txBody>
          <a:bodyPr>
            <a:normAutofit lnSpcReduction="10000"/>
          </a:bodyPr>
          <a:lstStyle/>
          <a:p>
            <a:r>
              <a:rPr lang="en-US" dirty="0" smtClean="0"/>
              <a:t>On further investigation of the incident, it was identified that a member of the Operations team identified anomalous behavior including slowness of a PC monitoring a Centrifuge. The Tech identified a few processes that were utilizing high memory and ended them, which led to the PC crashing. The Tech restarted the PC, and the behavior was not seen again. The Incident was filed as resolved. What was incorrect done in this scenario, and what could have prevented the catastrophic disaster if determined correctly?</a:t>
            </a:r>
          </a:p>
          <a:p>
            <a:pPr marL="666900" lvl="1" indent="-342900">
              <a:buFont typeface="+mj-lt"/>
              <a:buAutoNum type="alphaLcParenR"/>
            </a:pPr>
            <a:r>
              <a:rPr lang="en-US" dirty="0" smtClean="0"/>
              <a:t>Incident Response</a:t>
            </a:r>
          </a:p>
          <a:p>
            <a:pPr marL="666900" lvl="1" indent="-342900">
              <a:buFont typeface="+mj-lt"/>
              <a:buAutoNum type="alphaLcParenR"/>
            </a:pPr>
            <a:r>
              <a:rPr lang="en-US" dirty="0" smtClean="0"/>
              <a:t>Mitigation</a:t>
            </a:r>
          </a:p>
          <a:p>
            <a:pPr marL="666900" lvl="1" indent="-342900">
              <a:buFont typeface="+mj-lt"/>
              <a:buAutoNum type="alphaLcParenR"/>
            </a:pPr>
            <a:r>
              <a:rPr lang="en-US" dirty="0" smtClean="0"/>
              <a:t>Recovery</a:t>
            </a:r>
          </a:p>
          <a:p>
            <a:pPr marL="666900" lvl="1" indent="-342900">
              <a:buFont typeface="+mj-lt"/>
              <a:buAutoNum type="alphaLcParenR"/>
            </a:pPr>
            <a:r>
              <a:rPr lang="en-US" dirty="0" smtClean="0"/>
              <a:t>Root Cause Analysis</a:t>
            </a:r>
            <a:endParaRPr lang="en-US" dirty="0"/>
          </a:p>
        </p:txBody>
      </p:sp>
      <p:sp>
        <p:nvSpPr>
          <p:cNvPr id="4" name="Content Placeholder 2"/>
          <p:cNvSpPr txBox="1">
            <a:spLocks/>
          </p:cNvSpPr>
          <p:nvPr/>
        </p:nvSpPr>
        <p:spPr>
          <a:xfrm>
            <a:off x="581191" y="4541855"/>
            <a:ext cx="11029615" cy="223073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err="1" smtClean="0"/>
              <a:t>Ans</a:t>
            </a:r>
            <a:r>
              <a:rPr lang="en-US" dirty="0" smtClean="0"/>
              <a:t>: </a:t>
            </a:r>
            <a:r>
              <a:rPr lang="en-US" dirty="0" smtClean="0">
                <a:solidFill>
                  <a:srgbClr val="00B050"/>
                </a:solidFill>
              </a:rPr>
              <a:t>A</a:t>
            </a:r>
            <a:r>
              <a:rPr lang="en-US" dirty="0" smtClean="0"/>
              <a:t>) </a:t>
            </a:r>
            <a:r>
              <a:rPr lang="en-US" dirty="0" smtClean="0">
                <a:solidFill>
                  <a:srgbClr val="00B050"/>
                </a:solidFill>
              </a:rPr>
              <a:t>B) and D) The response was incorrect – no evidence collection, incorrect identification, Mitigation was unable to eradicate the actual threat, as there was an incorrect Root Cause Analysis.</a:t>
            </a:r>
          </a:p>
          <a:p>
            <a:pPr lvl="1"/>
            <a:r>
              <a:rPr lang="en-US" dirty="0" smtClean="0">
                <a:solidFill>
                  <a:srgbClr val="FF0000"/>
                </a:solidFill>
              </a:rPr>
              <a:t>c) Recovery – The system was brought to an operational state by rebooting the system.</a:t>
            </a:r>
          </a:p>
        </p:txBody>
      </p:sp>
    </p:spTree>
    <p:extLst>
      <p:ext uri="{BB962C8B-B14F-4D97-AF65-F5344CB8AC3E}">
        <p14:creationId xmlns:p14="http://schemas.microsoft.com/office/powerpoint/2010/main" val="52035507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ROLEPLAY – STUXNET – Q4</a:t>
            </a:r>
            <a:endParaRPr lang="en-US" dirty="0"/>
          </a:p>
        </p:txBody>
      </p:sp>
      <p:sp>
        <p:nvSpPr>
          <p:cNvPr id="3" name="Content Placeholder 2"/>
          <p:cNvSpPr>
            <a:spLocks noGrp="1"/>
          </p:cNvSpPr>
          <p:nvPr>
            <p:ph idx="1"/>
          </p:nvPr>
        </p:nvSpPr>
        <p:spPr>
          <a:xfrm>
            <a:off x="581192" y="1909192"/>
            <a:ext cx="11029615" cy="2783390"/>
          </a:xfrm>
        </p:spPr>
        <p:txBody>
          <a:bodyPr>
            <a:normAutofit/>
          </a:bodyPr>
          <a:lstStyle/>
          <a:p>
            <a:r>
              <a:rPr lang="en-US" dirty="0" smtClean="0"/>
              <a:t>What additional control could have been deployed to prevent the infection and spread of the malware in the facilities?</a:t>
            </a:r>
          </a:p>
          <a:p>
            <a:pPr marL="666900" lvl="1" indent="-342900">
              <a:buFont typeface="+mj-lt"/>
              <a:buAutoNum type="alphaLcParenR"/>
            </a:pPr>
            <a:r>
              <a:rPr lang="en-US" dirty="0" smtClean="0"/>
              <a:t>Prevent auto-run of executables</a:t>
            </a:r>
          </a:p>
          <a:p>
            <a:pPr marL="666900" lvl="1" indent="-342900">
              <a:buFont typeface="+mj-lt"/>
              <a:buAutoNum type="alphaLcParenR"/>
            </a:pPr>
            <a:r>
              <a:rPr lang="en-US" dirty="0" smtClean="0"/>
              <a:t>Blacklisting</a:t>
            </a:r>
          </a:p>
          <a:p>
            <a:pPr marL="666900" lvl="1" indent="-342900">
              <a:buFont typeface="+mj-lt"/>
              <a:buAutoNum type="alphaLcParenR"/>
            </a:pPr>
            <a:r>
              <a:rPr lang="en-US" dirty="0" smtClean="0"/>
              <a:t>Whitelisting</a:t>
            </a:r>
          </a:p>
          <a:p>
            <a:pPr marL="666900" lvl="1" indent="-342900">
              <a:buFont typeface="+mj-lt"/>
              <a:buAutoNum type="alphaLcParenR"/>
            </a:pPr>
            <a:r>
              <a:rPr lang="en-US" dirty="0" smtClean="0"/>
              <a:t>Condensation</a:t>
            </a:r>
            <a:endParaRPr lang="en-US" dirty="0"/>
          </a:p>
        </p:txBody>
      </p:sp>
      <p:sp>
        <p:nvSpPr>
          <p:cNvPr id="4" name="Content Placeholder 2"/>
          <p:cNvSpPr txBox="1">
            <a:spLocks/>
          </p:cNvSpPr>
          <p:nvPr/>
        </p:nvSpPr>
        <p:spPr>
          <a:xfrm>
            <a:off x="581191" y="4541855"/>
            <a:ext cx="11029615" cy="223073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err="1" smtClean="0"/>
              <a:t>Ans</a:t>
            </a:r>
            <a:r>
              <a:rPr lang="en-US" dirty="0" smtClean="0"/>
              <a:t>: </a:t>
            </a:r>
            <a:r>
              <a:rPr lang="en-US" dirty="0" smtClean="0">
                <a:solidFill>
                  <a:srgbClr val="00B050"/>
                </a:solidFill>
              </a:rPr>
              <a:t>C) Whitelisting would have prevented an unauthorized program not whitelisted previously from being run. Whitelisting is a recommended control for critical systems such as OT.</a:t>
            </a:r>
          </a:p>
          <a:p>
            <a:pPr lvl="1"/>
            <a:r>
              <a:rPr lang="en-US" dirty="0" smtClean="0">
                <a:solidFill>
                  <a:srgbClr val="FF0000"/>
                </a:solidFill>
              </a:rPr>
              <a:t>a) Prevent auto-run – would have prevented the initial execution, but an accidental user click would have executed the malware.</a:t>
            </a:r>
          </a:p>
          <a:p>
            <a:pPr lvl="1"/>
            <a:r>
              <a:rPr lang="en-US" dirty="0" smtClean="0">
                <a:solidFill>
                  <a:srgbClr val="FF0000"/>
                </a:solidFill>
              </a:rPr>
              <a:t>c) Blacklisting seeks to block known bad software. Since this was unknown, blacklisting would not have prevented it.</a:t>
            </a:r>
          </a:p>
          <a:p>
            <a:pPr lvl="1"/>
            <a:r>
              <a:rPr lang="en-US" dirty="0" smtClean="0">
                <a:solidFill>
                  <a:srgbClr val="FF0000"/>
                </a:solidFill>
              </a:rPr>
              <a:t>D) Condensation is a distractor</a:t>
            </a:r>
          </a:p>
        </p:txBody>
      </p:sp>
    </p:spTree>
    <p:extLst>
      <p:ext uri="{BB962C8B-B14F-4D97-AF65-F5344CB8AC3E}">
        <p14:creationId xmlns:p14="http://schemas.microsoft.com/office/powerpoint/2010/main" val="240575199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ROLEPLAY – STUXNET – Q5</a:t>
            </a:r>
            <a:endParaRPr lang="en-US" dirty="0"/>
          </a:p>
        </p:txBody>
      </p:sp>
      <p:sp>
        <p:nvSpPr>
          <p:cNvPr id="3" name="Content Placeholder 2"/>
          <p:cNvSpPr>
            <a:spLocks noGrp="1"/>
          </p:cNvSpPr>
          <p:nvPr>
            <p:ph idx="1"/>
          </p:nvPr>
        </p:nvSpPr>
        <p:spPr>
          <a:xfrm>
            <a:off x="733591" y="1834665"/>
            <a:ext cx="11029615" cy="2783390"/>
          </a:xfrm>
        </p:spPr>
        <p:txBody>
          <a:bodyPr>
            <a:normAutofit/>
          </a:bodyPr>
          <a:lstStyle/>
          <a:p>
            <a:r>
              <a:rPr lang="en-US" dirty="0" smtClean="0"/>
              <a:t>What essential was </a:t>
            </a:r>
            <a:r>
              <a:rPr lang="en-US" dirty="0" err="1" smtClean="0"/>
              <a:t>Stuxnet</a:t>
            </a:r>
            <a:r>
              <a:rPr lang="en-US" dirty="0" smtClean="0"/>
              <a:t> based on the information provided in the scenario?</a:t>
            </a:r>
          </a:p>
          <a:p>
            <a:pPr marL="666900" lvl="1" indent="-342900">
              <a:buFont typeface="+mj-lt"/>
              <a:buAutoNum type="alphaLcParenR"/>
            </a:pPr>
            <a:r>
              <a:rPr lang="en-US" dirty="0" smtClean="0"/>
              <a:t>APT</a:t>
            </a:r>
          </a:p>
          <a:p>
            <a:pPr marL="666900" lvl="1" indent="-342900">
              <a:buFont typeface="+mj-lt"/>
              <a:buAutoNum type="alphaLcParenR"/>
            </a:pPr>
            <a:r>
              <a:rPr lang="en-US" dirty="0" smtClean="0"/>
              <a:t>Malware</a:t>
            </a:r>
          </a:p>
          <a:p>
            <a:pPr marL="666900" lvl="1" indent="-342900">
              <a:buFont typeface="+mj-lt"/>
              <a:buAutoNum type="alphaLcParenR"/>
            </a:pPr>
            <a:r>
              <a:rPr lang="en-US" dirty="0" smtClean="0"/>
              <a:t>Trojan Horse</a:t>
            </a:r>
          </a:p>
          <a:p>
            <a:pPr marL="666900" lvl="1" indent="-342900">
              <a:buFont typeface="+mj-lt"/>
              <a:buAutoNum type="alphaLcParenR"/>
            </a:pPr>
            <a:r>
              <a:rPr lang="en-US" dirty="0" smtClean="0"/>
              <a:t>Worm</a:t>
            </a:r>
            <a:endParaRPr lang="en-US" dirty="0"/>
          </a:p>
        </p:txBody>
      </p:sp>
      <p:sp>
        <p:nvSpPr>
          <p:cNvPr id="4" name="Content Placeholder 2"/>
          <p:cNvSpPr txBox="1">
            <a:spLocks/>
          </p:cNvSpPr>
          <p:nvPr/>
        </p:nvSpPr>
        <p:spPr>
          <a:xfrm>
            <a:off x="581191" y="4541855"/>
            <a:ext cx="11029615" cy="223073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smtClean="0">
              <a:solidFill>
                <a:srgbClr val="FF0000"/>
              </a:solidFill>
            </a:endParaRPr>
          </a:p>
        </p:txBody>
      </p:sp>
      <p:sp>
        <p:nvSpPr>
          <p:cNvPr id="5" name="Content Placeholder 2"/>
          <p:cNvSpPr txBox="1">
            <a:spLocks/>
          </p:cNvSpPr>
          <p:nvPr/>
        </p:nvSpPr>
        <p:spPr>
          <a:xfrm>
            <a:off x="428791" y="4396991"/>
            <a:ext cx="11029615" cy="223073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err="1" smtClean="0"/>
              <a:t>Ans</a:t>
            </a:r>
            <a:r>
              <a:rPr lang="en-US" dirty="0" smtClean="0"/>
              <a:t>: </a:t>
            </a:r>
            <a:r>
              <a:rPr lang="en-US" dirty="0" smtClean="0">
                <a:solidFill>
                  <a:srgbClr val="00B050"/>
                </a:solidFill>
              </a:rPr>
              <a:t>A) APT – an Advanced Persistent Threat goes beyond traditional malware and worms, embedding in the victim for a specific purpose and is usually funded and aided by governments.</a:t>
            </a:r>
            <a:endParaRPr lang="en-US" dirty="0" smtClean="0">
              <a:solidFill>
                <a:srgbClr val="FF0000"/>
              </a:solidFill>
            </a:endParaRPr>
          </a:p>
        </p:txBody>
      </p:sp>
    </p:spTree>
    <p:extLst>
      <p:ext uri="{BB962C8B-B14F-4D97-AF65-F5344CB8AC3E}">
        <p14:creationId xmlns:p14="http://schemas.microsoft.com/office/powerpoint/2010/main" val="3533530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BONUS: ROLEPLAY II</a:t>
            </a:r>
            <a:endParaRPr lang="en-US" dirty="0"/>
          </a:p>
        </p:txBody>
      </p:sp>
      <p:sp>
        <p:nvSpPr>
          <p:cNvPr id="5" name="Text Placeholder 4"/>
          <p:cNvSpPr>
            <a:spLocks noGrp="1"/>
          </p:cNvSpPr>
          <p:nvPr>
            <p:ph type="body" idx="1"/>
          </p:nvPr>
        </p:nvSpPr>
        <p:spPr/>
        <p:txBody>
          <a:bodyPr/>
          <a:lstStyle/>
          <a:p>
            <a:r>
              <a:rPr lang="en-US" dirty="0" smtClean="0"/>
              <a:t>GEEKCORP</a:t>
            </a:r>
            <a:endParaRPr lang="en-US" dirty="0"/>
          </a:p>
        </p:txBody>
      </p:sp>
    </p:spTree>
    <p:extLst>
      <p:ext uri="{BB962C8B-B14F-4D97-AF65-F5344CB8AC3E}">
        <p14:creationId xmlns:p14="http://schemas.microsoft.com/office/powerpoint/2010/main" val="33548315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ROLEPLAY II – </a:t>
            </a:r>
            <a:r>
              <a:rPr lang="en-US" dirty="0" err="1" smtClean="0"/>
              <a:t>GeekCorp</a:t>
            </a:r>
            <a:endParaRPr lang="en-US" dirty="0"/>
          </a:p>
        </p:txBody>
      </p:sp>
      <p:sp>
        <p:nvSpPr>
          <p:cNvPr id="3" name="Content Placeholder 2"/>
          <p:cNvSpPr>
            <a:spLocks noGrp="1"/>
          </p:cNvSpPr>
          <p:nvPr>
            <p:ph idx="1"/>
          </p:nvPr>
        </p:nvSpPr>
        <p:spPr>
          <a:xfrm>
            <a:off x="581192" y="2019722"/>
            <a:ext cx="11029615" cy="3678303"/>
          </a:xfrm>
        </p:spPr>
        <p:txBody>
          <a:bodyPr/>
          <a:lstStyle/>
          <a:p>
            <a:r>
              <a:rPr lang="en-US" dirty="0" err="1" smtClean="0"/>
              <a:t>Bhavesh</a:t>
            </a:r>
            <a:r>
              <a:rPr lang="en-US" dirty="0" smtClean="0"/>
              <a:t> has recently been hired as the CISO for </a:t>
            </a:r>
            <a:r>
              <a:rPr lang="en-US" dirty="0" err="1" smtClean="0"/>
              <a:t>GeekCorp</a:t>
            </a:r>
            <a:r>
              <a:rPr lang="en-US" dirty="0" smtClean="0"/>
              <a:t> Media, an online and print media and entertainment powerhouse. </a:t>
            </a:r>
            <a:r>
              <a:rPr lang="en-US" dirty="0" err="1" smtClean="0"/>
              <a:t>GeekCorp</a:t>
            </a:r>
            <a:r>
              <a:rPr lang="en-US" dirty="0" smtClean="0"/>
              <a:t> operates several entertainment websites under its banner geekcorp.com, allowing customers to view, stream and download original content.</a:t>
            </a:r>
          </a:p>
          <a:p>
            <a:r>
              <a:rPr lang="en-US" dirty="0" err="1" smtClean="0"/>
              <a:t>Bhavesh</a:t>
            </a:r>
            <a:r>
              <a:rPr lang="en-US" dirty="0" smtClean="0"/>
              <a:t> recently received a report as part of a vulnerability assessment,  of a vulnerability in the website that allowed website visitors to download videos without authentication. What should be the next step that </a:t>
            </a:r>
            <a:r>
              <a:rPr lang="en-US" dirty="0" err="1" smtClean="0"/>
              <a:t>Bhavesh</a:t>
            </a:r>
            <a:r>
              <a:rPr lang="en-US" dirty="0" smtClean="0"/>
              <a:t> should take?</a:t>
            </a:r>
          </a:p>
          <a:p>
            <a:pPr marL="666900" lvl="1" indent="-342900">
              <a:buFont typeface="+mj-lt"/>
              <a:buAutoNum type="alphaLcParenR"/>
            </a:pPr>
            <a:r>
              <a:rPr lang="en-US" dirty="0" smtClean="0"/>
              <a:t>Implement a countermeasure</a:t>
            </a:r>
          </a:p>
          <a:p>
            <a:pPr marL="666900" lvl="1" indent="-342900">
              <a:buFont typeface="+mj-lt"/>
              <a:buAutoNum type="alphaLcParenR"/>
            </a:pPr>
            <a:r>
              <a:rPr lang="en-US" dirty="0" smtClean="0"/>
              <a:t>Disable video downloads</a:t>
            </a:r>
          </a:p>
          <a:p>
            <a:pPr marL="666900" lvl="1" indent="-342900">
              <a:buFont typeface="+mj-lt"/>
              <a:buAutoNum type="alphaLcParenR"/>
            </a:pPr>
            <a:r>
              <a:rPr lang="en-US" dirty="0" smtClean="0"/>
              <a:t>Inform his superior</a:t>
            </a:r>
          </a:p>
          <a:p>
            <a:pPr marL="666900" lvl="1" indent="-342900">
              <a:buFont typeface="+mj-lt"/>
              <a:buAutoNum type="alphaLcParenR"/>
            </a:pPr>
            <a:r>
              <a:rPr lang="en-US" dirty="0" smtClean="0"/>
              <a:t>Have his team download some videos using the method described.</a:t>
            </a:r>
            <a:endParaRPr lang="en-US" dirty="0"/>
          </a:p>
        </p:txBody>
      </p:sp>
      <p:sp>
        <p:nvSpPr>
          <p:cNvPr id="4" name="Content Placeholder 2"/>
          <p:cNvSpPr txBox="1">
            <a:spLocks/>
          </p:cNvSpPr>
          <p:nvPr/>
        </p:nvSpPr>
        <p:spPr>
          <a:xfrm>
            <a:off x="428791" y="6001791"/>
            <a:ext cx="11029615" cy="625934"/>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err="1" smtClean="0"/>
              <a:t>Ans</a:t>
            </a:r>
            <a:r>
              <a:rPr lang="en-US" dirty="0" smtClean="0"/>
              <a:t>: </a:t>
            </a:r>
            <a:r>
              <a:rPr lang="en-US" dirty="0">
                <a:solidFill>
                  <a:srgbClr val="00B050"/>
                </a:solidFill>
              </a:rPr>
              <a:t>d</a:t>
            </a:r>
            <a:r>
              <a:rPr lang="en-US" dirty="0" smtClean="0">
                <a:solidFill>
                  <a:srgbClr val="00B050"/>
                </a:solidFill>
              </a:rPr>
              <a:t>) The first step is to Validate the vulnerability as part of the vulnerability management process, and that can only be possible via d) </a:t>
            </a:r>
            <a:endParaRPr lang="en-US" dirty="0" smtClean="0">
              <a:solidFill>
                <a:srgbClr val="FF0000"/>
              </a:solidFill>
            </a:endParaRPr>
          </a:p>
        </p:txBody>
      </p:sp>
    </p:spTree>
    <p:extLst>
      <p:ext uri="{BB962C8B-B14F-4D97-AF65-F5344CB8AC3E}">
        <p14:creationId xmlns:p14="http://schemas.microsoft.com/office/powerpoint/2010/main" val="418229789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371" y="2854401"/>
            <a:ext cx="2914023" cy="2547901"/>
          </a:xfrm>
          <a:prstGeom prst="rect">
            <a:avLst/>
          </a:prstGeom>
        </p:spPr>
      </p:pic>
      <p:sp>
        <p:nvSpPr>
          <p:cNvPr id="5" name="Rectangle 4"/>
          <p:cNvSpPr/>
          <p:nvPr/>
        </p:nvSpPr>
        <p:spPr>
          <a:xfrm>
            <a:off x="2163085" y="1711290"/>
            <a:ext cx="7604582" cy="923330"/>
          </a:xfrm>
          <a:prstGeom prst="rect">
            <a:avLst/>
          </a:prstGeom>
          <a:noFill/>
        </p:spPr>
        <p:txBody>
          <a:bodyPr wrap="none" lIns="91440" tIns="45720" rIns="91440" bIns="45720">
            <a:spAutoFit/>
          </a:bodyPr>
          <a:lstStyle/>
          <a:p>
            <a:pPr algn="ctr"/>
            <a:r>
              <a:rPr lang="en-US"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 for Reading!</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6" name="TextBox 5"/>
          <p:cNvSpPr txBox="1"/>
          <p:nvPr/>
        </p:nvSpPr>
        <p:spPr>
          <a:xfrm>
            <a:off x="2163085" y="5606980"/>
            <a:ext cx="8196766" cy="369332"/>
          </a:xfrm>
          <a:prstGeom prst="rect">
            <a:avLst/>
          </a:prstGeom>
          <a:noFill/>
        </p:spPr>
        <p:txBody>
          <a:bodyPr wrap="square" rtlCol="0">
            <a:spAutoFit/>
          </a:bodyPr>
          <a:lstStyle/>
          <a:p>
            <a:r>
              <a:rPr lang="en-US" dirty="0" smtClean="0"/>
              <a:t>Feedback / Comments to:         </a:t>
            </a:r>
            <a:r>
              <a:rPr lang="en-US" dirty="0" smtClean="0">
                <a:hlinkClick r:id="rId3"/>
              </a:rPr>
              <a:t>Ashish Chalke</a:t>
            </a:r>
            <a:r>
              <a:rPr lang="en-US" dirty="0" smtClean="0"/>
              <a:t> | </a:t>
            </a:r>
            <a:r>
              <a:rPr lang="en-US" dirty="0" smtClean="0">
                <a:hlinkClick r:id="rId4"/>
              </a:rPr>
              <a:t>www.ashishchalke.com</a:t>
            </a:r>
            <a:r>
              <a:rPr lang="en-US" dirty="0" smtClean="0"/>
              <a:t> </a:t>
            </a:r>
            <a:endParaRPr lang="en-US" dirty="0"/>
          </a:p>
        </p:txBody>
      </p:sp>
      <p:sp>
        <p:nvSpPr>
          <p:cNvPr id="7" name="TextBox 6"/>
          <p:cNvSpPr txBox="1"/>
          <p:nvPr/>
        </p:nvSpPr>
        <p:spPr>
          <a:xfrm>
            <a:off x="7094136" y="4054846"/>
            <a:ext cx="884255" cy="307777"/>
          </a:xfrm>
          <a:prstGeom prst="rect">
            <a:avLst/>
          </a:prstGeom>
          <a:noFill/>
        </p:spPr>
        <p:txBody>
          <a:bodyPr wrap="square" rtlCol="0">
            <a:spAutoFit/>
          </a:bodyPr>
          <a:lstStyle/>
          <a:p>
            <a:r>
              <a:rPr lang="en-US" sz="1400" dirty="0" smtClean="0"/>
              <a:t>TM</a:t>
            </a:r>
            <a:endParaRPr lang="en-US" sz="1400" dirty="0"/>
          </a:p>
        </p:txBody>
      </p:sp>
      <p:pic>
        <p:nvPicPr>
          <p:cNvPr id="2052" name="Picture 4" descr="Image result for linkedin smal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0124" y="5652197"/>
            <a:ext cx="278897" cy="27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889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Third party Security</a:t>
            </a:r>
            <a:endParaRPr lang="en-US" dirty="0"/>
          </a:p>
        </p:txBody>
      </p:sp>
      <p:sp>
        <p:nvSpPr>
          <p:cNvPr id="3" name="Content Placeholder 2"/>
          <p:cNvSpPr>
            <a:spLocks noGrp="1"/>
          </p:cNvSpPr>
          <p:nvPr>
            <p:ph idx="1"/>
          </p:nvPr>
        </p:nvSpPr>
        <p:spPr>
          <a:xfrm>
            <a:off x="170822" y="1715956"/>
            <a:ext cx="11907297" cy="5142044"/>
          </a:xfrm>
        </p:spPr>
        <p:txBody>
          <a:bodyPr>
            <a:normAutofit fontScale="92500" lnSpcReduction="10000"/>
          </a:bodyPr>
          <a:lstStyle/>
          <a:p>
            <a:r>
              <a:rPr lang="en-US" b="1" dirty="0" smtClean="0"/>
              <a:t>Vendor or Third Party Personnel</a:t>
            </a:r>
            <a:r>
              <a:rPr lang="en-US" dirty="0" smtClean="0"/>
              <a:t>: Organizations may employ third-party’s or vendors to perform business functions such as Physical Security or Marketing. As such, security controls must apply to these vendors:</a:t>
            </a:r>
          </a:p>
          <a:p>
            <a:pPr lvl="1"/>
            <a:r>
              <a:rPr lang="en-US" b="1" dirty="0" smtClean="0"/>
              <a:t>Background Checks – Standard</a:t>
            </a:r>
            <a:r>
              <a:rPr lang="en-US" dirty="0" smtClean="0"/>
              <a:t>: Ensures that the vendor also meets the standard criteria before hiring. </a:t>
            </a:r>
            <a:r>
              <a:rPr lang="en-US" b="1" dirty="0" smtClean="0"/>
              <a:t>Example</a:t>
            </a:r>
            <a:r>
              <a:rPr lang="en-US" dirty="0" smtClean="0"/>
              <a:t>: </a:t>
            </a:r>
            <a:r>
              <a:rPr lang="en-US" i="1" dirty="0" smtClean="0"/>
              <a:t>A Physical Security agency hires a guard without a formal background check, who happens to have a criminal background, for lesser pay and more profit to the agency.</a:t>
            </a:r>
          </a:p>
          <a:p>
            <a:pPr lvl="1"/>
            <a:r>
              <a:rPr lang="en-US" b="1" dirty="0" smtClean="0"/>
              <a:t>Data Control/Use – Standard</a:t>
            </a:r>
            <a:r>
              <a:rPr lang="en-US" dirty="0" smtClean="0"/>
              <a:t>: Define how the organizations data is to be used, stored and protected; and limits on subcontracting/disclosing data to third parties, ideally with a penalty component. Ensures that organizations data is not leaked. </a:t>
            </a:r>
            <a:r>
              <a:rPr lang="en-US" b="1" dirty="0" smtClean="0"/>
              <a:t>Example</a:t>
            </a:r>
            <a:r>
              <a:rPr lang="en-US" dirty="0" smtClean="0"/>
              <a:t>: </a:t>
            </a:r>
            <a:r>
              <a:rPr lang="en-US" i="1" dirty="0" err="1" smtClean="0"/>
              <a:t>Eventman</a:t>
            </a:r>
            <a:r>
              <a:rPr lang="en-US" i="1" dirty="0" smtClean="0"/>
              <a:t> technologies, Kentucky is engages a US Based agency for Hindi translation of it’s documents as part of it’s multilingual app project. This involves hundreds of customer data being translated to Hindi. The agency subcontracts this to another Agency in India for a sub-fee. Confidential PII can be leaked by the sub-contracting agency and the best part is </a:t>
            </a:r>
            <a:r>
              <a:rPr lang="en-US" i="1" dirty="0" err="1" smtClean="0"/>
              <a:t>Eventman</a:t>
            </a:r>
            <a:r>
              <a:rPr lang="en-US" i="1" dirty="0" smtClean="0"/>
              <a:t> is not even aware of it!</a:t>
            </a:r>
          </a:p>
          <a:p>
            <a:r>
              <a:rPr lang="en-US" b="1" dirty="0" smtClean="0"/>
              <a:t>Third Party Agreements and documents:</a:t>
            </a:r>
          </a:p>
          <a:p>
            <a:pPr lvl="1"/>
            <a:r>
              <a:rPr lang="en-US" b="1" dirty="0" smtClean="0"/>
              <a:t>MoU – Memorandum of Understanding: </a:t>
            </a:r>
            <a:r>
              <a:rPr lang="en-US" dirty="0" smtClean="0"/>
              <a:t>Broad understanding of goals and plans shared by two organizations. No monetary penalties.</a:t>
            </a:r>
            <a:endParaRPr lang="en-US" b="1" dirty="0" smtClean="0"/>
          </a:p>
          <a:p>
            <a:pPr lvl="1"/>
            <a:r>
              <a:rPr lang="en-US" b="1" dirty="0" err="1" smtClean="0"/>
              <a:t>MoA</a:t>
            </a:r>
            <a:r>
              <a:rPr lang="en-US" b="1" dirty="0" smtClean="0"/>
              <a:t> – Memorandum of Agreement: </a:t>
            </a:r>
            <a:r>
              <a:rPr lang="en-US" dirty="0" smtClean="0"/>
              <a:t>Describes in detail the specific responsibilities of and actions take by each party to accomplish the goals or objectives. </a:t>
            </a:r>
            <a:r>
              <a:rPr lang="en-US" b="1" dirty="0" smtClean="0">
                <a:solidFill>
                  <a:srgbClr val="FF0000"/>
                </a:solidFill>
              </a:rPr>
              <a:t>Legally binding</a:t>
            </a:r>
            <a:r>
              <a:rPr lang="en-US" dirty="0" smtClean="0"/>
              <a:t>.</a:t>
            </a:r>
            <a:endParaRPr lang="en-US" b="1" dirty="0" smtClean="0"/>
          </a:p>
          <a:p>
            <a:pPr lvl="1"/>
            <a:r>
              <a:rPr lang="en-US" b="1" dirty="0" smtClean="0"/>
              <a:t>SLA</a:t>
            </a:r>
            <a:r>
              <a:rPr lang="en-US" b="1" i="1" dirty="0" smtClean="0"/>
              <a:t> – </a:t>
            </a:r>
            <a:r>
              <a:rPr lang="en-US" dirty="0" smtClean="0"/>
              <a:t>Vendors must Adhere to </a:t>
            </a:r>
            <a:r>
              <a:rPr lang="en-US" b="1" i="1" dirty="0" smtClean="0">
                <a:solidFill>
                  <a:srgbClr val="FF0000"/>
                </a:solidFill>
              </a:rPr>
              <a:t>service availability </a:t>
            </a:r>
            <a:r>
              <a:rPr lang="en-US" dirty="0" smtClean="0"/>
              <a:t>and response time’s defined as part of the SLA to meet business objectives.</a:t>
            </a:r>
          </a:p>
          <a:p>
            <a:pPr lvl="1"/>
            <a:r>
              <a:rPr lang="en-US" b="1" dirty="0" smtClean="0"/>
              <a:t>ISA – Interconnection Security Agreement</a:t>
            </a:r>
            <a:r>
              <a:rPr lang="en-US" dirty="0" smtClean="0"/>
              <a:t>: Agreed upon when two parties plan to transmit sensitive data. Provides details on how data is shared and how it is encrypted for transmission.</a:t>
            </a:r>
          </a:p>
          <a:p>
            <a:r>
              <a:rPr lang="en-US" b="1" dirty="0" smtClean="0"/>
              <a:t>Outsourcing / Offshoring: </a:t>
            </a:r>
            <a:r>
              <a:rPr lang="en-US" dirty="0" smtClean="0"/>
              <a:t>Can raise privacy or regulatory issues. Ensure that contractors meet criteria for Data Protection and Regulations. (E.g. Privacy Shield) </a:t>
            </a:r>
            <a:endParaRPr lang="en-US" b="1" dirty="0"/>
          </a:p>
        </p:txBody>
      </p:sp>
    </p:spTree>
    <p:extLst>
      <p:ext uri="{BB962C8B-B14F-4D97-AF65-F5344CB8AC3E}">
        <p14:creationId xmlns:p14="http://schemas.microsoft.com/office/powerpoint/2010/main" val="3100009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Isc2 Code of ethics</a:t>
            </a:r>
            <a:endParaRPr lang="en-US" dirty="0"/>
          </a:p>
        </p:txBody>
      </p:sp>
      <p:sp>
        <p:nvSpPr>
          <p:cNvPr id="3" name="Content Placeholder 2"/>
          <p:cNvSpPr>
            <a:spLocks noGrp="1"/>
          </p:cNvSpPr>
          <p:nvPr>
            <p:ph idx="1"/>
          </p:nvPr>
        </p:nvSpPr>
        <p:spPr>
          <a:xfrm>
            <a:off x="581192" y="1963679"/>
            <a:ext cx="11029615" cy="3296477"/>
          </a:xfrm>
        </p:spPr>
        <p:txBody>
          <a:bodyPr/>
          <a:lstStyle/>
          <a:p>
            <a:r>
              <a:rPr lang="en-US" dirty="0"/>
              <a:t>Code of Ethics Preamble:</a:t>
            </a:r>
          </a:p>
          <a:p>
            <a:pPr lvl="1"/>
            <a:r>
              <a:rPr lang="en-US" dirty="0"/>
              <a:t>The safety and welfare of society and the common good, duty to our principles, and to each other, requires that we adhere, and be seen to adhere, to the highest ethical standards of behavior.</a:t>
            </a:r>
          </a:p>
          <a:p>
            <a:pPr lvl="1"/>
            <a:r>
              <a:rPr lang="en-US" dirty="0"/>
              <a:t>Therefore, strict adherence to this Code is a condition of certification.</a:t>
            </a:r>
          </a:p>
          <a:p>
            <a:r>
              <a:rPr lang="en-US" dirty="0"/>
              <a:t>Code of Ethics Canons:</a:t>
            </a:r>
          </a:p>
          <a:p>
            <a:pPr lvl="1"/>
            <a:r>
              <a:rPr lang="en-US" dirty="0"/>
              <a:t>Protect society, the common good, necessary public trust and confidence, and the infrastructure.</a:t>
            </a:r>
          </a:p>
          <a:p>
            <a:pPr lvl="1"/>
            <a:r>
              <a:rPr lang="en-US" dirty="0"/>
              <a:t>Act honorably, honestly, justly, responsibly, and legally.</a:t>
            </a:r>
          </a:p>
          <a:p>
            <a:pPr lvl="1"/>
            <a:r>
              <a:rPr lang="en-US" dirty="0"/>
              <a:t>Provide diligent and competent service to principles.</a:t>
            </a:r>
          </a:p>
          <a:p>
            <a:pPr lvl="1"/>
            <a:r>
              <a:rPr lang="en-US" dirty="0"/>
              <a:t>Advance and protect the profession</a:t>
            </a:r>
            <a:r>
              <a:rPr lang="en-US" dirty="0" smtClean="0"/>
              <a:t>.</a:t>
            </a:r>
            <a:endParaRPr lang="en-US" dirty="0"/>
          </a:p>
        </p:txBody>
      </p:sp>
      <p:sp>
        <p:nvSpPr>
          <p:cNvPr id="4" name="Rectangle 3"/>
          <p:cNvSpPr/>
          <p:nvPr/>
        </p:nvSpPr>
        <p:spPr>
          <a:xfrm>
            <a:off x="1574276" y="5335571"/>
            <a:ext cx="8785782" cy="1404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smtClean="0"/>
              <a:t>Internet Advisory Board (IAB):  Released RFC 1087 that lists:</a:t>
            </a:r>
          </a:p>
          <a:p>
            <a:pPr marL="285750" indent="-285750">
              <a:buFont typeface="Arial" panose="020B0604020202020204" pitchFamily="34" charset="0"/>
              <a:buChar char="•"/>
            </a:pPr>
            <a:r>
              <a:rPr lang="en-US" dirty="0" smtClean="0"/>
              <a:t>Unauthorized access to resources.</a:t>
            </a:r>
          </a:p>
          <a:p>
            <a:pPr marL="285750" indent="-285750">
              <a:buFont typeface="Arial" panose="020B0604020202020204" pitchFamily="34" charset="0"/>
              <a:buChar char="•"/>
            </a:pPr>
            <a:r>
              <a:rPr lang="en-US" dirty="0" smtClean="0"/>
              <a:t>Disrupt intended use of internet.</a:t>
            </a:r>
          </a:p>
          <a:p>
            <a:pPr marL="285750" indent="-285750">
              <a:buFont typeface="Arial" panose="020B0604020202020204" pitchFamily="34" charset="0"/>
              <a:buChar char="•"/>
            </a:pPr>
            <a:r>
              <a:rPr lang="en-US" dirty="0" smtClean="0"/>
              <a:t>Waste resources.</a:t>
            </a:r>
          </a:p>
        </p:txBody>
      </p:sp>
      <p:sp>
        <p:nvSpPr>
          <p:cNvPr id="5" name="TextBox 4"/>
          <p:cNvSpPr txBox="1"/>
          <p:nvPr/>
        </p:nvSpPr>
        <p:spPr>
          <a:xfrm>
            <a:off x="6372520" y="5769700"/>
            <a:ext cx="3987538"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Destroys integrity of computer based </a:t>
            </a:r>
            <a:r>
              <a:rPr lang="en-US" dirty="0" smtClean="0">
                <a:solidFill>
                  <a:schemeClr val="bg1"/>
                </a:solidFill>
              </a:rPr>
              <a:t>information</a:t>
            </a:r>
            <a:endParaRPr lang="en-US" dirty="0">
              <a:solidFill>
                <a:schemeClr val="bg1"/>
              </a:solidFill>
            </a:endParaRPr>
          </a:p>
          <a:p>
            <a:pPr marL="285750" indent="-285750">
              <a:buFont typeface="Arial" panose="020B0604020202020204" pitchFamily="34" charset="0"/>
              <a:buChar char="•"/>
            </a:pPr>
            <a:r>
              <a:rPr lang="en-US" i="1" dirty="0">
                <a:solidFill>
                  <a:srgbClr val="FF0000"/>
                </a:solidFill>
              </a:rPr>
              <a:t>Compromises privacy of users. </a:t>
            </a:r>
          </a:p>
        </p:txBody>
      </p:sp>
    </p:spTree>
    <p:extLst>
      <p:ext uri="{BB962C8B-B14F-4D97-AF65-F5344CB8AC3E}">
        <p14:creationId xmlns:p14="http://schemas.microsoft.com/office/powerpoint/2010/main" val="1055830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Management definitions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Asset</a:t>
            </a:r>
            <a:r>
              <a:rPr lang="en-US" dirty="0" smtClean="0"/>
              <a:t> – Resources of value to the organization. The criticality or value of the asset determine the level of safeguards that are put in place. Example: Office building, an eCommerce Member Database, Lab scientist.</a:t>
            </a:r>
          </a:p>
          <a:p>
            <a:r>
              <a:rPr lang="en-US" b="1" dirty="0" smtClean="0"/>
              <a:t>Threats</a:t>
            </a:r>
            <a:r>
              <a:rPr lang="en-US" dirty="0" smtClean="0"/>
              <a:t> – Potentially harmful occurrence that can cause damage, disclosure, destruction or loss. They can be accidental like a Power outage, earthquake, malware. They can also be man-made – an act of terrorism or hacking from human threat agents. </a:t>
            </a:r>
          </a:p>
          <a:p>
            <a:r>
              <a:rPr lang="en-US" b="1" dirty="0" smtClean="0"/>
              <a:t>Threat Agents </a:t>
            </a:r>
            <a:r>
              <a:rPr lang="en-US" dirty="0" smtClean="0"/>
              <a:t>– exploit vulnerabilities and are the root cause of Threats. </a:t>
            </a:r>
            <a:r>
              <a:rPr lang="en-US" b="1" dirty="0" smtClean="0"/>
              <a:t>Example</a:t>
            </a:r>
            <a:r>
              <a:rPr lang="en-US" dirty="0" smtClean="0"/>
              <a:t>: </a:t>
            </a:r>
            <a:r>
              <a:rPr lang="en-US" i="1" dirty="0" smtClean="0"/>
              <a:t>Terrorist attack is a Threat, the Terrorists are the Threat Agents, Faulty Access controls are the Vulnerability.</a:t>
            </a:r>
          </a:p>
          <a:p>
            <a:r>
              <a:rPr lang="en-US" b="1" dirty="0" smtClean="0"/>
              <a:t>Vulnerabilities</a:t>
            </a:r>
            <a:r>
              <a:rPr lang="en-US" dirty="0" smtClean="0"/>
              <a:t> – Are flaws or weaknesses that can be exploited to cause harm, loss or destruction.</a:t>
            </a:r>
          </a:p>
          <a:p>
            <a:r>
              <a:rPr lang="en-US" b="1" dirty="0" smtClean="0"/>
              <a:t>Risk</a:t>
            </a:r>
            <a:r>
              <a:rPr lang="en-US" dirty="0" smtClean="0"/>
              <a:t> – Threat x Vulnerability = Risk.  A Threat must connect with a vulnerability to form a risk.</a:t>
            </a:r>
          </a:p>
          <a:p>
            <a:pPr lvl="1"/>
            <a:r>
              <a:rPr lang="en-US" b="1" dirty="0" smtClean="0"/>
              <a:t>Example</a:t>
            </a:r>
            <a:r>
              <a:rPr lang="en-US" dirty="0" smtClean="0"/>
              <a:t>:  A Web Application that has an input validation vulnerability that is not patched. A Hacker can exploit that vulnerability to steal information. This is a Risk. If the input validation vulnerability did not exist, a hacker would not be able to exploit it, leading to no Risk (at least from this specific aspect ;) ) </a:t>
            </a:r>
          </a:p>
          <a:p>
            <a:endParaRPr lang="en-US" dirty="0"/>
          </a:p>
        </p:txBody>
      </p:sp>
      <p:sp>
        <p:nvSpPr>
          <p:cNvPr id="4" name="TextBox 3"/>
          <p:cNvSpPr txBox="1"/>
          <p:nvPr/>
        </p:nvSpPr>
        <p:spPr>
          <a:xfrm>
            <a:off x="760301" y="5500581"/>
            <a:ext cx="10671395" cy="1077218"/>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lvl="1"/>
            <a:r>
              <a:rPr lang="en-US" sz="1600" b="1" dirty="0"/>
              <a:t>Note</a:t>
            </a:r>
            <a:r>
              <a:rPr lang="en-US" sz="1600" dirty="0"/>
              <a:t>: </a:t>
            </a:r>
            <a:r>
              <a:rPr lang="en-US" sz="1600" dirty="0" smtClean="0"/>
              <a:t>Threat Agents use Vulnerabilities to exploit a system to cause Threats. An example is a Hacker using an SQL Injection vulnerability in the eCommerce</a:t>
            </a:r>
            <a:r>
              <a:rPr lang="en-US" sz="1600" dirty="0"/>
              <a:t> </a:t>
            </a:r>
            <a:r>
              <a:rPr lang="en-US" sz="1600" dirty="0" smtClean="0"/>
              <a:t>Website to steal Credit Card data of its users. </a:t>
            </a:r>
            <a:r>
              <a:rPr lang="en-US" sz="1600" b="1" dirty="0" smtClean="0"/>
              <a:t>The Hacker </a:t>
            </a:r>
            <a:r>
              <a:rPr lang="en-US" sz="1600" dirty="0" smtClean="0"/>
              <a:t>is the </a:t>
            </a:r>
            <a:r>
              <a:rPr lang="en-US" sz="1600" b="1" dirty="0" smtClean="0"/>
              <a:t>Threat Agent</a:t>
            </a:r>
            <a:r>
              <a:rPr lang="en-US" sz="1600" dirty="0" smtClean="0"/>
              <a:t>, The </a:t>
            </a:r>
            <a:r>
              <a:rPr lang="en-US" sz="1600" b="1" dirty="0" smtClean="0"/>
              <a:t>SQL Injection </a:t>
            </a:r>
            <a:r>
              <a:rPr lang="en-US" sz="1600" dirty="0" smtClean="0"/>
              <a:t>is the </a:t>
            </a:r>
            <a:r>
              <a:rPr lang="en-US" sz="1600" b="1" dirty="0" smtClean="0"/>
              <a:t>vulnerability</a:t>
            </a:r>
            <a:r>
              <a:rPr lang="en-US" sz="1600" dirty="0" smtClean="0"/>
              <a:t>, Stealing of Credit Card Data (</a:t>
            </a:r>
            <a:r>
              <a:rPr lang="en-US" sz="1600" b="1" dirty="0" smtClean="0"/>
              <a:t>Hacking</a:t>
            </a:r>
            <a:r>
              <a:rPr lang="en-US" sz="1600" dirty="0" smtClean="0"/>
              <a:t>) is the </a:t>
            </a:r>
            <a:r>
              <a:rPr lang="en-US" sz="1600" b="1" dirty="0" smtClean="0"/>
              <a:t>Threat</a:t>
            </a:r>
            <a:r>
              <a:rPr lang="en-US" sz="1600" dirty="0" smtClean="0"/>
              <a:t>. Loss of PII (Credit Card Data) is the </a:t>
            </a:r>
            <a:r>
              <a:rPr lang="en-US" sz="1600" b="1" dirty="0" smtClean="0"/>
              <a:t>Risk</a:t>
            </a:r>
            <a:r>
              <a:rPr lang="en-US" sz="1600" dirty="0" smtClean="0"/>
              <a:t>.</a:t>
            </a:r>
            <a:endParaRPr lang="en-US" sz="1600" dirty="0"/>
          </a:p>
        </p:txBody>
      </p:sp>
    </p:spTree>
    <p:extLst>
      <p:ext uri="{BB962C8B-B14F-4D97-AF65-F5344CB8AC3E}">
        <p14:creationId xmlns:p14="http://schemas.microsoft.com/office/powerpoint/2010/main" val="3852469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My objective in creating this document was to have a summary of notes as a ready reference for my studies. The other objective was to remember the topics by creating notes. Almost all of the data has been typed rather than copied, increasing my recollection and greatly helping me recollect important information.</a:t>
            </a:r>
          </a:p>
          <a:p>
            <a:r>
              <a:rPr lang="en-US" dirty="0" smtClean="0"/>
              <a:t>In some areas, I may be expounding on the same concepts multiple times -&gt; This is by design. In other times, the information may seem scarce. This is because the notes were initially created for me by me. In areas where I have experience, I have not covered some topics (they were obvious to me, thus reducing the document) and expounded in some where I needed to learn. Domain 4 is an obvious example, where I have not gone into much detail</a:t>
            </a:r>
            <a:r>
              <a:rPr lang="en-US" dirty="0" smtClean="0"/>
              <a:t>. Similarly Web attacks, where I felt the OWASP resources were the best resource for learning.</a:t>
            </a:r>
            <a:endParaRPr lang="en-US" dirty="0" smtClean="0"/>
          </a:p>
          <a:p>
            <a:r>
              <a:rPr lang="en-US" dirty="0" smtClean="0"/>
              <a:t>As you read through the notes, you may find more resemblance to a specific source. That’s because I started out with one source as primary (Kelly’s excellent </a:t>
            </a:r>
            <a:r>
              <a:rPr lang="en-US" dirty="0" err="1" smtClean="0"/>
              <a:t>Cybrary</a:t>
            </a:r>
            <a:r>
              <a:rPr lang="en-US" dirty="0" smtClean="0"/>
              <a:t> course) and ended with Eric Conrad’s CISSP Study Guide (with the </a:t>
            </a:r>
            <a:r>
              <a:rPr lang="en-US" dirty="0" err="1" smtClean="0"/>
              <a:t>Sybex</a:t>
            </a:r>
            <a:r>
              <a:rPr lang="en-US" dirty="0" smtClean="0"/>
              <a:t> coming in for a domain or two). Each domain was written referencing the primary source of study, and then cross-referencing the other sources.</a:t>
            </a:r>
          </a:p>
          <a:p>
            <a:r>
              <a:rPr lang="en-US" dirty="0" smtClean="0"/>
              <a:t>This document has not been edited after the exam except for adding this Note, and other copyright notices on relevant content.</a:t>
            </a:r>
            <a:endParaRPr lang="en-US" dirty="0"/>
          </a:p>
        </p:txBody>
      </p:sp>
    </p:spTree>
    <p:extLst>
      <p:ext uri="{BB962C8B-B14F-4D97-AF65-F5344CB8AC3E}">
        <p14:creationId xmlns:p14="http://schemas.microsoft.com/office/powerpoint/2010/main" val="2733113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Management </a:t>
            </a:r>
            <a:r>
              <a:rPr lang="en-US" dirty="0" err="1" smtClean="0"/>
              <a:t>Definitons</a:t>
            </a:r>
            <a:endParaRPr lang="en-US" dirty="0"/>
          </a:p>
        </p:txBody>
      </p:sp>
      <p:sp>
        <p:nvSpPr>
          <p:cNvPr id="3" name="Content Placeholder 2"/>
          <p:cNvSpPr>
            <a:spLocks noGrp="1"/>
          </p:cNvSpPr>
          <p:nvPr>
            <p:ph idx="1"/>
          </p:nvPr>
        </p:nvSpPr>
        <p:spPr>
          <a:xfrm>
            <a:off x="581192" y="2086226"/>
            <a:ext cx="11029615" cy="4677504"/>
          </a:xfrm>
        </p:spPr>
        <p:txBody>
          <a:bodyPr>
            <a:normAutofit/>
          </a:bodyPr>
          <a:lstStyle/>
          <a:p>
            <a:r>
              <a:rPr lang="en-US" b="1" dirty="0" smtClean="0"/>
              <a:t>Secondary Risk </a:t>
            </a:r>
            <a:r>
              <a:rPr lang="en-US" dirty="0" smtClean="0"/>
              <a:t>– A direct result of implementing a risk response or safeguard mechanism. </a:t>
            </a:r>
            <a:r>
              <a:rPr lang="en-US" b="1" dirty="0" smtClean="0"/>
              <a:t>Response</a:t>
            </a:r>
            <a:r>
              <a:rPr lang="en-US" dirty="0" smtClean="0"/>
              <a:t>: Creation of a Risk Response plan</a:t>
            </a:r>
          </a:p>
          <a:p>
            <a:pPr lvl="1"/>
            <a:r>
              <a:rPr lang="en-US" b="1" dirty="0" smtClean="0"/>
              <a:t>Example</a:t>
            </a:r>
            <a:r>
              <a:rPr lang="en-US" dirty="0" smtClean="0"/>
              <a:t>: A Web server is using a version of OpenSSL that has a Man-in-the-Middle Vulnerability. The administrator installs the patch that mitigates this vulnerability. However the Anti-DDoS agent on the webserver is not compatible to the patch, thus opening up the Web Server to DDoS attacks. The Risk response plan to mitigate the secondary risk is to install an update version of the Anti-DDoS agent that supports the OpenSSL package.</a:t>
            </a:r>
          </a:p>
          <a:p>
            <a:r>
              <a:rPr lang="en-US" b="1" dirty="0" smtClean="0"/>
              <a:t>Residual Risk </a:t>
            </a:r>
            <a:r>
              <a:rPr lang="en-US" dirty="0" smtClean="0"/>
              <a:t>– A result of the remaining risk after enabling a risk response or safeguard mechanism. Residual Risks are expected to remain, and generally accepted. Total Risk – Control’s Gap = Residual Risk. </a:t>
            </a:r>
            <a:r>
              <a:rPr lang="en-US" b="1" dirty="0" smtClean="0"/>
              <a:t>Response</a:t>
            </a:r>
            <a:r>
              <a:rPr lang="en-US" dirty="0" smtClean="0"/>
              <a:t>: Contingency Plan</a:t>
            </a:r>
          </a:p>
          <a:p>
            <a:pPr lvl="1"/>
            <a:r>
              <a:rPr lang="en-US" b="1" dirty="0" smtClean="0"/>
              <a:t>Example</a:t>
            </a:r>
            <a:r>
              <a:rPr lang="en-US" dirty="0" smtClean="0"/>
              <a:t>: </a:t>
            </a:r>
            <a:r>
              <a:rPr lang="en-US" dirty="0" err="1" smtClean="0"/>
              <a:t>Shyam’s</a:t>
            </a:r>
            <a:r>
              <a:rPr lang="en-US" dirty="0" smtClean="0"/>
              <a:t> organization has a 10 Mbps Internet connection, which users typically cite as slow and has frequent outages. The typical usage is seen to be 18 Mbps. There are event logs which show that the traffic can spike to 24 Mbps once every quarter during Sales </a:t>
            </a:r>
            <a:r>
              <a:rPr lang="en-US" dirty="0" err="1" smtClean="0"/>
              <a:t>updation</a:t>
            </a:r>
            <a:r>
              <a:rPr lang="en-US" dirty="0" smtClean="0"/>
              <a:t> week. Due to budget constraints of increasing link size, Shyam takes a decision to add another 10 Mbps internet connection and use </a:t>
            </a:r>
            <a:r>
              <a:rPr lang="en-US" dirty="0" err="1" smtClean="0"/>
              <a:t>Loadbalancing</a:t>
            </a:r>
            <a:r>
              <a:rPr lang="en-US" dirty="0" smtClean="0"/>
              <a:t> to distribute bandwidth equally to users. </a:t>
            </a:r>
          </a:p>
          <a:p>
            <a:pPr lvl="1"/>
            <a:r>
              <a:rPr lang="en-US" dirty="0" smtClean="0"/>
              <a:t>Possible link outage (reducing effective bandwidth to 10 Mbps) and  the Spike of 4 Mbps surplus of his bandwidth is considered as Residual risk as the organization accepts the Risk. Shyam develops a contingency plan to use Bandwidth throttling during link outage or high-bandwidth scenarios to mitigate the residual risk.</a:t>
            </a:r>
            <a:endParaRPr lang="en-US" dirty="0"/>
          </a:p>
        </p:txBody>
      </p:sp>
    </p:spTree>
    <p:extLst>
      <p:ext uri="{BB962C8B-B14F-4D97-AF65-F5344CB8AC3E}">
        <p14:creationId xmlns:p14="http://schemas.microsoft.com/office/powerpoint/2010/main" val="3856180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Management </a:t>
            </a:r>
            <a:r>
              <a:rPr lang="en-US" dirty="0" smtClean="0"/>
              <a:t>Definitions – Defence Terminology</a:t>
            </a:r>
            <a:endParaRPr lang="en-US" dirty="0"/>
          </a:p>
        </p:txBody>
      </p:sp>
      <p:sp>
        <p:nvSpPr>
          <p:cNvPr id="3" name="Content Placeholder 2"/>
          <p:cNvSpPr>
            <a:spLocks noGrp="1"/>
          </p:cNvSpPr>
          <p:nvPr>
            <p:ph idx="1"/>
          </p:nvPr>
        </p:nvSpPr>
        <p:spPr/>
        <p:txBody>
          <a:bodyPr/>
          <a:lstStyle/>
          <a:p>
            <a:r>
              <a:rPr lang="en-US" b="1" dirty="0"/>
              <a:t>Safeguard</a:t>
            </a:r>
            <a:r>
              <a:rPr lang="en-US" dirty="0"/>
              <a:t> – Implementation of a </a:t>
            </a:r>
            <a:r>
              <a:rPr lang="en-US" b="1" dirty="0"/>
              <a:t>control</a:t>
            </a:r>
            <a:r>
              <a:rPr lang="en-US" dirty="0"/>
              <a:t> or countermeasure that removes or reduces the vulnerability or protects from threats.</a:t>
            </a:r>
          </a:p>
          <a:p>
            <a:pPr lvl="1"/>
            <a:r>
              <a:rPr lang="en-US" b="1" dirty="0" smtClean="0"/>
              <a:t>Example</a:t>
            </a:r>
            <a:r>
              <a:rPr lang="en-US" dirty="0" smtClean="0"/>
              <a:t>: A Firewall is a safeguard to reduce the chances of hacking on the company’s servers. An SQL Patch is a countermeasure removes the specific Vulnerability from the server.</a:t>
            </a:r>
          </a:p>
          <a:p>
            <a:r>
              <a:rPr lang="en-US" b="1" dirty="0" smtClean="0"/>
              <a:t>Attack</a:t>
            </a:r>
            <a:r>
              <a:rPr lang="en-US" dirty="0" smtClean="0"/>
              <a:t> – Intentional Exploitation of vulnerability by a threat agent.  But it can also mean violation of security policy. (We’re under attack!!!)</a:t>
            </a:r>
          </a:p>
          <a:p>
            <a:r>
              <a:rPr lang="en-US" b="1" dirty="0" smtClean="0"/>
              <a:t>Breach</a:t>
            </a:r>
            <a:r>
              <a:rPr lang="en-US" dirty="0" smtClean="0"/>
              <a:t> – Bypass of a security mechanism. Breaches </a:t>
            </a:r>
          </a:p>
          <a:p>
            <a:pPr lvl="1"/>
            <a:r>
              <a:rPr lang="en-US" b="1" dirty="0" smtClean="0"/>
              <a:t>Example</a:t>
            </a:r>
            <a:r>
              <a:rPr lang="en-US" dirty="0" smtClean="0"/>
              <a:t>: The Wall’s been breached by the RAM’s!</a:t>
            </a:r>
          </a:p>
          <a:p>
            <a:pPr lvl="1"/>
            <a:r>
              <a:rPr lang="en-US" b="1" dirty="0" smtClean="0"/>
              <a:t>Example</a:t>
            </a:r>
            <a:r>
              <a:rPr lang="en-US" dirty="0" smtClean="0"/>
              <a:t>: Brute Force attacks against the firewall exploits a vulnerability to open all access causing a breach.</a:t>
            </a:r>
          </a:p>
          <a:p>
            <a:endParaRPr lang="en-US" dirty="0"/>
          </a:p>
        </p:txBody>
      </p:sp>
    </p:spTree>
    <p:extLst>
      <p:ext uri="{BB962C8B-B14F-4D97-AF65-F5344CB8AC3E}">
        <p14:creationId xmlns:p14="http://schemas.microsoft.com/office/powerpoint/2010/main" val="2474373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Management Definitions - </a:t>
            </a:r>
            <a:r>
              <a:rPr lang="en-US" dirty="0" err="1" smtClean="0"/>
              <a:t>misc</a:t>
            </a:r>
            <a:endParaRPr lang="en-US" dirty="0"/>
          </a:p>
        </p:txBody>
      </p:sp>
      <p:sp>
        <p:nvSpPr>
          <p:cNvPr id="3" name="Content Placeholder 2"/>
          <p:cNvSpPr>
            <a:spLocks noGrp="1"/>
          </p:cNvSpPr>
          <p:nvPr>
            <p:ph idx="1"/>
          </p:nvPr>
        </p:nvSpPr>
        <p:spPr>
          <a:xfrm>
            <a:off x="581192" y="2180496"/>
            <a:ext cx="11029615" cy="4493681"/>
          </a:xfrm>
        </p:spPr>
        <p:txBody>
          <a:bodyPr>
            <a:normAutofit/>
          </a:bodyPr>
          <a:lstStyle/>
          <a:p>
            <a:r>
              <a:rPr lang="en-US" b="1" dirty="0" smtClean="0"/>
              <a:t>Workarounds</a:t>
            </a:r>
            <a:r>
              <a:rPr lang="en-US" dirty="0" smtClean="0"/>
              <a:t> – An impromptu implementation, when no known responses work, to reduce downtime and corresponding loss of business.</a:t>
            </a:r>
          </a:p>
          <a:p>
            <a:pPr lvl="1"/>
            <a:r>
              <a:rPr lang="en-US" b="1" dirty="0" smtClean="0"/>
              <a:t>Example</a:t>
            </a:r>
            <a:r>
              <a:rPr lang="en-US" dirty="0" smtClean="0"/>
              <a:t>: An unexpected Database server restart caused loss of connectivity to the ecommerce web application due to unexpectedly listening on a different port. Tested response’s of switching to backup DB Server and restarting services do not work. A Workaround is implemented to point the Web Application to the new port (and enable the firewall policy). </a:t>
            </a:r>
          </a:p>
          <a:p>
            <a:r>
              <a:rPr lang="en-US" b="1" dirty="0" smtClean="0"/>
              <a:t>Total Risk </a:t>
            </a:r>
            <a:r>
              <a:rPr lang="en-US" dirty="0" smtClean="0"/>
              <a:t>= Threat x Vulnerability x Asset Value</a:t>
            </a:r>
          </a:p>
          <a:p>
            <a:r>
              <a:rPr lang="en-US" b="1" dirty="0" smtClean="0"/>
              <a:t>Fallback or Contingency Plans </a:t>
            </a:r>
            <a:r>
              <a:rPr lang="en-US" dirty="0" smtClean="0"/>
              <a:t>– Response for </a:t>
            </a:r>
            <a:r>
              <a:rPr lang="en-US" dirty="0" smtClean="0">
                <a:solidFill>
                  <a:srgbClr val="FF0000"/>
                </a:solidFill>
              </a:rPr>
              <a:t>accepted</a:t>
            </a:r>
            <a:r>
              <a:rPr lang="en-US" dirty="0" smtClean="0"/>
              <a:t> Risks that materialize.</a:t>
            </a:r>
          </a:p>
          <a:p>
            <a:pPr lvl="1"/>
            <a:r>
              <a:rPr lang="en-US" b="1" dirty="0" smtClean="0"/>
              <a:t>Example</a:t>
            </a:r>
            <a:r>
              <a:rPr lang="en-US" dirty="0" smtClean="0"/>
              <a:t>: </a:t>
            </a:r>
            <a:r>
              <a:rPr lang="en-US" dirty="0" err="1" smtClean="0"/>
              <a:t>Shyam’s</a:t>
            </a:r>
            <a:r>
              <a:rPr lang="en-US" dirty="0" smtClean="0"/>
              <a:t> company cannot afford two security personnel during the night hours. They have installed a police hotline for the night security guard in-case assistance is needed in the event of a threat. This is a contingency plan.</a:t>
            </a:r>
          </a:p>
          <a:p>
            <a:r>
              <a:rPr lang="en-US" b="1" dirty="0" smtClean="0"/>
              <a:t>Impact</a:t>
            </a:r>
            <a:r>
              <a:rPr lang="en-US" dirty="0" smtClean="0"/>
              <a:t> - Impact can be equated with consequences, and is the severity of damages. </a:t>
            </a:r>
          </a:p>
          <a:p>
            <a:pPr lvl="1"/>
            <a:r>
              <a:rPr lang="en-US" dirty="0" smtClean="0"/>
              <a:t>Risk = Threat x Vulnerability x Impact</a:t>
            </a:r>
          </a:p>
          <a:p>
            <a:pPr lvl="1"/>
            <a:r>
              <a:rPr lang="en-US" b="1" dirty="0" smtClean="0"/>
              <a:t>Example</a:t>
            </a:r>
            <a:r>
              <a:rPr lang="en-US" dirty="0" smtClean="0"/>
              <a:t>: The Risk of being Hacked, can result in regulatory fines, disclosure related expenses, and loss of customer base. This is Impact.</a:t>
            </a:r>
          </a:p>
          <a:p>
            <a:pPr lvl="1"/>
            <a:endParaRPr lang="en-US" dirty="0"/>
          </a:p>
        </p:txBody>
      </p:sp>
    </p:spTree>
    <p:extLst>
      <p:ext uri="{BB962C8B-B14F-4D97-AF65-F5344CB8AC3E}">
        <p14:creationId xmlns:p14="http://schemas.microsoft.com/office/powerpoint/2010/main" val="2283364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Management Process</a:t>
            </a:r>
            <a:endParaRPr lang="en-US" dirty="0"/>
          </a:p>
        </p:txBody>
      </p:sp>
      <p:sp>
        <p:nvSpPr>
          <p:cNvPr id="4" name="TextBox 3"/>
          <p:cNvSpPr txBox="1"/>
          <p:nvPr/>
        </p:nvSpPr>
        <p:spPr>
          <a:xfrm>
            <a:off x="835715" y="6323339"/>
            <a:ext cx="10671395" cy="338554"/>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lvl="1"/>
            <a:r>
              <a:rPr lang="en-US" sz="1600" b="1" dirty="0" smtClean="0"/>
              <a:t>NIST SP-800-30 – Risk Management Guide for Technology Systems</a:t>
            </a:r>
            <a:endParaRPr lang="en-US" sz="1600" dirty="0"/>
          </a:p>
        </p:txBody>
      </p:sp>
      <p:sp>
        <p:nvSpPr>
          <p:cNvPr id="8" name="Rounded Rectangle 7"/>
          <p:cNvSpPr/>
          <p:nvPr/>
        </p:nvSpPr>
        <p:spPr>
          <a:xfrm>
            <a:off x="688157" y="2187019"/>
            <a:ext cx="2479249" cy="1480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smtClean="0"/>
              <a:t>System Characterization</a:t>
            </a:r>
          </a:p>
          <a:p>
            <a:pPr algn="ctr"/>
            <a:r>
              <a:rPr lang="en-US" sz="1600" dirty="0" smtClean="0"/>
              <a:t>Determine Scope</a:t>
            </a:r>
          </a:p>
          <a:p>
            <a:pPr algn="ctr"/>
            <a:r>
              <a:rPr lang="en-US" sz="1600" dirty="0" smtClean="0"/>
              <a:t>Choose Systems</a:t>
            </a:r>
            <a:endParaRPr lang="en-US" sz="1600" dirty="0"/>
          </a:p>
        </p:txBody>
      </p:sp>
      <p:sp>
        <p:nvSpPr>
          <p:cNvPr id="9" name="Rounded Rectangle 8"/>
          <p:cNvSpPr/>
          <p:nvPr/>
        </p:nvSpPr>
        <p:spPr>
          <a:xfrm>
            <a:off x="3357514" y="2187019"/>
            <a:ext cx="2479249" cy="1480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smtClean="0"/>
              <a:t>Threat Identification</a:t>
            </a:r>
          </a:p>
          <a:p>
            <a:pPr algn="ctr"/>
            <a:r>
              <a:rPr lang="en-US" sz="1600" dirty="0" smtClean="0"/>
              <a:t>Identify Threats to Systems and Processes</a:t>
            </a:r>
            <a:endParaRPr lang="en-US" sz="1600" dirty="0"/>
          </a:p>
        </p:txBody>
      </p:sp>
      <p:sp>
        <p:nvSpPr>
          <p:cNvPr id="10" name="Rounded Rectangle 9"/>
          <p:cNvSpPr/>
          <p:nvPr/>
        </p:nvSpPr>
        <p:spPr>
          <a:xfrm>
            <a:off x="6026871" y="2187019"/>
            <a:ext cx="2479249" cy="1480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smtClean="0"/>
              <a:t>Vulnerability Identification</a:t>
            </a:r>
          </a:p>
          <a:p>
            <a:pPr algn="ctr"/>
            <a:r>
              <a:rPr lang="en-US" sz="1600" dirty="0" smtClean="0"/>
              <a:t>Identify Vulnerabilities in Systems and Processes</a:t>
            </a:r>
            <a:endParaRPr lang="en-US" sz="1600" dirty="0"/>
          </a:p>
        </p:txBody>
      </p:sp>
      <p:sp>
        <p:nvSpPr>
          <p:cNvPr id="11" name="Rounded Rectangle 10"/>
          <p:cNvSpPr/>
          <p:nvPr/>
        </p:nvSpPr>
        <p:spPr>
          <a:xfrm>
            <a:off x="8865910" y="2187019"/>
            <a:ext cx="2479249" cy="1480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smtClean="0"/>
              <a:t>Control Analysis</a:t>
            </a:r>
          </a:p>
          <a:p>
            <a:pPr algn="ctr"/>
            <a:r>
              <a:rPr lang="en-US" sz="1600" dirty="0" smtClean="0"/>
              <a:t>Analyze Safeguards already in place to mitigate risk.</a:t>
            </a:r>
            <a:endParaRPr lang="en-US" sz="1600" dirty="0"/>
          </a:p>
        </p:txBody>
      </p:sp>
      <p:sp>
        <p:nvSpPr>
          <p:cNvPr id="12" name="Rounded Rectangle 11"/>
          <p:cNvSpPr/>
          <p:nvPr/>
        </p:nvSpPr>
        <p:spPr>
          <a:xfrm>
            <a:off x="1937208" y="3808152"/>
            <a:ext cx="2479249" cy="148000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u="sng" dirty="0" smtClean="0"/>
              <a:t>Likelihood Determination</a:t>
            </a:r>
          </a:p>
          <a:p>
            <a:pPr algn="ctr"/>
            <a:r>
              <a:rPr lang="en-US" sz="1600" dirty="0" smtClean="0"/>
              <a:t>How likely is it that the threat will occur.</a:t>
            </a:r>
            <a:endParaRPr lang="en-US" sz="1600" dirty="0"/>
          </a:p>
        </p:txBody>
      </p:sp>
      <p:sp>
        <p:nvSpPr>
          <p:cNvPr id="13" name="Rounded Rectangle 12"/>
          <p:cNvSpPr/>
          <p:nvPr/>
        </p:nvSpPr>
        <p:spPr>
          <a:xfrm>
            <a:off x="4710260" y="3808152"/>
            <a:ext cx="2479249" cy="148000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u="sng" dirty="0" smtClean="0"/>
              <a:t>Impact Analysis</a:t>
            </a:r>
          </a:p>
          <a:p>
            <a:pPr algn="ctr"/>
            <a:r>
              <a:rPr lang="en-US" sz="1600" dirty="0" smtClean="0"/>
              <a:t>Impact if the Threat Occurs</a:t>
            </a:r>
            <a:endParaRPr lang="en-US" sz="1600" dirty="0"/>
          </a:p>
        </p:txBody>
      </p:sp>
      <p:sp>
        <p:nvSpPr>
          <p:cNvPr id="14" name="Rounded Rectangle 13"/>
          <p:cNvSpPr/>
          <p:nvPr/>
        </p:nvSpPr>
        <p:spPr>
          <a:xfrm>
            <a:off x="7483312" y="3808152"/>
            <a:ext cx="2479249" cy="148000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u="sng" dirty="0" smtClean="0"/>
              <a:t>Risk Determination</a:t>
            </a:r>
          </a:p>
          <a:p>
            <a:pPr algn="ctr"/>
            <a:r>
              <a:rPr lang="en-US" sz="1600" dirty="0" smtClean="0"/>
              <a:t>Determine Risk. </a:t>
            </a:r>
            <a:endParaRPr lang="en-US" sz="1600" dirty="0"/>
          </a:p>
        </p:txBody>
      </p:sp>
      <p:sp>
        <p:nvSpPr>
          <p:cNvPr id="15" name="Rounded Rectangle 14"/>
          <p:cNvSpPr/>
          <p:nvPr/>
        </p:nvSpPr>
        <p:spPr>
          <a:xfrm>
            <a:off x="2912884" y="5391301"/>
            <a:ext cx="2705491" cy="88639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u="sng" dirty="0" smtClean="0"/>
              <a:t>Controls Recommendation</a:t>
            </a:r>
          </a:p>
          <a:p>
            <a:pPr algn="ctr"/>
            <a:r>
              <a:rPr lang="en-US" sz="1600" dirty="0" smtClean="0"/>
              <a:t>Safeguards to mitigate risk</a:t>
            </a:r>
            <a:endParaRPr lang="en-US" sz="1600" dirty="0"/>
          </a:p>
        </p:txBody>
      </p:sp>
      <p:sp>
        <p:nvSpPr>
          <p:cNvPr id="16" name="Rounded Rectangle 15"/>
          <p:cNvSpPr/>
          <p:nvPr/>
        </p:nvSpPr>
        <p:spPr>
          <a:xfrm>
            <a:off x="6036298" y="5391301"/>
            <a:ext cx="2705491" cy="88639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u="sng" dirty="0" smtClean="0"/>
              <a:t>Results Documentation</a:t>
            </a:r>
          </a:p>
          <a:p>
            <a:pPr algn="ctr"/>
            <a:r>
              <a:rPr lang="en-US" sz="1600" dirty="0" smtClean="0"/>
              <a:t>Document the Results</a:t>
            </a:r>
            <a:endParaRPr lang="en-US" sz="1600" dirty="0"/>
          </a:p>
        </p:txBody>
      </p:sp>
      <p:sp>
        <p:nvSpPr>
          <p:cNvPr id="17" name="TextBox 16"/>
          <p:cNvSpPr txBox="1"/>
          <p:nvPr/>
        </p:nvSpPr>
        <p:spPr>
          <a:xfrm flipH="1">
            <a:off x="703032" y="2208056"/>
            <a:ext cx="265366" cy="553998"/>
          </a:xfrm>
          <a:prstGeom prst="rect">
            <a:avLst/>
          </a:prstGeom>
          <a:noFill/>
        </p:spPr>
        <p:txBody>
          <a:bodyPr wrap="square" rtlCol="0">
            <a:spAutoFit/>
          </a:bodyPr>
          <a:lstStyle/>
          <a:p>
            <a:r>
              <a:rPr lang="en-US" sz="3000" dirty="0" smtClean="0">
                <a:solidFill>
                  <a:schemeClr val="bg1"/>
                </a:solidFill>
                <a:latin typeface="Algerian" panose="04020705040A02060702" pitchFamily="82" charset="0"/>
              </a:rPr>
              <a:t>1</a:t>
            </a:r>
            <a:endParaRPr lang="en-US" sz="3000" dirty="0">
              <a:solidFill>
                <a:schemeClr val="bg1"/>
              </a:solidFill>
              <a:latin typeface="Algerian" panose="04020705040A02060702" pitchFamily="82" charset="0"/>
            </a:endParaRPr>
          </a:p>
        </p:txBody>
      </p:sp>
      <p:sp>
        <p:nvSpPr>
          <p:cNvPr id="18" name="TextBox 17"/>
          <p:cNvSpPr txBox="1"/>
          <p:nvPr/>
        </p:nvSpPr>
        <p:spPr>
          <a:xfrm flipH="1">
            <a:off x="3394513" y="2218975"/>
            <a:ext cx="265366" cy="553998"/>
          </a:xfrm>
          <a:prstGeom prst="rect">
            <a:avLst/>
          </a:prstGeom>
          <a:noFill/>
        </p:spPr>
        <p:txBody>
          <a:bodyPr wrap="square" rtlCol="0">
            <a:spAutoFit/>
          </a:bodyPr>
          <a:lstStyle/>
          <a:p>
            <a:r>
              <a:rPr lang="en-US" sz="3000" dirty="0">
                <a:solidFill>
                  <a:schemeClr val="bg1"/>
                </a:solidFill>
                <a:latin typeface="Algerian" panose="04020705040A02060702" pitchFamily="82" charset="0"/>
              </a:rPr>
              <a:t>2</a:t>
            </a:r>
          </a:p>
        </p:txBody>
      </p:sp>
      <p:sp>
        <p:nvSpPr>
          <p:cNvPr id="19" name="TextBox 18"/>
          <p:cNvSpPr txBox="1"/>
          <p:nvPr/>
        </p:nvSpPr>
        <p:spPr>
          <a:xfrm flipH="1">
            <a:off x="6063870" y="2191579"/>
            <a:ext cx="265366" cy="553998"/>
          </a:xfrm>
          <a:prstGeom prst="rect">
            <a:avLst/>
          </a:prstGeom>
          <a:noFill/>
        </p:spPr>
        <p:txBody>
          <a:bodyPr wrap="square" rtlCol="0">
            <a:spAutoFit/>
          </a:bodyPr>
          <a:lstStyle/>
          <a:p>
            <a:r>
              <a:rPr lang="en-US" sz="3000" dirty="0" smtClean="0">
                <a:solidFill>
                  <a:schemeClr val="bg1"/>
                </a:solidFill>
                <a:latin typeface="Algerian" panose="04020705040A02060702" pitchFamily="82" charset="0"/>
              </a:rPr>
              <a:t>3</a:t>
            </a:r>
            <a:endParaRPr lang="en-US" sz="3000" dirty="0">
              <a:solidFill>
                <a:schemeClr val="bg1"/>
              </a:solidFill>
              <a:latin typeface="Algerian" panose="04020705040A02060702" pitchFamily="82" charset="0"/>
            </a:endParaRPr>
          </a:p>
        </p:txBody>
      </p:sp>
      <p:sp>
        <p:nvSpPr>
          <p:cNvPr id="20" name="TextBox 19"/>
          <p:cNvSpPr txBox="1"/>
          <p:nvPr/>
        </p:nvSpPr>
        <p:spPr>
          <a:xfrm flipH="1">
            <a:off x="8865910" y="2218975"/>
            <a:ext cx="265366" cy="553998"/>
          </a:xfrm>
          <a:prstGeom prst="rect">
            <a:avLst/>
          </a:prstGeom>
          <a:noFill/>
        </p:spPr>
        <p:txBody>
          <a:bodyPr wrap="square" rtlCol="0">
            <a:spAutoFit/>
          </a:bodyPr>
          <a:lstStyle/>
          <a:p>
            <a:r>
              <a:rPr lang="en-US" sz="3000" dirty="0">
                <a:solidFill>
                  <a:schemeClr val="bg1"/>
                </a:solidFill>
                <a:latin typeface="Algerian" panose="04020705040A02060702" pitchFamily="82" charset="0"/>
              </a:rPr>
              <a:t>4</a:t>
            </a:r>
          </a:p>
        </p:txBody>
      </p:sp>
      <p:sp>
        <p:nvSpPr>
          <p:cNvPr id="21" name="TextBox 20"/>
          <p:cNvSpPr txBox="1"/>
          <p:nvPr/>
        </p:nvSpPr>
        <p:spPr>
          <a:xfrm flipH="1">
            <a:off x="1927781" y="3808152"/>
            <a:ext cx="265366" cy="553998"/>
          </a:xfrm>
          <a:prstGeom prst="rect">
            <a:avLst/>
          </a:prstGeom>
          <a:noFill/>
        </p:spPr>
        <p:txBody>
          <a:bodyPr wrap="square" rtlCol="0">
            <a:spAutoFit/>
          </a:bodyPr>
          <a:lstStyle/>
          <a:p>
            <a:r>
              <a:rPr lang="en-US" sz="3000" dirty="0" smtClean="0">
                <a:solidFill>
                  <a:schemeClr val="bg1"/>
                </a:solidFill>
                <a:latin typeface="Algerian" panose="04020705040A02060702" pitchFamily="82" charset="0"/>
              </a:rPr>
              <a:t>5</a:t>
            </a:r>
            <a:endParaRPr lang="en-US" sz="3000" dirty="0">
              <a:solidFill>
                <a:schemeClr val="bg1"/>
              </a:solidFill>
              <a:latin typeface="Algerian" panose="04020705040A02060702" pitchFamily="82" charset="0"/>
            </a:endParaRPr>
          </a:p>
        </p:txBody>
      </p:sp>
      <p:sp>
        <p:nvSpPr>
          <p:cNvPr id="22" name="TextBox 21"/>
          <p:cNvSpPr txBox="1"/>
          <p:nvPr/>
        </p:nvSpPr>
        <p:spPr>
          <a:xfrm flipH="1">
            <a:off x="4703190" y="3786146"/>
            <a:ext cx="265366" cy="553998"/>
          </a:xfrm>
          <a:prstGeom prst="rect">
            <a:avLst/>
          </a:prstGeom>
          <a:noFill/>
        </p:spPr>
        <p:txBody>
          <a:bodyPr wrap="square" rtlCol="0">
            <a:spAutoFit/>
          </a:bodyPr>
          <a:lstStyle/>
          <a:p>
            <a:r>
              <a:rPr lang="en-US" sz="3000" dirty="0" smtClean="0">
                <a:solidFill>
                  <a:schemeClr val="bg1"/>
                </a:solidFill>
                <a:latin typeface="Algerian" panose="04020705040A02060702" pitchFamily="82" charset="0"/>
              </a:rPr>
              <a:t>6</a:t>
            </a:r>
            <a:endParaRPr lang="en-US" sz="3000" dirty="0">
              <a:solidFill>
                <a:schemeClr val="bg1"/>
              </a:solidFill>
              <a:latin typeface="Algerian" panose="04020705040A02060702" pitchFamily="82" charset="0"/>
            </a:endParaRPr>
          </a:p>
        </p:txBody>
      </p:sp>
      <p:sp>
        <p:nvSpPr>
          <p:cNvPr id="23" name="TextBox 22"/>
          <p:cNvSpPr txBox="1"/>
          <p:nvPr/>
        </p:nvSpPr>
        <p:spPr>
          <a:xfrm flipH="1">
            <a:off x="7478599" y="3786146"/>
            <a:ext cx="265366" cy="553998"/>
          </a:xfrm>
          <a:prstGeom prst="rect">
            <a:avLst/>
          </a:prstGeom>
          <a:noFill/>
        </p:spPr>
        <p:txBody>
          <a:bodyPr wrap="square" rtlCol="0">
            <a:spAutoFit/>
          </a:bodyPr>
          <a:lstStyle/>
          <a:p>
            <a:r>
              <a:rPr lang="en-US" sz="3000" dirty="0" smtClean="0">
                <a:solidFill>
                  <a:schemeClr val="bg1"/>
                </a:solidFill>
                <a:latin typeface="Algerian" panose="04020705040A02060702" pitchFamily="82" charset="0"/>
              </a:rPr>
              <a:t>7</a:t>
            </a:r>
            <a:endParaRPr lang="en-US" sz="3000" dirty="0">
              <a:solidFill>
                <a:schemeClr val="bg1"/>
              </a:solidFill>
              <a:latin typeface="Algerian" panose="04020705040A02060702" pitchFamily="82" charset="0"/>
            </a:endParaRPr>
          </a:p>
        </p:txBody>
      </p:sp>
      <p:sp>
        <p:nvSpPr>
          <p:cNvPr id="24" name="TextBox 23"/>
          <p:cNvSpPr txBox="1"/>
          <p:nvPr/>
        </p:nvSpPr>
        <p:spPr>
          <a:xfrm flipH="1">
            <a:off x="2902040" y="5345661"/>
            <a:ext cx="265366" cy="553998"/>
          </a:xfrm>
          <a:prstGeom prst="rect">
            <a:avLst/>
          </a:prstGeom>
          <a:noFill/>
        </p:spPr>
        <p:txBody>
          <a:bodyPr wrap="square" rtlCol="0">
            <a:spAutoFit/>
          </a:bodyPr>
          <a:lstStyle/>
          <a:p>
            <a:r>
              <a:rPr lang="en-US" sz="3000" dirty="0" smtClean="0">
                <a:solidFill>
                  <a:schemeClr val="bg1"/>
                </a:solidFill>
                <a:latin typeface="Algerian" panose="04020705040A02060702" pitchFamily="82" charset="0"/>
              </a:rPr>
              <a:t>8</a:t>
            </a:r>
            <a:endParaRPr lang="en-US" sz="3000" dirty="0">
              <a:solidFill>
                <a:schemeClr val="bg1"/>
              </a:solidFill>
              <a:latin typeface="Algerian" panose="04020705040A02060702" pitchFamily="82" charset="0"/>
            </a:endParaRPr>
          </a:p>
        </p:txBody>
      </p:sp>
      <p:sp>
        <p:nvSpPr>
          <p:cNvPr id="25" name="TextBox 24"/>
          <p:cNvSpPr txBox="1"/>
          <p:nvPr/>
        </p:nvSpPr>
        <p:spPr>
          <a:xfrm flipH="1">
            <a:off x="6026871" y="5288160"/>
            <a:ext cx="265366" cy="553998"/>
          </a:xfrm>
          <a:prstGeom prst="rect">
            <a:avLst/>
          </a:prstGeom>
          <a:noFill/>
        </p:spPr>
        <p:txBody>
          <a:bodyPr wrap="square" rtlCol="0">
            <a:spAutoFit/>
          </a:bodyPr>
          <a:lstStyle/>
          <a:p>
            <a:r>
              <a:rPr lang="en-US" sz="3000" dirty="0" smtClean="0">
                <a:solidFill>
                  <a:schemeClr val="bg1"/>
                </a:solidFill>
                <a:latin typeface="Algerian" panose="04020705040A02060702" pitchFamily="82" charset="0"/>
              </a:rPr>
              <a:t>9</a:t>
            </a:r>
            <a:endParaRPr lang="en-US" sz="30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1444775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Assessment types</a:t>
            </a:r>
            <a:endParaRPr lang="en-US" dirty="0"/>
          </a:p>
        </p:txBody>
      </p:sp>
      <p:sp>
        <p:nvSpPr>
          <p:cNvPr id="3" name="Content Placeholder 2"/>
          <p:cNvSpPr>
            <a:spLocks noGrp="1"/>
          </p:cNvSpPr>
          <p:nvPr>
            <p:ph idx="1"/>
          </p:nvPr>
        </p:nvSpPr>
        <p:spPr/>
        <p:txBody>
          <a:bodyPr>
            <a:normAutofit lnSpcReduction="10000"/>
          </a:bodyPr>
          <a:lstStyle/>
          <a:p>
            <a:r>
              <a:rPr lang="en-US" b="1" dirty="0" smtClean="0"/>
              <a:t>Quantitative Analysis – </a:t>
            </a:r>
            <a:r>
              <a:rPr lang="en-US" dirty="0" smtClean="0"/>
              <a:t>is defined by deriving a monetary value of a risk</a:t>
            </a:r>
            <a:r>
              <a:rPr lang="en-US" dirty="0"/>
              <a:t> </a:t>
            </a:r>
            <a:r>
              <a:rPr lang="en-US" dirty="0" smtClean="0"/>
              <a:t>through probability and loss expectancy calculations. Quantitative analysis provides concrete percentage based risk items that can then be prioritized on monetary value.</a:t>
            </a:r>
          </a:p>
          <a:p>
            <a:pPr lvl="1"/>
            <a:r>
              <a:rPr lang="en-US" b="1" dirty="0" smtClean="0"/>
              <a:t>Example: </a:t>
            </a:r>
            <a:r>
              <a:rPr lang="en-US" dirty="0" smtClean="0"/>
              <a:t>Shyam Technologies deliver’s backup tapes using </a:t>
            </a:r>
            <a:r>
              <a:rPr lang="en-US" dirty="0" err="1" smtClean="0"/>
              <a:t>Fedex</a:t>
            </a:r>
            <a:r>
              <a:rPr lang="en-US" dirty="0" smtClean="0"/>
              <a:t>. Their executives identified that that DHL can provide a similar service at lower the cost with only a slight increase in risk of loss of backup tapes. Each tape costs $50, and DHLs annual loss expected is twice in a year resulting in a $100 loss.</a:t>
            </a:r>
            <a:endParaRPr lang="en-US" b="1" dirty="0" smtClean="0"/>
          </a:p>
          <a:p>
            <a:r>
              <a:rPr lang="en-US" b="1" dirty="0" smtClean="0"/>
              <a:t>Qualitative Analysis </a:t>
            </a:r>
            <a:r>
              <a:rPr lang="en-US" dirty="0" smtClean="0"/>
              <a:t>– is based on judgement, intuition, experience and tangibility to the organization. Qualitative analysis should be performed where the value of an asset far exceeds its dollar value to the organization. Qualitative analysis involves taking feedback from various aspects of the organization to determine the value of an asset. </a:t>
            </a:r>
            <a:r>
              <a:rPr lang="en-US" dirty="0" smtClean="0">
                <a:solidFill>
                  <a:srgbClr val="FF0000"/>
                </a:solidFill>
              </a:rPr>
              <a:t>Uses a Probability Matrix (Likelihood/Impact) to determine risk.</a:t>
            </a:r>
          </a:p>
          <a:p>
            <a:pPr lvl="1"/>
            <a:r>
              <a:rPr lang="en-US" b="1" dirty="0" smtClean="0"/>
              <a:t>Example: </a:t>
            </a:r>
            <a:r>
              <a:rPr lang="en-US" dirty="0" smtClean="0"/>
              <a:t>The cost of a website for a Shyam Technologies, an outsourced Security Operations Vendor is $100. A Website defacement hack is likely to cause a $100 loss to the organization to restore. However the business impact due to the loss of reputation (security vendor being hacked) is too high to just rely on a Quantitative analysis.</a:t>
            </a:r>
          </a:p>
          <a:p>
            <a:pPr lvl="1"/>
            <a:endParaRPr lang="en-US" dirty="0"/>
          </a:p>
        </p:txBody>
      </p:sp>
      <p:sp>
        <p:nvSpPr>
          <p:cNvPr id="4" name="TextBox 3"/>
          <p:cNvSpPr txBox="1"/>
          <p:nvPr/>
        </p:nvSpPr>
        <p:spPr>
          <a:xfrm>
            <a:off x="760301" y="5632556"/>
            <a:ext cx="10671395" cy="1077218"/>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lvl="1"/>
            <a:r>
              <a:rPr lang="en-US" sz="1600" b="1" dirty="0" smtClean="0"/>
              <a:t>DELPHI: </a:t>
            </a:r>
            <a:r>
              <a:rPr lang="en-US" sz="1600" dirty="0" smtClean="0"/>
              <a:t>The Delphi technique can be used to gather anonymous feedback for Qualitative Analysis. The idea is that anonymous feedback enables the Risk Assessment team to get more honest feedback from participants. </a:t>
            </a:r>
          </a:p>
          <a:p>
            <a:pPr lvl="1"/>
            <a:r>
              <a:rPr lang="en-US" sz="1600" b="1" dirty="0" smtClean="0"/>
              <a:t>For example: </a:t>
            </a:r>
            <a:r>
              <a:rPr lang="en-US" sz="1600" dirty="0" smtClean="0"/>
              <a:t>Asking Shyam upfront about the risk to the website, he would say definitely risky, but on anonymous feedback he may say “Well nobody visits it anyway!”.</a:t>
            </a:r>
            <a:endParaRPr lang="en-US" sz="1600" dirty="0"/>
          </a:p>
        </p:txBody>
      </p:sp>
    </p:spTree>
    <p:extLst>
      <p:ext uri="{BB962C8B-B14F-4D97-AF65-F5344CB8AC3E}">
        <p14:creationId xmlns:p14="http://schemas.microsoft.com/office/powerpoint/2010/main" val="2496620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Assessing Risk</a:t>
            </a:r>
            <a:endParaRPr lang="en-US" dirty="0"/>
          </a:p>
        </p:txBody>
      </p:sp>
      <p:sp>
        <p:nvSpPr>
          <p:cNvPr id="3" name="Content Placeholder 2"/>
          <p:cNvSpPr>
            <a:spLocks noGrp="1"/>
          </p:cNvSpPr>
          <p:nvPr>
            <p:ph idx="1"/>
          </p:nvPr>
        </p:nvSpPr>
        <p:spPr>
          <a:xfrm>
            <a:off x="581192" y="2180496"/>
            <a:ext cx="11029615" cy="4333426"/>
          </a:xfrm>
        </p:spPr>
        <p:txBody>
          <a:bodyPr>
            <a:normAutofit lnSpcReduction="10000"/>
          </a:bodyPr>
          <a:lstStyle/>
          <a:p>
            <a:r>
              <a:rPr lang="en-US" b="1" dirty="0" smtClean="0"/>
              <a:t>Identify and Valuate Risk: </a:t>
            </a:r>
            <a:r>
              <a:rPr lang="en-US" dirty="0" smtClean="0"/>
              <a:t>Perform Risk assessments. Identify the associated Regulatory fines if a Risk is realized. </a:t>
            </a:r>
          </a:p>
          <a:p>
            <a:pPr lvl="1"/>
            <a:r>
              <a:rPr lang="en-US" b="1" dirty="0" smtClean="0"/>
              <a:t>Example</a:t>
            </a:r>
            <a:r>
              <a:rPr lang="en-US" dirty="0" smtClean="0"/>
              <a:t>: Exposure of Customer PII can lead to regulatory fines.</a:t>
            </a:r>
          </a:p>
          <a:p>
            <a:r>
              <a:rPr lang="en-US" b="1" dirty="0" smtClean="0"/>
              <a:t>Identify Threats and Vulnerabilities: </a:t>
            </a:r>
            <a:r>
              <a:rPr lang="en-US" dirty="0" smtClean="0"/>
              <a:t>Creating list of threats that can affect an organizations assets. Tools and Processes can be used to perform this function. Additionally Third Party consultants can be used to identify Threats and Vulnerabilities in processes or systems. Penetration Tests are a popular form of identification to identify threats and vulnerabilities.</a:t>
            </a:r>
          </a:p>
          <a:p>
            <a:pPr lvl="1"/>
            <a:r>
              <a:rPr lang="en-US" dirty="0" smtClean="0"/>
              <a:t>Black Box Test – The Attacker has no knowledge of the system and processes that he is asked to penetrate. </a:t>
            </a:r>
          </a:p>
          <a:p>
            <a:pPr lvl="2"/>
            <a:r>
              <a:rPr lang="en-US" b="1" dirty="0" smtClean="0"/>
              <a:t>Example</a:t>
            </a:r>
            <a:r>
              <a:rPr lang="en-US" dirty="0" smtClean="0"/>
              <a:t>: This is an accounting application, identify the vulnerabilities.</a:t>
            </a:r>
          </a:p>
          <a:p>
            <a:pPr lvl="1"/>
            <a:r>
              <a:rPr lang="en-US" dirty="0" smtClean="0"/>
              <a:t>White Box Test – The Attacker has complete knowledge of the system and process.</a:t>
            </a:r>
          </a:p>
          <a:p>
            <a:pPr lvl="2"/>
            <a:r>
              <a:rPr lang="en-US" b="1" dirty="0" smtClean="0"/>
              <a:t>Example</a:t>
            </a:r>
            <a:r>
              <a:rPr lang="en-US" dirty="0" smtClean="0"/>
              <a:t>: This is an accounting application with a three structured system of Apache Webserver 2.0, </a:t>
            </a:r>
            <a:r>
              <a:rPr lang="en-US" dirty="0" err="1" smtClean="0"/>
              <a:t>MariaDB</a:t>
            </a:r>
            <a:r>
              <a:rPr lang="en-US" dirty="0" smtClean="0"/>
              <a:t> 2.1, authenticated via AD on a Windows Server 2008 R2 Platform.</a:t>
            </a:r>
          </a:p>
          <a:p>
            <a:pPr lvl="1"/>
            <a:r>
              <a:rPr lang="en-US" dirty="0" smtClean="0"/>
              <a:t>Grey Box Test – The Attacker has some knowledge of the system implemented and can direct </a:t>
            </a:r>
            <a:r>
              <a:rPr lang="en-US" dirty="0" err="1" smtClean="0"/>
              <a:t>blackbox</a:t>
            </a:r>
            <a:r>
              <a:rPr lang="en-US" dirty="0" smtClean="0"/>
              <a:t> testing accordingly.</a:t>
            </a:r>
          </a:p>
          <a:p>
            <a:pPr lvl="2"/>
            <a:r>
              <a:rPr lang="en-US" b="1" dirty="0" smtClean="0"/>
              <a:t>Example</a:t>
            </a:r>
            <a:r>
              <a:rPr lang="en-US" dirty="0" smtClean="0"/>
              <a:t>: This is an accounting system with a typical Web-DB architecture and AD authentication.</a:t>
            </a:r>
            <a:endParaRPr lang="en-US" dirty="0"/>
          </a:p>
        </p:txBody>
      </p:sp>
    </p:spTree>
    <p:extLst>
      <p:ext uri="{BB962C8B-B14F-4D97-AF65-F5344CB8AC3E}">
        <p14:creationId xmlns:p14="http://schemas.microsoft.com/office/powerpoint/2010/main" val="3739377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Modeling </a:t>
            </a:r>
            <a:endParaRPr lang="en-US" dirty="0"/>
          </a:p>
        </p:txBody>
      </p:sp>
      <p:sp>
        <p:nvSpPr>
          <p:cNvPr id="4" name="Rounded Rectangle 3"/>
          <p:cNvSpPr/>
          <p:nvPr/>
        </p:nvSpPr>
        <p:spPr>
          <a:xfrm>
            <a:off x="4992440" y="1872516"/>
            <a:ext cx="3223967" cy="2448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smtClean="0"/>
              <a:t>STRIDE</a:t>
            </a:r>
          </a:p>
          <a:p>
            <a:pPr algn="ctr"/>
            <a:r>
              <a:rPr lang="en-US" dirty="0" smtClean="0"/>
              <a:t>Originated at Microsoft</a:t>
            </a:r>
          </a:p>
          <a:p>
            <a:pPr marL="285750" indent="-285750">
              <a:buFont typeface="Arial" panose="020B0604020202020204" pitchFamily="34" charset="0"/>
              <a:buChar char="•"/>
            </a:pPr>
            <a:r>
              <a:rPr lang="en-US" dirty="0" smtClean="0"/>
              <a:t>Spoofing</a:t>
            </a:r>
          </a:p>
          <a:p>
            <a:pPr marL="285750" indent="-285750">
              <a:buFont typeface="Arial" panose="020B0604020202020204" pitchFamily="34" charset="0"/>
              <a:buChar char="•"/>
            </a:pPr>
            <a:r>
              <a:rPr lang="en-US" dirty="0" smtClean="0"/>
              <a:t>Tampering</a:t>
            </a:r>
          </a:p>
          <a:p>
            <a:pPr marL="285750" indent="-285750">
              <a:buFont typeface="Arial" panose="020B0604020202020204" pitchFamily="34" charset="0"/>
              <a:buChar char="•"/>
            </a:pPr>
            <a:r>
              <a:rPr lang="en-US" dirty="0" smtClean="0"/>
              <a:t>Repudiation</a:t>
            </a:r>
          </a:p>
          <a:p>
            <a:pPr marL="285750" indent="-285750">
              <a:buFont typeface="Arial" panose="020B0604020202020204" pitchFamily="34" charset="0"/>
              <a:buChar char="•"/>
            </a:pPr>
            <a:r>
              <a:rPr lang="en-US" dirty="0" smtClean="0"/>
              <a:t>Information Disclosure</a:t>
            </a:r>
          </a:p>
          <a:p>
            <a:pPr marL="285750" indent="-285750">
              <a:buFont typeface="Arial" panose="020B0604020202020204" pitchFamily="34" charset="0"/>
              <a:buChar char="•"/>
            </a:pPr>
            <a:r>
              <a:rPr lang="en-US" dirty="0" smtClean="0"/>
              <a:t>Denial of Service (</a:t>
            </a:r>
            <a:r>
              <a:rPr lang="en-US" dirty="0" err="1" smtClean="0"/>
              <a:t>DoS</a:t>
            </a:r>
            <a:r>
              <a:rPr lang="en-US" dirty="0" smtClean="0"/>
              <a:t>)</a:t>
            </a:r>
          </a:p>
          <a:p>
            <a:pPr marL="285750" indent="-285750">
              <a:buFont typeface="Arial" panose="020B0604020202020204" pitchFamily="34" charset="0"/>
              <a:buChar char="•"/>
            </a:pPr>
            <a:r>
              <a:rPr lang="en-US" dirty="0" smtClean="0"/>
              <a:t>Elevation of Privilege</a:t>
            </a:r>
            <a:endParaRPr lang="en-US" dirty="0"/>
          </a:p>
        </p:txBody>
      </p:sp>
      <p:sp>
        <p:nvSpPr>
          <p:cNvPr id="5" name="Rounded Rectangle 4"/>
          <p:cNvSpPr/>
          <p:nvPr/>
        </p:nvSpPr>
        <p:spPr>
          <a:xfrm>
            <a:off x="8386841" y="1872516"/>
            <a:ext cx="3223967" cy="2448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smtClean="0"/>
              <a:t>DREAD</a:t>
            </a:r>
          </a:p>
          <a:p>
            <a:pPr algn="ctr"/>
            <a:r>
              <a:rPr lang="en-US" dirty="0" smtClean="0"/>
              <a:t>Rating Threats</a:t>
            </a:r>
          </a:p>
          <a:p>
            <a:pPr marL="285750" indent="-285750">
              <a:buFont typeface="Arial" panose="020B0604020202020204" pitchFamily="34" charset="0"/>
              <a:buChar char="•"/>
            </a:pPr>
            <a:r>
              <a:rPr lang="en-US" dirty="0" smtClean="0"/>
              <a:t>Damage Potential</a:t>
            </a:r>
          </a:p>
          <a:p>
            <a:pPr marL="285750" indent="-285750">
              <a:buFont typeface="Arial" panose="020B0604020202020204" pitchFamily="34" charset="0"/>
              <a:buChar char="•"/>
            </a:pPr>
            <a:r>
              <a:rPr lang="en-US" dirty="0" smtClean="0"/>
              <a:t>Reproducibility</a:t>
            </a:r>
          </a:p>
          <a:p>
            <a:pPr marL="285750" indent="-285750">
              <a:buFont typeface="Arial" panose="020B0604020202020204" pitchFamily="34" charset="0"/>
              <a:buChar char="•"/>
            </a:pPr>
            <a:r>
              <a:rPr lang="en-US" dirty="0" smtClean="0"/>
              <a:t>Exploitability</a:t>
            </a:r>
          </a:p>
          <a:p>
            <a:pPr marL="285750" indent="-285750">
              <a:buFont typeface="Arial" panose="020B0604020202020204" pitchFamily="34" charset="0"/>
              <a:buChar char="•"/>
            </a:pPr>
            <a:r>
              <a:rPr lang="en-US" dirty="0" smtClean="0"/>
              <a:t>Affected Users</a:t>
            </a:r>
          </a:p>
          <a:p>
            <a:pPr marL="285750" indent="-285750">
              <a:buFont typeface="Arial" panose="020B0604020202020204" pitchFamily="34" charset="0"/>
              <a:buChar char="•"/>
            </a:pPr>
            <a:r>
              <a:rPr lang="en-US" dirty="0" smtClean="0"/>
              <a:t>Discoverability</a:t>
            </a:r>
            <a:endParaRPr lang="en-US" dirty="0"/>
          </a:p>
        </p:txBody>
      </p:sp>
      <p:sp>
        <p:nvSpPr>
          <p:cNvPr id="6" name="Content Placeholder 2"/>
          <p:cNvSpPr>
            <a:spLocks noGrp="1"/>
          </p:cNvSpPr>
          <p:nvPr>
            <p:ph idx="1"/>
          </p:nvPr>
        </p:nvSpPr>
        <p:spPr>
          <a:xfrm>
            <a:off x="506461" y="1715956"/>
            <a:ext cx="4040504" cy="3678303"/>
          </a:xfrm>
        </p:spPr>
        <p:txBody>
          <a:bodyPr>
            <a:normAutofit/>
          </a:bodyPr>
          <a:lstStyle/>
          <a:p>
            <a:r>
              <a:rPr lang="en-US" b="1" dirty="0" smtClean="0"/>
              <a:t>Key Performance Indicators (KPI): </a:t>
            </a:r>
            <a:r>
              <a:rPr lang="en-US" dirty="0" smtClean="0"/>
              <a:t>Resolve open items or backlog items identified in past. Risk Assessment or audits.</a:t>
            </a:r>
          </a:p>
          <a:p>
            <a:r>
              <a:rPr lang="en-US" b="1" dirty="0" smtClean="0"/>
              <a:t>Key Risk Indication (KRI): </a:t>
            </a:r>
            <a:r>
              <a:rPr lang="en-US" dirty="0" smtClean="0"/>
              <a:t>provides predictive information for an organization risk exposure.</a:t>
            </a:r>
          </a:p>
          <a:p>
            <a:r>
              <a:rPr lang="en-US" b="1" dirty="0" smtClean="0"/>
              <a:t>Key Control Indicator (KCI): </a:t>
            </a:r>
            <a:r>
              <a:rPr lang="en-US" dirty="0" smtClean="0"/>
              <a:t>control an organization has over it’s environment and risk. Effectively a particular control is working.</a:t>
            </a:r>
          </a:p>
        </p:txBody>
      </p:sp>
      <p:sp>
        <p:nvSpPr>
          <p:cNvPr id="3" name="Rectangle 2"/>
          <p:cNvSpPr/>
          <p:nvPr/>
        </p:nvSpPr>
        <p:spPr>
          <a:xfrm>
            <a:off x="581191" y="5319566"/>
            <a:ext cx="4136207" cy="132343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600" b="1" i="1" dirty="0" smtClean="0">
                <a:solidFill>
                  <a:schemeClr val="bg1"/>
                </a:solidFill>
                <a:latin typeface="Myriad Pro"/>
              </a:rPr>
              <a:t>KPIs</a:t>
            </a:r>
            <a:r>
              <a:rPr lang="en-US" sz="1600" i="1" dirty="0" smtClean="0">
                <a:solidFill>
                  <a:schemeClr val="bg1"/>
                </a:solidFill>
                <a:latin typeface="Myriad Pro"/>
              </a:rPr>
              <a:t> : Using </a:t>
            </a:r>
            <a:r>
              <a:rPr lang="en-US" sz="1600" i="1" dirty="0">
                <a:solidFill>
                  <a:schemeClr val="bg1"/>
                </a:solidFill>
                <a:latin typeface="Myriad Pro"/>
              </a:rPr>
              <a:t>automated data gathering and tools that allow data to be digested and summarized can provide predictive information about how organizational risks are changing. </a:t>
            </a:r>
            <a:endParaRPr lang="en-US" sz="1600" i="1" dirty="0">
              <a:solidFill>
                <a:schemeClr val="bg1"/>
              </a:solidFill>
            </a:endParaRPr>
          </a:p>
        </p:txBody>
      </p:sp>
      <p:sp>
        <p:nvSpPr>
          <p:cNvPr id="7" name="Rounded Rectangle 6"/>
          <p:cNvSpPr/>
          <p:nvPr/>
        </p:nvSpPr>
        <p:spPr>
          <a:xfrm>
            <a:off x="5200043" y="4477351"/>
            <a:ext cx="6551441" cy="2380649"/>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smtClean="0"/>
              <a:t>PASTA</a:t>
            </a:r>
          </a:p>
          <a:p>
            <a:pPr marL="285750" indent="-285750">
              <a:buFont typeface="Arial" panose="020B0604020202020204" pitchFamily="34" charset="0"/>
              <a:buChar char="•"/>
            </a:pPr>
            <a:r>
              <a:rPr lang="en-US" dirty="0" smtClean="0"/>
              <a:t>Stage 1: Definition of Objectives (DO)</a:t>
            </a:r>
            <a:endParaRPr lang="en-US" dirty="0"/>
          </a:p>
          <a:p>
            <a:pPr marL="285750" indent="-285750">
              <a:buFont typeface="Arial" panose="020B0604020202020204" pitchFamily="34" charset="0"/>
              <a:buChar char="•"/>
            </a:pPr>
            <a:r>
              <a:rPr lang="en-US" dirty="0" smtClean="0"/>
              <a:t>Stage II: Definition of Technical Scope (DTS)</a:t>
            </a:r>
            <a:endParaRPr lang="en-US" dirty="0"/>
          </a:p>
          <a:p>
            <a:pPr marL="285750" indent="-285750">
              <a:buFont typeface="Arial" panose="020B0604020202020204" pitchFamily="34" charset="0"/>
              <a:buChar char="•"/>
            </a:pPr>
            <a:r>
              <a:rPr lang="en-US" dirty="0" smtClean="0"/>
              <a:t>Stage III: Application Decomposition Analysis (ADA)</a:t>
            </a:r>
            <a:endParaRPr lang="en-US" dirty="0"/>
          </a:p>
          <a:p>
            <a:pPr marL="285750" indent="-285750">
              <a:buFont typeface="Arial" panose="020B0604020202020204" pitchFamily="34" charset="0"/>
              <a:buChar char="•"/>
            </a:pPr>
            <a:r>
              <a:rPr lang="en-US" dirty="0" smtClean="0"/>
              <a:t>Stage IV: Threat Analysis (TA)</a:t>
            </a:r>
            <a:endParaRPr lang="en-US" dirty="0"/>
          </a:p>
          <a:p>
            <a:pPr marL="285750" indent="-285750">
              <a:buFont typeface="Arial" panose="020B0604020202020204" pitchFamily="34" charset="0"/>
              <a:buChar char="•"/>
            </a:pPr>
            <a:r>
              <a:rPr lang="en-US" dirty="0" smtClean="0"/>
              <a:t>Stage V: Weakness and Vulnerability Analysis (WVA)</a:t>
            </a:r>
            <a:endParaRPr lang="en-US" dirty="0"/>
          </a:p>
          <a:p>
            <a:pPr marL="285750" indent="-285750">
              <a:buFont typeface="Arial" panose="020B0604020202020204" pitchFamily="34" charset="0"/>
              <a:buChar char="•"/>
            </a:pPr>
            <a:r>
              <a:rPr lang="en-US" dirty="0" smtClean="0"/>
              <a:t>Stage VI: Attack Modeling and Simulation (AMS)</a:t>
            </a:r>
          </a:p>
          <a:p>
            <a:pPr marL="285750" indent="-285750">
              <a:buFont typeface="Arial" panose="020B0604020202020204" pitchFamily="34" charset="0"/>
              <a:buChar char="•"/>
            </a:pPr>
            <a:r>
              <a:rPr lang="en-US" dirty="0" smtClean="0"/>
              <a:t>Stage VII: Risk Analysis and Management (RAM)</a:t>
            </a:r>
            <a:endParaRPr lang="en-US" b="1" u="sng" dirty="0" smtClean="0"/>
          </a:p>
        </p:txBody>
      </p:sp>
    </p:spTree>
    <p:extLst>
      <p:ext uri="{BB962C8B-B14F-4D97-AF65-F5344CB8AC3E}">
        <p14:creationId xmlns:p14="http://schemas.microsoft.com/office/powerpoint/2010/main" val="2702475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Quantitative Risk </a:t>
            </a:r>
            <a:r>
              <a:rPr lang="en-US" dirty="0" err="1" smtClean="0"/>
              <a:t>Assesment</a:t>
            </a:r>
            <a:endParaRPr lang="en-US" dirty="0"/>
          </a:p>
        </p:txBody>
      </p:sp>
      <p:sp>
        <p:nvSpPr>
          <p:cNvPr id="3" name="Content Placeholder 2"/>
          <p:cNvSpPr>
            <a:spLocks noGrp="1"/>
          </p:cNvSpPr>
          <p:nvPr>
            <p:ph idx="1"/>
          </p:nvPr>
        </p:nvSpPr>
        <p:spPr>
          <a:xfrm>
            <a:off x="581192" y="2887506"/>
            <a:ext cx="11029615" cy="3678303"/>
          </a:xfrm>
        </p:spPr>
        <p:txBody>
          <a:bodyPr>
            <a:normAutofit fontScale="92500" lnSpcReduction="10000"/>
          </a:bodyPr>
          <a:lstStyle/>
          <a:p>
            <a:r>
              <a:rPr lang="en-US" b="1" dirty="0" smtClean="0"/>
              <a:t>Asset Value (AV)</a:t>
            </a:r>
            <a:r>
              <a:rPr lang="en-US" dirty="0" smtClean="0"/>
              <a:t>– A monetary figure for an Asset that not just includes the cost of the asset and it’s per year maintenance but the information residing on it. </a:t>
            </a:r>
          </a:p>
          <a:p>
            <a:pPr lvl="1"/>
            <a:r>
              <a:rPr lang="en-US" b="1" dirty="0" smtClean="0"/>
              <a:t>For example: </a:t>
            </a:r>
            <a:r>
              <a:rPr lang="en-US" dirty="0" smtClean="0"/>
              <a:t>An GWC NAS Storage unit may cost $100000 with a per year maintenance of $10000, but the data residing on that Asset is Confidential IP and is valued at $1 million. The total value of the Asset is $1.1+ Million.</a:t>
            </a:r>
          </a:p>
          <a:p>
            <a:r>
              <a:rPr lang="en-US" b="1" dirty="0" smtClean="0"/>
              <a:t>Exposure Factor (EF) </a:t>
            </a:r>
            <a:r>
              <a:rPr lang="en-US" dirty="0" smtClean="0"/>
              <a:t>– a % Value, the exposure or percentage of loss expected from a threat. </a:t>
            </a:r>
          </a:p>
          <a:p>
            <a:pPr lvl="1"/>
            <a:r>
              <a:rPr lang="en-US" b="1" dirty="0" smtClean="0"/>
              <a:t>For example: </a:t>
            </a:r>
            <a:r>
              <a:rPr lang="en-US" dirty="0" smtClean="0"/>
              <a:t>Multiple Disk failures can cause data loss stored in the Storage unit. 5 disk failures can cause 20% data loss. 7 disk failures can cause 30% data loss, and 10 disk failures can cause 50% data loss. The % figures are the Exposure factor.</a:t>
            </a:r>
          </a:p>
          <a:p>
            <a:r>
              <a:rPr lang="en-US" b="1" dirty="0" smtClean="0"/>
              <a:t>Single Loss Expectancy (SLE) </a:t>
            </a:r>
            <a:r>
              <a:rPr lang="en-US" dirty="0" smtClean="0"/>
              <a:t>– a monetary value from a one time loss. Calculated as </a:t>
            </a:r>
            <a:r>
              <a:rPr lang="en-US" b="1" dirty="0" smtClean="0"/>
              <a:t>SLE = AV * EF</a:t>
            </a:r>
          </a:p>
          <a:p>
            <a:pPr lvl="1"/>
            <a:r>
              <a:rPr lang="en-US" b="1" dirty="0" smtClean="0"/>
              <a:t>For example:</a:t>
            </a:r>
          </a:p>
          <a:p>
            <a:pPr lvl="1"/>
            <a:r>
              <a:rPr lang="en-US" b="1" dirty="0" smtClean="0"/>
              <a:t>5 Disk failures – </a:t>
            </a:r>
            <a:r>
              <a:rPr lang="en-US" dirty="0" smtClean="0"/>
              <a:t>SLE</a:t>
            </a:r>
            <a:r>
              <a:rPr lang="en-US" b="1" dirty="0" smtClean="0"/>
              <a:t> = </a:t>
            </a:r>
            <a:r>
              <a:rPr lang="en-US" dirty="0" smtClean="0"/>
              <a:t>1110000 * 20% = $222,000</a:t>
            </a:r>
          </a:p>
          <a:p>
            <a:pPr lvl="1"/>
            <a:r>
              <a:rPr lang="en-US" b="1" dirty="0" smtClean="0"/>
              <a:t>7 Disk Failures </a:t>
            </a:r>
            <a:r>
              <a:rPr lang="en-US" dirty="0" smtClean="0"/>
              <a:t>– SLE = 1110000 * 30% = $333,000</a:t>
            </a:r>
          </a:p>
          <a:p>
            <a:pPr lvl="1"/>
            <a:r>
              <a:rPr lang="en-US" b="1" dirty="0" smtClean="0"/>
              <a:t>10 Disk Failures </a:t>
            </a:r>
            <a:r>
              <a:rPr lang="en-US" dirty="0" smtClean="0"/>
              <a:t>– SLE = 1110000 * 50% = $555,000</a:t>
            </a:r>
            <a:endParaRPr lang="en-US" dirty="0"/>
          </a:p>
        </p:txBody>
      </p:sp>
      <p:sp>
        <p:nvSpPr>
          <p:cNvPr id="4" name="Rectangle 3"/>
          <p:cNvSpPr/>
          <p:nvPr/>
        </p:nvSpPr>
        <p:spPr>
          <a:xfrm>
            <a:off x="483909" y="1901092"/>
            <a:ext cx="11126898" cy="646331"/>
          </a:xfrm>
          <a:prstGeom prst="rect">
            <a:avLst/>
          </a:prstGeom>
        </p:spPr>
        <p:txBody>
          <a:bodyPr wrap="square">
            <a:spAutoFit/>
          </a:bodyPr>
          <a:lstStyle/>
          <a:p>
            <a:r>
              <a:rPr lang="en-US" b="1" dirty="0"/>
              <a:t>Quantitative Risk Analysis </a:t>
            </a:r>
            <a:r>
              <a:rPr lang="en-US" dirty="0"/>
              <a:t>- is determined on Single loss and Annual Loss expectations and is derived using a set of formulas. </a:t>
            </a:r>
          </a:p>
        </p:txBody>
      </p:sp>
    </p:spTree>
    <p:extLst>
      <p:ext uri="{BB962C8B-B14F-4D97-AF65-F5344CB8AC3E}">
        <p14:creationId xmlns:p14="http://schemas.microsoft.com/office/powerpoint/2010/main" val="2333976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Quantitative Risk </a:t>
            </a:r>
            <a:r>
              <a:rPr lang="en-US" dirty="0" smtClean="0"/>
              <a:t>Assessment</a:t>
            </a:r>
            <a:endParaRPr lang="en-US" dirty="0"/>
          </a:p>
        </p:txBody>
      </p:sp>
      <p:sp>
        <p:nvSpPr>
          <p:cNvPr id="3" name="Content Placeholder 2"/>
          <p:cNvSpPr>
            <a:spLocks noGrp="1"/>
          </p:cNvSpPr>
          <p:nvPr>
            <p:ph idx="1"/>
          </p:nvPr>
        </p:nvSpPr>
        <p:spPr/>
        <p:txBody>
          <a:bodyPr/>
          <a:lstStyle/>
          <a:p>
            <a:r>
              <a:rPr lang="en-US" b="1" dirty="0" smtClean="0"/>
              <a:t>Annual Rate of Occurrence (ARO)</a:t>
            </a:r>
            <a:r>
              <a:rPr lang="en-US" dirty="0" smtClean="0"/>
              <a:t>– The chance a particular threat can be realized in a single year.  This data has to be supplemented by studies, fact-checks or third-party tests/certifications.</a:t>
            </a:r>
          </a:p>
          <a:p>
            <a:pPr lvl="1"/>
            <a:r>
              <a:rPr lang="en-US" b="1" dirty="0" smtClean="0"/>
              <a:t>For Example: </a:t>
            </a:r>
            <a:r>
              <a:rPr lang="en-US" dirty="0" smtClean="0"/>
              <a:t>GWC says there is a once in 3 years chance of a 5 disk failure, once in 5 years chance of a 7 disk failure and once in 10 year chance of a 10 disk failure.</a:t>
            </a:r>
          </a:p>
          <a:p>
            <a:r>
              <a:rPr lang="en-US" b="1" dirty="0" smtClean="0"/>
              <a:t>Annual Loss Expectancy (ALE) </a:t>
            </a:r>
            <a:r>
              <a:rPr lang="en-US" dirty="0" smtClean="0"/>
              <a:t>– The Amount of loss expected annually due to a threat. </a:t>
            </a:r>
            <a:r>
              <a:rPr lang="en-US" b="1" dirty="0" smtClean="0"/>
              <a:t>ALE = SLE * ARO</a:t>
            </a:r>
          </a:p>
          <a:p>
            <a:pPr lvl="1"/>
            <a:r>
              <a:rPr lang="en-US" b="1" dirty="0" smtClean="0"/>
              <a:t>For Example: </a:t>
            </a:r>
            <a:endParaRPr lang="en-US" dirty="0" smtClean="0"/>
          </a:p>
          <a:p>
            <a:pPr lvl="1"/>
            <a:r>
              <a:rPr lang="en-US" b="1" dirty="0" smtClean="0"/>
              <a:t>ALE from a 5 disk failure = </a:t>
            </a:r>
            <a:r>
              <a:rPr lang="en-US" dirty="0" smtClean="0"/>
              <a:t>222000 * 0.34 = $75,480</a:t>
            </a:r>
          </a:p>
          <a:p>
            <a:pPr lvl="1"/>
            <a:r>
              <a:rPr lang="en-US" b="1" dirty="0" smtClean="0"/>
              <a:t>ALE from a 7 disk failure = </a:t>
            </a:r>
            <a:r>
              <a:rPr lang="en-US" dirty="0" smtClean="0"/>
              <a:t>333000 *  0.2 = $66,600</a:t>
            </a:r>
          </a:p>
          <a:p>
            <a:pPr lvl="1"/>
            <a:r>
              <a:rPr lang="en-US" b="1" dirty="0" smtClean="0"/>
              <a:t>ALE from a 10 disk failure = </a:t>
            </a:r>
            <a:r>
              <a:rPr lang="en-US" dirty="0" smtClean="0"/>
              <a:t>555000 * 0.1 = $55,500</a:t>
            </a:r>
            <a:endParaRPr lang="en-US" dirty="0"/>
          </a:p>
        </p:txBody>
      </p:sp>
      <p:sp>
        <p:nvSpPr>
          <p:cNvPr id="4" name="TextBox 3"/>
          <p:cNvSpPr txBox="1"/>
          <p:nvPr/>
        </p:nvSpPr>
        <p:spPr>
          <a:xfrm>
            <a:off x="760301" y="5632556"/>
            <a:ext cx="10671395" cy="830997"/>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lvl="1"/>
            <a:r>
              <a:rPr lang="en-US" sz="1600" b="1" dirty="0" smtClean="0"/>
              <a:t>ARO – </a:t>
            </a:r>
            <a:r>
              <a:rPr lang="en-US" sz="1600" dirty="0" smtClean="0"/>
              <a:t>is also the </a:t>
            </a:r>
            <a:r>
              <a:rPr lang="en-US" sz="1600" b="1" i="1" dirty="0" smtClean="0"/>
              <a:t>probability determination assessment</a:t>
            </a:r>
            <a:r>
              <a:rPr lang="en-US" sz="1600" dirty="0" smtClean="0"/>
              <a:t>. The likelihood that a threat may occur. For some threats and risks, the ARO is derived by the Annual likelihood to the number of users at given location. </a:t>
            </a:r>
          </a:p>
          <a:p>
            <a:pPr lvl="1"/>
            <a:r>
              <a:rPr lang="en-US" sz="1600" b="1" dirty="0" smtClean="0"/>
              <a:t>For example: </a:t>
            </a:r>
            <a:r>
              <a:rPr lang="en-US" sz="1600" dirty="0" err="1" smtClean="0"/>
              <a:t>GeekCorp</a:t>
            </a:r>
            <a:r>
              <a:rPr lang="en-US" sz="1600" dirty="0" smtClean="0"/>
              <a:t> has a remote location with 10 users. ARO for a malware infection is 1 x 10 = 10</a:t>
            </a:r>
            <a:endParaRPr lang="en-US" sz="1600" dirty="0"/>
          </a:p>
        </p:txBody>
      </p:sp>
    </p:spTree>
    <p:extLst>
      <p:ext uri="{BB962C8B-B14F-4D97-AF65-F5344CB8AC3E}">
        <p14:creationId xmlns:p14="http://schemas.microsoft.com/office/powerpoint/2010/main" val="1545483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Quantitative Risk Assessment</a:t>
            </a:r>
          </a:p>
        </p:txBody>
      </p:sp>
      <p:sp>
        <p:nvSpPr>
          <p:cNvPr id="3" name="Content Placeholder 2"/>
          <p:cNvSpPr>
            <a:spLocks noGrp="1"/>
          </p:cNvSpPr>
          <p:nvPr>
            <p:ph idx="1"/>
          </p:nvPr>
        </p:nvSpPr>
        <p:spPr>
          <a:xfrm>
            <a:off x="581192" y="2180496"/>
            <a:ext cx="11029615" cy="4389986"/>
          </a:xfrm>
        </p:spPr>
        <p:txBody>
          <a:bodyPr>
            <a:normAutofit fontScale="92500" lnSpcReduction="20000"/>
          </a:bodyPr>
          <a:lstStyle/>
          <a:p>
            <a:r>
              <a:rPr lang="en-US" b="1" dirty="0" smtClean="0"/>
              <a:t>Safeguard (SG)</a:t>
            </a:r>
            <a:r>
              <a:rPr lang="en-US" dirty="0" smtClean="0"/>
              <a:t>– Adding a safeguard can reduce the </a:t>
            </a:r>
            <a:r>
              <a:rPr lang="en-US" b="1" dirty="0" smtClean="0"/>
              <a:t>Exposure factor(EF) </a:t>
            </a:r>
            <a:r>
              <a:rPr lang="en-US" dirty="0" smtClean="0"/>
              <a:t>or reduce the</a:t>
            </a:r>
            <a:r>
              <a:rPr lang="en-US" b="1" dirty="0" smtClean="0"/>
              <a:t> Annualized Rate of Occurrence (ARO)</a:t>
            </a:r>
            <a:r>
              <a:rPr lang="en-US" dirty="0" smtClean="0"/>
              <a:t>, reducing the overall risk assessment.</a:t>
            </a:r>
          </a:p>
          <a:p>
            <a:pPr lvl="1"/>
            <a:r>
              <a:rPr lang="en-US" b="1" dirty="0" smtClean="0"/>
              <a:t>For example: </a:t>
            </a:r>
            <a:r>
              <a:rPr lang="en-US" dirty="0" smtClean="0"/>
              <a:t>GWC says replacing disks at 80% duty cycle reduces chance of disk failures. This requires installing proprietary monitoring software and replacing disks, however GWC certifies that a 5 disk failure will only happen once in 8 years, a 7 disk failure once in 12 years and a 10 disk failure of once in 20 years. The Safeguard costs $2000 per year</a:t>
            </a:r>
          </a:p>
          <a:p>
            <a:r>
              <a:rPr lang="en-US" b="1" dirty="0" smtClean="0"/>
              <a:t>ALE with Safeguard </a:t>
            </a:r>
            <a:r>
              <a:rPr lang="en-US" dirty="0" smtClean="0"/>
              <a:t>– Safeguard assessment has to be calculated with the impact of its placement (the EF or the ALE) bringing down the total cost of the risk. </a:t>
            </a:r>
            <a:endParaRPr lang="en-US" dirty="0"/>
          </a:p>
          <a:p>
            <a:pPr lvl="1"/>
            <a:r>
              <a:rPr lang="en-US" b="1" dirty="0" smtClean="0"/>
              <a:t>ALE = SLE * ARO</a:t>
            </a:r>
            <a:endParaRPr lang="en-US" b="1" dirty="0"/>
          </a:p>
          <a:p>
            <a:pPr lvl="1"/>
            <a:r>
              <a:rPr lang="en-US" dirty="0" smtClean="0"/>
              <a:t>In our example, the Safeguard directly impacts the ARO, thus the calculations are:</a:t>
            </a:r>
          </a:p>
          <a:p>
            <a:pPr lvl="1"/>
            <a:r>
              <a:rPr lang="en-US" b="1" dirty="0" smtClean="0"/>
              <a:t>ALE Safeguard 5 disk failure:  AV</a:t>
            </a:r>
            <a:r>
              <a:rPr lang="en-US" dirty="0" smtClean="0"/>
              <a:t> = 1110000; </a:t>
            </a:r>
            <a:r>
              <a:rPr lang="en-US" b="1" dirty="0" smtClean="0"/>
              <a:t>SLE</a:t>
            </a:r>
            <a:r>
              <a:rPr lang="en-US" dirty="0" smtClean="0"/>
              <a:t> = </a:t>
            </a:r>
            <a:r>
              <a:rPr lang="en-US" b="1" dirty="0" smtClean="0"/>
              <a:t>AV</a:t>
            </a:r>
            <a:r>
              <a:rPr lang="en-US" dirty="0" smtClean="0"/>
              <a:t> 1110000 * </a:t>
            </a:r>
            <a:r>
              <a:rPr lang="en-US" b="1" dirty="0" smtClean="0"/>
              <a:t>EF</a:t>
            </a:r>
            <a:r>
              <a:rPr lang="en-US" dirty="0" smtClean="0"/>
              <a:t> 20% = 222000</a:t>
            </a:r>
          </a:p>
          <a:p>
            <a:pPr lvl="2"/>
            <a:r>
              <a:rPr lang="en-US" b="1" dirty="0" smtClean="0"/>
              <a:t>ALE</a:t>
            </a:r>
            <a:r>
              <a:rPr lang="en-US" dirty="0" smtClean="0"/>
              <a:t> = </a:t>
            </a:r>
            <a:r>
              <a:rPr lang="en-US" b="1" dirty="0" smtClean="0"/>
              <a:t>SLE</a:t>
            </a:r>
            <a:r>
              <a:rPr lang="en-US" dirty="0" smtClean="0"/>
              <a:t> 222000 * </a:t>
            </a:r>
            <a:r>
              <a:rPr lang="en-US" b="1" dirty="0" smtClean="0">
                <a:solidFill>
                  <a:srgbClr val="FF0000"/>
                </a:solidFill>
              </a:rPr>
              <a:t>ARO</a:t>
            </a:r>
            <a:r>
              <a:rPr lang="en-US" dirty="0" smtClean="0">
                <a:solidFill>
                  <a:srgbClr val="FF0000"/>
                </a:solidFill>
              </a:rPr>
              <a:t> </a:t>
            </a:r>
            <a:r>
              <a:rPr lang="en-US" dirty="0" smtClean="0"/>
              <a:t>0.125 = 27,750</a:t>
            </a:r>
          </a:p>
          <a:p>
            <a:pPr lvl="1"/>
            <a:r>
              <a:rPr lang="en-US" b="1" dirty="0"/>
              <a:t>ALE Safeguard </a:t>
            </a:r>
            <a:r>
              <a:rPr lang="en-US" b="1" dirty="0" smtClean="0"/>
              <a:t>7 </a:t>
            </a:r>
            <a:r>
              <a:rPr lang="en-US" b="1" dirty="0"/>
              <a:t>disk failure</a:t>
            </a:r>
            <a:r>
              <a:rPr lang="en-US" b="1" dirty="0" smtClean="0"/>
              <a:t>: </a:t>
            </a:r>
            <a:r>
              <a:rPr lang="en-US" b="1" dirty="0"/>
              <a:t>AV</a:t>
            </a:r>
            <a:r>
              <a:rPr lang="en-US" dirty="0"/>
              <a:t> = </a:t>
            </a:r>
            <a:r>
              <a:rPr lang="en-US" dirty="0" smtClean="0"/>
              <a:t>1110000; </a:t>
            </a:r>
            <a:r>
              <a:rPr lang="en-US" b="1" dirty="0"/>
              <a:t>SLE</a:t>
            </a:r>
            <a:r>
              <a:rPr lang="en-US" dirty="0"/>
              <a:t> = </a:t>
            </a:r>
            <a:r>
              <a:rPr lang="en-US" b="1" dirty="0"/>
              <a:t>AV</a:t>
            </a:r>
            <a:r>
              <a:rPr lang="en-US" dirty="0"/>
              <a:t> </a:t>
            </a:r>
            <a:r>
              <a:rPr lang="en-US" dirty="0" smtClean="0"/>
              <a:t>1110000 </a:t>
            </a:r>
            <a:r>
              <a:rPr lang="en-US" dirty="0"/>
              <a:t>* </a:t>
            </a:r>
            <a:r>
              <a:rPr lang="en-US" b="1" dirty="0"/>
              <a:t>EF</a:t>
            </a:r>
            <a:r>
              <a:rPr lang="en-US" dirty="0"/>
              <a:t> </a:t>
            </a:r>
            <a:r>
              <a:rPr lang="en-US" dirty="0" smtClean="0"/>
              <a:t>30</a:t>
            </a:r>
            <a:r>
              <a:rPr lang="en-US" dirty="0"/>
              <a:t>% = </a:t>
            </a:r>
            <a:r>
              <a:rPr lang="en-US" dirty="0" smtClean="0"/>
              <a:t>333000</a:t>
            </a:r>
            <a:endParaRPr lang="en-US" dirty="0"/>
          </a:p>
          <a:p>
            <a:pPr lvl="2"/>
            <a:r>
              <a:rPr lang="en-US" dirty="0" smtClean="0"/>
              <a:t>ALE = </a:t>
            </a:r>
            <a:r>
              <a:rPr lang="en-US" b="1" dirty="0" smtClean="0"/>
              <a:t>SLE</a:t>
            </a:r>
            <a:r>
              <a:rPr lang="en-US" dirty="0" smtClean="0"/>
              <a:t> 333000 * </a:t>
            </a:r>
            <a:r>
              <a:rPr lang="en-US" b="1" dirty="0" smtClean="0">
                <a:solidFill>
                  <a:srgbClr val="FF0000"/>
                </a:solidFill>
              </a:rPr>
              <a:t>ARO</a:t>
            </a:r>
            <a:r>
              <a:rPr lang="en-US" dirty="0" smtClean="0">
                <a:solidFill>
                  <a:srgbClr val="FF0000"/>
                </a:solidFill>
              </a:rPr>
              <a:t> </a:t>
            </a:r>
            <a:r>
              <a:rPr lang="en-US" dirty="0" smtClean="0"/>
              <a:t>0.084 = 27,972</a:t>
            </a:r>
          </a:p>
          <a:p>
            <a:pPr lvl="1"/>
            <a:r>
              <a:rPr lang="en-US" b="1" dirty="0"/>
              <a:t>ALE Safeguard </a:t>
            </a:r>
            <a:r>
              <a:rPr lang="en-US" b="1" dirty="0" smtClean="0"/>
              <a:t>10 </a:t>
            </a:r>
            <a:r>
              <a:rPr lang="en-US" b="1" dirty="0"/>
              <a:t>disk failure: AV</a:t>
            </a:r>
            <a:r>
              <a:rPr lang="en-US" dirty="0"/>
              <a:t> = </a:t>
            </a:r>
            <a:r>
              <a:rPr lang="en-US" dirty="0" smtClean="0"/>
              <a:t>1110000; </a:t>
            </a:r>
            <a:r>
              <a:rPr lang="en-US" b="1" dirty="0"/>
              <a:t>SLE</a:t>
            </a:r>
            <a:r>
              <a:rPr lang="en-US" dirty="0"/>
              <a:t> = </a:t>
            </a:r>
            <a:r>
              <a:rPr lang="en-US" b="1" dirty="0"/>
              <a:t>AV</a:t>
            </a:r>
            <a:r>
              <a:rPr lang="en-US" dirty="0"/>
              <a:t> </a:t>
            </a:r>
            <a:r>
              <a:rPr lang="en-US" dirty="0" smtClean="0"/>
              <a:t>1110000 </a:t>
            </a:r>
            <a:r>
              <a:rPr lang="en-US" dirty="0"/>
              <a:t>* </a:t>
            </a:r>
            <a:r>
              <a:rPr lang="en-US" b="1" dirty="0"/>
              <a:t>EF</a:t>
            </a:r>
            <a:r>
              <a:rPr lang="en-US" dirty="0"/>
              <a:t> </a:t>
            </a:r>
            <a:r>
              <a:rPr lang="en-US" dirty="0" smtClean="0"/>
              <a:t>50</a:t>
            </a:r>
            <a:r>
              <a:rPr lang="en-US" dirty="0"/>
              <a:t>% </a:t>
            </a:r>
            <a:r>
              <a:rPr lang="en-US" dirty="0" smtClean="0"/>
              <a:t>=550000</a:t>
            </a:r>
          </a:p>
          <a:p>
            <a:pPr lvl="2"/>
            <a:r>
              <a:rPr lang="en-US" dirty="0" smtClean="0"/>
              <a:t>ALE = </a:t>
            </a:r>
            <a:r>
              <a:rPr lang="en-US" b="1" dirty="0" smtClean="0"/>
              <a:t>SLE</a:t>
            </a:r>
            <a:r>
              <a:rPr lang="en-US" dirty="0" smtClean="0"/>
              <a:t> 550000 * </a:t>
            </a:r>
            <a:r>
              <a:rPr lang="en-US" b="1" dirty="0" smtClean="0">
                <a:solidFill>
                  <a:srgbClr val="FF0000"/>
                </a:solidFill>
              </a:rPr>
              <a:t>ARO</a:t>
            </a:r>
            <a:r>
              <a:rPr lang="en-US" dirty="0" smtClean="0">
                <a:solidFill>
                  <a:srgbClr val="FF0000"/>
                </a:solidFill>
              </a:rPr>
              <a:t> </a:t>
            </a:r>
            <a:r>
              <a:rPr lang="en-US" dirty="0" smtClean="0"/>
              <a:t>0.05 = 27,500</a:t>
            </a:r>
          </a:p>
          <a:p>
            <a:pPr lvl="1"/>
            <a:endParaRPr lang="en-US" dirty="0"/>
          </a:p>
        </p:txBody>
      </p:sp>
    </p:spTree>
    <p:extLst>
      <p:ext uri="{BB962C8B-B14F-4D97-AF65-F5344CB8AC3E}">
        <p14:creationId xmlns:p14="http://schemas.microsoft.com/office/powerpoint/2010/main" val="1857461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used in the making of this Reference</a:t>
            </a:r>
            <a:endParaRPr lang="en-US" dirty="0"/>
          </a:p>
        </p:txBody>
      </p:sp>
      <p:sp>
        <p:nvSpPr>
          <p:cNvPr id="3" name="Content Placeholder 2"/>
          <p:cNvSpPr>
            <a:spLocks noGrp="1"/>
          </p:cNvSpPr>
          <p:nvPr>
            <p:ph idx="1"/>
          </p:nvPr>
        </p:nvSpPr>
        <p:spPr>
          <a:xfrm>
            <a:off x="581192" y="2180496"/>
            <a:ext cx="11029615" cy="4677504"/>
          </a:xfrm>
        </p:spPr>
        <p:txBody>
          <a:bodyPr>
            <a:normAutofit fontScale="92500" lnSpcReduction="20000"/>
          </a:bodyPr>
          <a:lstStyle/>
          <a:p>
            <a:r>
              <a:rPr lang="en-US" dirty="0" smtClean="0"/>
              <a:t>Conrad</a:t>
            </a:r>
            <a:r>
              <a:rPr lang="en-US" dirty="0"/>
              <a:t>, Eric; </a:t>
            </a:r>
            <a:r>
              <a:rPr lang="en-US" dirty="0" err="1"/>
              <a:t>Misenar</a:t>
            </a:r>
            <a:r>
              <a:rPr lang="en-US" dirty="0"/>
              <a:t>, Seth; Feldman, Joshua. Eleventh Hour CISSP®: Study </a:t>
            </a:r>
            <a:r>
              <a:rPr lang="en-US" dirty="0" smtClean="0"/>
              <a:t>Guide, </a:t>
            </a:r>
            <a:r>
              <a:rPr lang="en-US" dirty="0" err="1" smtClean="0"/>
              <a:t>Syngress</a:t>
            </a:r>
            <a:r>
              <a:rPr lang="en-US" dirty="0" smtClean="0"/>
              <a:t>  - </a:t>
            </a:r>
            <a:r>
              <a:rPr lang="en-US" dirty="0" smtClean="0">
                <a:solidFill>
                  <a:srgbClr val="FF0000"/>
                </a:solidFill>
              </a:rPr>
              <a:t>Recommended</a:t>
            </a:r>
            <a:r>
              <a:rPr lang="en-US" dirty="0" smtClean="0"/>
              <a:t>!</a:t>
            </a:r>
          </a:p>
          <a:p>
            <a:r>
              <a:rPr lang="en-US" dirty="0" smtClean="0"/>
              <a:t>Chapple</a:t>
            </a:r>
            <a:r>
              <a:rPr lang="en-US" dirty="0"/>
              <a:t>, Mike. CISSP: Certified Information Systems Security Professional Official Study </a:t>
            </a:r>
            <a:r>
              <a:rPr lang="en-US" dirty="0" smtClean="0"/>
              <a:t>Guide, Wiley</a:t>
            </a:r>
            <a:r>
              <a:rPr lang="en-US" dirty="0"/>
              <a:t>. </a:t>
            </a:r>
            <a:endParaRPr lang="en-US" dirty="0" smtClean="0"/>
          </a:p>
          <a:p>
            <a:r>
              <a:rPr lang="en-US" dirty="0" smtClean="0"/>
              <a:t>Miller</a:t>
            </a:r>
            <a:r>
              <a:rPr lang="en-US" dirty="0"/>
              <a:t>, Lawrence C.. CISSP For </a:t>
            </a:r>
            <a:r>
              <a:rPr lang="en-US" dirty="0" smtClean="0"/>
              <a:t>Dummies, Wiley</a:t>
            </a:r>
            <a:r>
              <a:rPr lang="en-US" dirty="0"/>
              <a:t>. </a:t>
            </a:r>
            <a:endParaRPr lang="en-US" dirty="0" smtClean="0"/>
          </a:p>
          <a:p>
            <a:r>
              <a:rPr lang="en-US" dirty="0" smtClean="0"/>
              <a:t>Kelly </a:t>
            </a:r>
            <a:r>
              <a:rPr lang="en-US" dirty="0" err="1" smtClean="0"/>
              <a:t>Handerhan</a:t>
            </a:r>
            <a:r>
              <a:rPr lang="en-US" dirty="0" smtClean="0"/>
              <a:t>. </a:t>
            </a:r>
            <a:r>
              <a:rPr lang="en-US" dirty="0" err="1" smtClean="0"/>
              <a:t>Cybrary</a:t>
            </a:r>
            <a:r>
              <a:rPr lang="en-US" dirty="0" smtClean="0"/>
              <a:t> – CISSP Course.</a:t>
            </a:r>
          </a:p>
          <a:p>
            <a:r>
              <a:rPr lang="en-US" dirty="0" smtClean="0"/>
              <a:t>Sunflower CISSP Exam Cram V2</a:t>
            </a:r>
          </a:p>
          <a:p>
            <a:r>
              <a:rPr lang="en-US" dirty="0" err="1" smtClean="0"/>
              <a:t>Lammle,Todd</a:t>
            </a:r>
            <a:r>
              <a:rPr lang="en-US" dirty="0" smtClean="0"/>
              <a:t>. Cisco Certified Network Associate Study Guide, </a:t>
            </a:r>
            <a:r>
              <a:rPr lang="en-US" dirty="0" err="1" smtClean="0"/>
              <a:t>Sybex</a:t>
            </a:r>
            <a:r>
              <a:rPr lang="en-US" dirty="0" smtClean="0"/>
              <a:t>.</a:t>
            </a:r>
          </a:p>
          <a:p>
            <a:r>
              <a:rPr lang="en-US" dirty="0" smtClean="0"/>
              <a:t>Studynotesandtheory.com </a:t>
            </a:r>
            <a:r>
              <a:rPr lang="en-US" dirty="0"/>
              <a:t>- </a:t>
            </a:r>
            <a:r>
              <a:rPr lang="en-US" dirty="0">
                <a:solidFill>
                  <a:srgbClr val="FF0000"/>
                </a:solidFill>
              </a:rPr>
              <a:t>Recommended</a:t>
            </a:r>
            <a:r>
              <a:rPr lang="en-US" dirty="0"/>
              <a:t>!</a:t>
            </a:r>
            <a:endParaRPr lang="en-US" dirty="0" smtClean="0"/>
          </a:p>
          <a:p>
            <a:r>
              <a:rPr lang="en-US" dirty="0" smtClean="0"/>
              <a:t>CISSP Official Practice Tests, </a:t>
            </a:r>
            <a:r>
              <a:rPr lang="en-US" dirty="0" err="1" smtClean="0"/>
              <a:t>Sybex</a:t>
            </a:r>
            <a:r>
              <a:rPr lang="en-US" dirty="0"/>
              <a:t>. - </a:t>
            </a:r>
            <a:r>
              <a:rPr lang="en-US" dirty="0">
                <a:solidFill>
                  <a:srgbClr val="FF0000"/>
                </a:solidFill>
              </a:rPr>
              <a:t>Recommended</a:t>
            </a:r>
            <a:r>
              <a:rPr lang="en-US" dirty="0"/>
              <a:t>!</a:t>
            </a:r>
            <a:endParaRPr lang="en-US" dirty="0" smtClean="0"/>
          </a:p>
          <a:p>
            <a:r>
              <a:rPr lang="en-US" dirty="0" smtClean="0"/>
              <a:t>Pocket Prep, CISSP</a:t>
            </a:r>
            <a:r>
              <a:rPr lang="en-US" dirty="0"/>
              <a:t>. - </a:t>
            </a:r>
            <a:r>
              <a:rPr lang="en-US" dirty="0">
                <a:solidFill>
                  <a:srgbClr val="FF0000"/>
                </a:solidFill>
              </a:rPr>
              <a:t>Recommended</a:t>
            </a:r>
            <a:r>
              <a:rPr lang="en-US" dirty="0"/>
              <a:t>!</a:t>
            </a:r>
            <a:endParaRPr lang="en-US" dirty="0" smtClean="0"/>
          </a:p>
          <a:p>
            <a:r>
              <a:rPr lang="en-US" dirty="0" smtClean="0"/>
              <a:t>CISSP – Android App.</a:t>
            </a:r>
          </a:p>
          <a:p>
            <a:r>
              <a:rPr lang="en-US" dirty="0" smtClean="0"/>
              <a:t>Resources.infosecinstitute.com </a:t>
            </a:r>
          </a:p>
          <a:p>
            <a:r>
              <a:rPr lang="en-US" dirty="0" smtClean="0"/>
              <a:t>Adriancitu.com</a:t>
            </a:r>
          </a:p>
          <a:p>
            <a:r>
              <a:rPr lang="en-US" dirty="0" smtClean="0"/>
              <a:t>Owasp.org</a:t>
            </a:r>
          </a:p>
          <a:p>
            <a:endParaRPr lang="en-US" dirty="0"/>
          </a:p>
        </p:txBody>
      </p:sp>
    </p:spTree>
    <p:extLst>
      <p:ext uri="{BB962C8B-B14F-4D97-AF65-F5344CB8AC3E}">
        <p14:creationId xmlns:p14="http://schemas.microsoft.com/office/powerpoint/2010/main" val="994514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192" y="2180496"/>
            <a:ext cx="11029615" cy="892642"/>
          </a:xfrm>
        </p:spPr>
        <p:txBody>
          <a:bodyPr>
            <a:normAutofit fontScale="92500" lnSpcReduction="10000"/>
          </a:bodyPr>
          <a:lstStyle/>
          <a:p>
            <a:r>
              <a:rPr lang="en-US" b="1" dirty="0" smtClean="0"/>
              <a:t>Annual Cost Savings (ACS) </a:t>
            </a:r>
            <a:r>
              <a:rPr lang="en-US" dirty="0" smtClean="0"/>
              <a:t>- The benefits of a Safeguard can be calculated by subtracting the Post Safeguard-ALE from the Pre Safeguard-ALE.  </a:t>
            </a:r>
            <a:endParaRPr lang="en-US" dirty="0"/>
          </a:p>
          <a:p>
            <a:pPr lvl="1"/>
            <a:r>
              <a:rPr lang="en-US" b="1" dirty="0" smtClean="0"/>
              <a:t>Pre-ALE – Post-ALE = ACS</a:t>
            </a:r>
            <a:endParaRPr lang="en-US" b="1" dirty="0"/>
          </a:p>
        </p:txBody>
      </p:sp>
      <p:sp>
        <p:nvSpPr>
          <p:cNvPr id="5" name="Title 1"/>
          <p:cNvSpPr>
            <a:spLocks noGrp="1"/>
          </p:cNvSpPr>
          <p:nvPr>
            <p:ph type="title"/>
          </p:nvPr>
        </p:nvSpPr>
        <p:spPr/>
        <p:txBody>
          <a:bodyPr/>
          <a:lstStyle/>
          <a:p>
            <a:r>
              <a:rPr lang="en-US" dirty="0"/>
              <a:t>Quantitative Risk Assessment</a:t>
            </a:r>
          </a:p>
        </p:txBody>
      </p:sp>
      <p:graphicFrame>
        <p:nvGraphicFramePr>
          <p:cNvPr id="6" name="Table 5"/>
          <p:cNvGraphicFramePr>
            <a:graphicFrameLocks noGrp="1"/>
          </p:cNvGraphicFramePr>
          <p:nvPr>
            <p:extLst>
              <p:ext uri="{D42A27DB-BD31-4B8C-83A1-F6EECF244321}">
                <p14:modId xmlns:p14="http://schemas.microsoft.com/office/powerpoint/2010/main" val="232521534"/>
              </p:ext>
            </p:extLst>
          </p:nvPr>
        </p:nvGraphicFramePr>
        <p:xfrm>
          <a:off x="1749197" y="3537678"/>
          <a:ext cx="8128000" cy="1483360"/>
        </p:xfrm>
        <a:graphic>
          <a:graphicData uri="http://schemas.openxmlformats.org/drawingml/2006/table">
            <a:tbl>
              <a:tblPr firstRow="1" bandRow="1">
                <a:tableStyleId>{5C22544A-7EE6-4342-B048-85BDC9FD1C3A}</a:tableStyleId>
              </a:tblPr>
              <a:tblGrid>
                <a:gridCol w="2032000"/>
                <a:gridCol w="2032000"/>
                <a:gridCol w="2032000"/>
                <a:gridCol w="2032000"/>
              </a:tblGrid>
              <a:tr h="370840">
                <a:tc>
                  <a:txBody>
                    <a:bodyPr/>
                    <a:lstStyle/>
                    <a:p>
                      <a:r>
                        <a:rPr lang="en-US" dirty="0" smtClean="0"/>
                        <a:t>Type</a:t>
                      </a:r>
                      <a:endParaRPr lang="en-US" dirty="0"/>
                    </a:p>
                  </a:txBody>
                  <a:tcPr/>
                </a:tc>
                <a:tc>
                  <a:txBody>
                    <a:bodyPr/>
                    <a:lstStyle/>
                    <a:p>
                      <a:r>
                        <a:rPr lang="en-US" dirty="0" smtClean="0"/>
                        <a:t>Pre-ALE</a:t>
                      </a:r>
                      <a:endParaRPr lang="en-US" dirty="0"/>
                    </a:p>
                  </a:txBody>
                  <a:tcPr/>
                </a:tc>
                <a:tc>
                  <a:txBody>
                    <a:bodyPr/>
                    <a:lstStyle/>
                    <a:p>
                      <a:r>
                        <a:rPr lang="en-US" dirty="0" smtClean="0"/>
                        <a:t>Post-ALE</a:t>
                      </a:r>
                      <a:endParaRPr lang="en-US" dirty="0"/>
                    </a:p>
                  </a:txBody>
                  <a:tcPr/>
                </a:tc>
                <a:tc>
                  <a:txBody>
                    <a:bodyPr/>
                    <a:lstStyle/>
                    <a:p>
                      <a:r>
                        <a:rPr lang="en-US" dirty="0" smtClean="0"/>
                        <a:t>ACS</a:t>
                      </a:r>
                      <a:endParaRPr lang="en-US" dirty="0"/>
                    </a:p>
                  </a:txBody>
                  <a:tcPr/>
                </a:tc>
              </a:tr>
              <a:tr h="370840">
                <a:tc>
                  <a:txBody>
                    <a:bodyPr/>
                    <a:lstStyle/>
                    <a:p>
                      <a:r>
                        <a:rPr lang="en-US" dirty="0" smtClean="0"/>
                        <a:t>5-disk Failure</a:t>
                      </a:r>
                      <a:endParaRPr lang="en-US" dirty="0"/>
                    </a:p>
                  </a:txBody>
                  <a:tcPr/>
                </a:tc>
                <a:tc>
                  <a:txBody>
                    <a:bodyPr/>
                    <a:lstStyle/>
                    <a:p>
                      <a:r>
                        <a:rPr lang="en-US" dirty="0" smtClean="0"/>
                        <a:t>75480</a:t>
                      </a:r>
                      <a:endParaRPr lang="en-US" dirty="0"/>
                    </a:p>
                  </a:txBody>
                  <a:tcPr/>
                </a:tc>
                <a:tc>
                  <a:txBody>
                    <a:bodyPr/>
                    <a:lstStyle/>
                    <a:p>
                      <a:r>
                        <a:rPr lang="en-US" dirty="0" smtClean="0"/>
                        <a:t>27750</a:t>
                      </a:r>
                      <a:endParaRPr lang="en-US" dirty="0"/>
                    </a:p>
                  </a:txBody>
                  <a:tcPr/>
                </a:tc>
                <a:tc>
                  <a:txBody>
                    <a:bodyPr/>
                    <a:lstStyle/>
                    <a:p>
                      <a:r>
                        <a:rPr lang="en-US" dirty="0" smtClean="0"/>
                        <a:t>47730</a:t>
                      </a:r>
                      <a:endParaRPr lang="en-US" dirty="0"/>
                    </a:p>
                  </a:txBody>
                  <a:tcPr/>
                </a:tc>
              </a:tr>
              <a:tr h="370840">
                <a:tc>
                  <a:txBody>
                    <a:bodyPr/>
                    <a:lstStyle/>
                    <a:p>
                      <a:r>
                        <a:rPr lang="en-US" dirty="0" smtClean="0"/>
                        <a:t>7-disk</a:t>
                      </a:r>
                      <a:r>
                        <a:rPr lang="en-US" baseline="0" dirty="0" smtClean="0"/>
                        <a:t> Failure</a:t>
                      </a:r>
                      <a:endParaRPr lang="en-US" dirty="0"/>
                    </a:p>
                  </a:txBody>
                  <a:tcPr/>
                </a:tc>
                <a:tc>
                  <a:txBody>
                    <a:bodyPr/>
                    <a:lstStyle/>
                    <a:p>
                      <a:r>
                        <a:rPr lang="en-US" dirty="0" smtClean="0"/>
                        <a:t>66600</a:t>
                      </a:r>
                      <a:endParaRPr lang="en-US" dirty="0"/>
                    </a:p>
                  </a:txBody>
                  <a:tcPr/>
                </a:tc>
                <a:tc>
                  <a:txBody>
                    <a:bodyPr/>
                    <a:lstStyle/>
                    <a:p>
                      <a:r>
                        <a:rPr lang="en-US" dirty="0" smtClean="0"/>
                        <a:t>27972</a:t>
                      </a:r>
                      <a:endParaRPr lang="en-US" dirty="0"/>
                    </a:p>
                  </a:txBody>
                  <a:tcPr/>
                </a:tc>
                <a:tc>
                  <a:txBody>
                    <a:bodyPr/>
                    <a:lstStyle/>
                    <a:p>
                      <a:r>
                        <a:rPr lang="en-US" dirty="0" smtClean="0"/>
                        <a:t>38628</a:t>
                      </a:r>
                      <a:endParaRPr lang="en-US" dirty="0"/>
                    </a:p>
                  </a:txBody>
                  <a:tcPr/>
                </a:tc>
              </a:tr>
              <a:tr h="370840">
                <a:tc>
                  <a:txBody>
                    <a:bodyPr/>
                    <a:lstStyle/>
                    <a:p>
                      <a:r>
                        <a:rPr lang="en-US" dirty="0" smtClean="0"/>
                        <a:t>10-disk Failure</a:t>
                      </a:r>
                      <a:endParaRPr lang="en-US" dirty="0"/>
                    </a:p>
                  </a:txBody>
                  <a:tcPr/>
                </a:tc>
                <a:tc>
                  <a:txBody>
                    <a:bodyPr/>
                    <a:lstStyle/>
                    <a:p>
                      <a:r>
                        <a:rPr lang="en-US" dirty="0" smtClean="0"/>
                        <a:t>55500</a:t>
                      </a:r>
                      <a:endParaRPr lang="en-US" dirty="0"/>
                    </a:p>
                  </a:txBody>
                  <a:tcPr/>
                </a:tc>
                <a:tc>
                  <a:txBody>
                    <a:bodyPr/>
                    <a:lstStyle/>
                    <a:p>
                      <a:r>
                        <a:rPr lang="en-US" dirty="0" smtClean="0"/>
                        <a:t>27500</a:t>
                      </a:r>
                      <a:endParaRPr lang="en-US" dirty="0"/>
                    </a:p>
                  </a:txBody>
                  <a:tcPr/>
                </a:tc>
                <a:tc>
                  <a:txBody>
                    <a:bodyPr/>
                    <a:lstStyle/>
                    <a:p>
                      <a:r>
                        <a:rPr lang="en-US" dirty="0" smtClean="0"/>
                        <a:t>28000</a:t>
                      </a:r>
                      <a:endParaRPr lang="en-US" dirty="0"/>
                    </a:p>
                  </a:txBody>
                  <a:tcPr/>
                </a:tc>
              </a:tr>
            </a:tbl>
          </a:graphicData>
        </a:graphic>
      </p:graphicFrame>
      <p:sp>
        <p:nvSpPr>
          <p:cNvPr id="7" name="TextBox 6"/>
          <p:cNvSpPr txBox="1"/>
          <p:nvPr/>
        </p:nvSpPr>
        <p:spPr>
          <a:xfrm>
            <a:off x="760301" y="5632556"/>
            <a:ext cx="10671395" cy="5847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lvl="1"/>
            <a:r>
              <a:rPr lang="en-US" sz="1600" b="1" dirty="0" smtClean="0"/>
              <a:t>The Cost of a Safeguard is greater than the value of the asset or the threat, than the risk should be accepted or another countermeasure should be adopted.</a:t>
            </a:r>
            <a:endParaRPr lang="en-US" sz="1600" dirty="0"/>
          </a:p>
        </p:txBody>
      </p:sp>
    </p:spTree>
    <p:extLst>
      <p:ext uri="{BB962C8B-B14F-4D97-AF65-F5344CB8AC3E}">
        <p14:creationId xmlns:p14="http://schemas.microsoft.com/office/powerpoint/2010/main" val="3800251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Quantitative risk assessment</a:t>
            </a:r>
            <a:endParaRPr lang="en-US" dirty="0"/>
          </a:p>
        </p:txBody>
      </p:sp>
      <p:sp>
        <p:nvSpPr>
          <p:cNvPr id="3" name="Content Placeholder 2"/>
          <p:cNvSpPr>
            <a:spLocks noGrp="1"/>
          </p:cNvSpPr>
          <p:nvPr>
            <p:ph idx="1"/>
          </p:nvPr>
        </p:nvSpPr>
        <p:spPr>
          <a:xfrm>
            <a:off x="581192" y="2180496"/>
            <a:ext cx="11029615" cy="4399413"/>
          </a:xfrm>
        </p:spPr>
        <p:txBody>
          <a:bodyPr/>
          <a:lstStyle/>
          <a:p>
            <a:r>
              <a:rPr lang="en-US" b="1" dirty="0" smtClean="0"/>
              <a:t>Total Cost of Ownership (TCO) </a:t>
            </a:r>
            <a:r>
              <a:rPr lang="en-US" dirty="0" smtClean="0"/>
              <a:t>– The total cost of ownership is the </a:t>
            </a:r>
            <a:r>
              <a:rPr lang="en-US" b="1" dirty="0" smtClean="0"/>
              <a:t>total cost of a mitigating safeguard</a:t>
            </a:r>
            <a:r>
              <a:rPr lang="en-US" dirty="0" smtClean="0"/>
              <a:t>. The TCO combines one time expense and Annual cost of maintenance, operational cost etc.</a:t>
            </a:r>
          </a:p>
          <a:p>
            <a:pPr lvl="1"/>
            <a:r>
              <a:rPr lang="en-US" b="1" dirty="0" smtClean="0"/>
              <a:t>For example: </a:t>
            </a:r>
            <a:r>
              <a:rPr lang="en-US" dirty="0" smtClean="0"/>
              <a:t>Our GWC Safeguard solution of monitoring software and disk replacement costs $2000 annually and a $500 operational cost. Considering a 5 year technology refresh cycle, this amounts to $12500 for 5 years, and $2500 annually.</a:t>
            </a:r>
          </a:p>
          <a:p>
            <a:pPr lvl="1"/>
            <a:r>
              <a:rPr lang="en-US" dirty="0" smtClean="0"/>
              <a:t>TCO for the Storage Safeguard is $2500 annually.</a:t>
            </a:r>
          </a:p>
          <a:p>
            <a:r>
              <a:rPr lang="en-US" b="1" dirty="0" smtClean="0"/>
              <a:t>Return on Investment (</a:t>
            </a:r>
            <a:r>
              <a:rPr lang="en-US" b="1" dirty="0" err="1" smtClean="0"/>
              <a:t>RoI</a:t>
            </a:r>
            <a:r>
              <a:rPr lang="en-US" dirty="0" smtClean="0"/>
              <a:t>) – Amount of money saved by implementing a safeguard. If Annual TCO is less than the ACS than ROI is positive. </a:t>
            </a:r>
          </a:p>
          <a:p>
            <a:pPr lvl="1"/>
            <a:r>
              <a:rPr lang="en-US" b="1" dirty="0" smtClean="0"/>
              <a:t>ROI = ACS – TCO</a:t>
            </a:r>
          </a:p>
          <a:p>
            <a:pPr lvl="1"/>
            <a:endParaRPr lang="en-US" dirty="0" smtClean="0"/>
          </a:p>
          <a:p>
            <a:pPr lvl="1"/>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280489411"/>
              </p:ext>
            </p:extLst>
          </p:nvPr>
        </p:nvGraphicFramePr>
        <p:xfrm>
          <a:off x="1947160" y="5281637"/>
          <a:ext cx="8128000" cy="1483360"/>
        </p:xfrm>
        <a:graphic>
          <a:graphicData uri="http://schemas.openxmlformats.org/drawingml/2006/table">
            <a:tbl>
              <a:tblPr firstRow="1" bandRow="1">
                <a:tableStyleId>{5C22544A-7EE6-4342-B048-85BDC9FD1C3A}</a:tableStyleId>
              </a:tblPr>
              <a:tblGrid>
                <a:gridCol w="2032000"/>
                <a:gridCol w="2032000"/>
                <a:gridCol w="2032000"/>
                <a:gridCol w="2032000"/>
              </a:tblGrid>
              <a:tr h="370840">
                <a:tc>
                  <a:txBody>
                    <a:bodyPr/>
                    <a:lstStyle/>
                    <a:p>
                      <a:r>
                        <a:rPr lang="en-US" dirty="0" smtClean="0"/>
                        <a:t>Type</a:t>
                      </a:r>
                      <a:endParaRPr lang="en-US" dirty="0"/>
                    </a:p>
                  </a:txBody>
                  <a:tcPr/>
                </a:tc>
                <a:tc>
                  <a:txBody>
                    <a:bodyPr/>
                    <a:lstStyle/>
                    <a:p>
                      <a:r>
                        <a:rPr lang="en-US" dirty="0" smtClean="0"/>
                        <a:t>ACS</a:t>
                      </a:r>
                      <a:endParaRPr lang="en-US" dirty="0"/>
                    </a:p>
                  </a:txBody>
                  <a:tcPr/>
                </a:tc>
                <a:tc>
                  <a:txBody>
                    <a:bodyPr/>
                    <a:lstStyle/>
                    <a:p>
                      <a:r>
                        <a:rPr lang="en-US" dirty="0" smtClean="0"/>
                        <a:t>TCO</a:t>
                      </a:r>
                      <a:endParaRPr lang="en-US" dirty="0"/>
                    </a:p>
                  </a:txBody>
                  <a:tcPr/>
                </a:tc>
                <a:tc>
                  <a:txBody>
                    <a:bodyPr/>
                    <a:lstStyle/>
                    <a:p>
                      <a:r>
                        <a:rPr lang="en-US" dirty="0" smtClean="0"/>
                        <a:t>ROI</a:t>
                      </a:r>
                      <a:endParaRPr lang="en-US" dirty="0"/>
                    </a:p>
                  </a:txBody>
                  <a:tcPr/>
                </a:tc>
              </a:tr>
              <a:tr h="370840">
                <a:tc>
                  <a:txBody>
                    <a:bodyPr/>
                    <a:lstStyle/>
                    <a:p>
                      <a:r>
                        <a:rPr lang="en-US" dirty="0" smtClean="0"/>
                        <a:t>5-disk Failure</a:t>
                      </a:r>
                      <a:endParaRPr lang="en-US" dirty="0"/>
                    </a:p>
                  </a:txBody>
                  <a:tcPr/>
                </a:tc>
                <a:tc>
                  <a:txBody>
                    <a:bodyPr/>
                    <a:lstStyle/>
                    <a:p>
                      <a:r>
                        <a:rPr lang="en-US" dirty="0" smtClean="0"/>
                        <a:t>47730</a:t>
                      </a:r>
                      <a:endParaRPr lang="en-US" dirty="0"/>
                    </a:p>
                  </a:txBody>
                  <a:tcPr/>
                </a:tc>
                <a:tc>
                  <a:txBody>
                    <a:bodyPr/>
                    <a:lstStyle/>
                    <a:p>
                      <a:r>
                        <a:rPr lang="en-US" dirty="0" smtClean="0"/>
                        <a:t>2500</a:t>
                      </a:r>
                      <a:endParaRPr lang="en-US" dirty="0"/>
                    </a:p>
                  </a:txBody>
                  <a:tcPr/>
                </a:tc>
                <a:tc>
                  <a:txBody>
                    <a:bodyPr/>
                    <a:lstStyle/>
                    <a:p>
                      <a:r>
                        <a:rPr lang="en-US" dirty="0" smtClean="0"/>
                        <a:t>45230</a:t>
                      </a:r>
                      <a:endParaRPr lang="en-US" dirty="0"/>
                    </a:p>
                  </a:txBody>
                  <a:tcPr/>
                </a:tc>
              </a:tr>
              <a:tr h="370840">
                <a:tc>
                  <a:txBody>
                    <a:bodyPr/>
                    <a:lstStyle/>
                    <a:p>
                      <a:r>
                        <a:rPr lang="en-US" dirty="0" smtClean="0"/>
                        <a:t>7-disk</a:t>
                      </a:r>
                      <a:r>
                        <a:rPr lang="en-US" baseline="0" dirty="0" smtClean="0"/>
                        <a:t> Failure</a:t>
                      </a:r>
                      <a:endParaRPr lang="en-US" dirty="0"/>
                    </a:p>
                  </a:txBody>
                  <a:tcPr/>
                </a:tc>
                <a:tc>
                  <a:txBody>
                    <a:bodyPr/>
                    <a:lstStyle/>
                    <a:p>
                      <a:r>
                        <a:rPr lang="en-US" dirty="0" smtClean="0"/>
                        <a:t>38628</a:t>
                      </a:r>
                      <a:endParaRPr lang="en-US" dirty="0"/>
                    </a:p>
                  </a:txBody>
                  <a:tcPr/>
                </a:tc>
                <a:tc>
                  <a:txBody>
                    <a:bodyPr/>
                    <a:lstStyle/>
                    <a:p>
                      <a:r>
                        <a:rPr lang="en-US" dirty="0" smtClean="0"/>
                        <a:t>2500</a:t>
                      </a:r>
                      <a:endParaRPr lang="en-US" dirty="0"/>
                    </a:p>
                  </a:txBody>
                  <a:tcPr/>
                </a:tc>
                <a:tc>
                  <a:txBody>
                    <a:bodyPr/>
                    <a:lstStyle/>
                    <a:p>
                      <a:r>
                        <a:rPr lang="en-US" dirty="0" smtClean="0"/>
                        <a:t>36128</a:t>
                      </a:r>
                      <a:endParaRPr lang="en-US" dirty="0"/>
                    </a:p>
                  </a:txBody>
                  <a:tcPr/>
                </a:tc>
              </a:tr>
              <a:tr h="370840">
                <a:tc>
                  <a:txBody>
                    <a:bodyPr/>
                    <a:lstStyle/>
                    <a:p>
                      <a:r>
                        <a:rPr lang="en-US" dirty="0" smtClean="0"/>
                        <a:t>10-disk Failure</a:t>
                      </a:r>
                      <a:endParaRPr lang="en-US" dirty="0"/>
                    </a:p>
                  </a:txBody>
                  <a:tcPr/>
                </a:tc>
                <a:tc>
                  <a:txBody>
                    <a:bodyPr/>
                    <a:lstStyle/>
                    <a:p>
                      <a:r>
                        <a:rPr lang="en-US" dirty="0" smtClean="0"/>
                        <a:t>28000</a:t>
                      </a:r>
                      <a:endParaRPr lang="en-US" dirty="0"/>
                    </a:p>
                  </a:txBody>
                  <a:tcPr/>
                </a:tc>
                <a:tc>
                  <a:txBody>
                    <a:bodyPr/>
                    <a:lstStyle/>
                    <a:p>
                      <a:r>
                        <a:rPr lang="en-US" dirty="0" smtClean="0"/>
                        <a:t>2500</a:t>
                      </a:r>
                      <a:endParaRPr lang="en-US" dirty="0"/>
                    </a:p>
                  </a:txBody>
                  <a:tcPr/>
                </a:tc>
                <a:tc>
                  <a:txBody>
                    <a:bodyPr/>
                    <a:lstStyle/>
                    <a:p>
                      <a:r>
                        <a:rPr lang="en-US" dirty="0" smtClean="0"/>
                        <a:t>25500</a:t>
                      </a:r>
                      <a:endParaRPr lang="en-US" dirty="0"/>
                    </a:p>
                  </a:txBody>
                  <a:tcPr/>
                </a:tc>
              </a:tr>
            </a:tbl>
          </a:graphicData>
        </a:graphic>
      </p:graphicFrame>
    </p:spTree>
    <p:extLst>
      <p:ext uri="{BB962C8B-B14F-4D97-AF65-F5344CB8AC3E}">
        <p14:creationId xmlns:p14="http://schemas.microsoft.com/office/powerpoint/2010/main" val="18855767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Qualitative Risk Assessment</a:t>
            </a:r>
            <a:endParaRPr lang="en-US" dirty="0"/>
          </a:p>
        </p:txBody>
      </p:sp>
      <p:sp>
        <p:nvSpPr>
          <p:cNvPr id="3" name="Content Placeholder 2"/>
          <p:cNvSpPr>
            <a:spLocks noGrp="1"/>
          </p:cNvSpPr>
          <p:nvPr>
            <p:ph idx="1"/>
          </p:nvPr>
        </p:nvSpPr>
        <p:spPr>
          <a:xfrm>
            <a:off x="307313" y="1924132"/>
            <a:ext cx="11029615" cy="1728313"/>
          </a:xfrm>
        </p:spPr>
        <p:txBody>
          <a:bodyPr>
            <a:normAutofit lnSpcReduction="10000"/>
          </a:bodyPr>
          <a:lstStyle/>
          <a:p>
            <a:r>
              <a:rPr lang="en-US" b="1" dirty="0" smtClean="0"/>
              <a:t>Qualitative Risk Assessment </a:t>
            </a:r>
            <a:r>
              <a:rPr lang="en-US" i="1" dirty="0" smtClean="0"/>
              <a:t>focuses on Likelihood and Impact Assessment</a:t>
            </a:r>
            <a:r>
              <a:rPr lang="en-US" dirty="0" smtClean="0"/>
              <a:t>. </a:t>
            </a:r>
          </a:p>
          <a:p>
            <a:pPr lvl="1"/>
            <a:r>
              <a:rPr lang="en-US" b="1" dirty="0" smtClean="0"/>
              <a:t>Likelihood</a:t>
            </a:r>
            <a:r>
              <a:rPr lang="en-US" dirty="0" smtClean="0"/>
              <a:t>: How likely is it that a threat will be realized? </a:t>
            </a:r>
            <a:r>
              <a:rPr lang="en-US" b="1" dirty="0" smtClean="0"/>
              <a:t>Example</a:t>
            </a:r>
            <a:r>
              <a:rPr lang="en-US" dirty="0" smtClean="0"/>
              <a:t>: </a:t>
            </a:r>
            <a:r>
              <a:rPr lang="en-US" i="1" dirty="0" smtClean="0"/>
              <a:t>It floods every year in Mumbai during the rains. The likelihood of Flooding is high. However, Earthquakes are unheard of. The likelihood is low.</a:t>
            </a:r>
          </a:p>
          <a:p>
            <a:pPr lvl="1"/>
            <a:r>
              <a:rPr lang="en-US" b="1" dirty="0" smtClean="0"/>
              <a:t>Impact</a:t>
            </a:r>
            <a:r>
              <a:rPr lang="en-US" dirty="0" smtClean="0"/>
              <a:t>: What will be the impact on the business? This can be monetary as well has having long term effects. </a:t>
            </a:r>
            <a:r>
              <a:rPr lang="en-US" b="1" dirty="0" smtClean="0"/>
              <a:t>Example</a:t>
            </a:r>
            <a:r>
              <a:rPr lang="en-US" dirty="0" smtClean="0"/>
              <a:t>: </a:t>
            </a:r>
            <a:r>
              <a:rPr lang="en-US" i="1" dirty="0" smtClean="0"/>
              <a:t>The impact of flooding would be that operations could be down or slowed due to less number of employees. Impact is Moderate. However in an Earthquake, the impact would be catastrophic.</a:t>
            </a:r>
            <a:endParaRPr lang="en-US" i="1" dirty="0"/>
          </a:p>
        </p:txBody>
      </p:sp>
      <p:graphicFrame>
        <p:nvGraphicFramePr>
          <p:cNvPr id="4" name="Table 3"/>
          <p:cNvGraphicFramePr>
            <a:graphicFrameLocks noGrp="1"/>
          </p:cNvGraphicFramePr>
          <p:nvPr>
            <p:extLst>
              <p:ext uri="{D42A27DB-BD31-4B8C-83A1-F6EECF244321}">
                <p14:modId xmlns:p14="http://schemas.microsoft.com/office/powerpoint/2010/main" val="2897791346"/>
              </p:ext>
            </p:extLst>
          </p:nvPr>
        </p:nvGraphicFramePr>
        <p:xfrm>
          <a:off x="581192" y="4206443"/>
          <a:ext cx="9232205" cy="2494280"/>
        </p:xfrm>
        <a:graphic>
          <a:graphicData uri="http://schemas.openxmlformats.org/drawingml/2006/table">
            <a:tbl>
              <a:tblPr firstRow="1" bandRow="1">
                <a:tableStyleId>{5C22544A-7EE6-4342-B048-85BDC9FD1C3A}</a:tableStyleId>
              </a:tblPr>
              <a:tblGrid>
                <a:gridCol w="1805014"/>
                <a:gridCol w="1272387"/>
                <a:gridCol w="1538701"/>
                <a:gridCol w="1538701"/>
                <a:gridCol w="1538701"/>
                <a:gridCol w="1538701"/>
              </a:tblGrid>
              <a:tr h="370840">
                <a:tc>
                  <a:txBody>
                    <a:bodyPr/>
                    <a:lstStyle/>
                    <a:p>
                      <a:pPr algn="ctr"/>
                      <a:endParaRPr lang="en-US" dirty="0"/>
                    </a:p>
                  </a:txBody>
                  <a:tcPr/>
                </a:tc>
                <a:tc>
                  <a:txBody>
                    <a:bodyPr/>
                    <a:lstStyle/>
                    <a:p>
                      <a:pPr algn="ctr"/>
                      <a:r>
                        <a:rPr lang="en-US" b="0" dirty="0" smtClean="0"/>
                        <a:t>Insignificant</a:t>
                      </a:r>
                    </a:p>
                    <a:p>
                      <a:pPr algn="ctr"/>
                      <a:r>
                        <a:rPr lang="en-US" b="0" dirty="0" smtClean="0"/>
                        <a:t>1</a:t>
                      </a:r>
                      <a:endParaRPr lang="en-US" b="0" dirty="0"/>
                    </a:p>
                  </a:txBody>
                  <a:tcPr/>
                </a:tc>
                <a:tc>
                  <a:txBody>
                    <a:bodyPr/>
                    <a:lstStyle/>
                    <a:p>
                      <a:pPr algn="ctr"/>
                      <a:r>
                        <a:rPr lang="en-US" b="0" dirty="0" smtClean="0"/>
                        <a:t>Minor</a:t>
                      </a:r>
                    </a:p>
                    <a:p>
                      <a:pPr algn="ctr"/>
                      <a:r>
                        <a:rPr lang="en-US" b="0" dirty="0" smtClean="0"/>
                        <a:t>2</a:t>
                      </a:r>
                      <a:endParaRPr lang="en-US" b="0" dirty="0"/>
                    </a:p>
                  </a:txBody>
                  <a:tcPr/>
                </a:tc>
                <a:tc>
                  <a:txBody>
                    <a:bodyPr/>
                    <a:lstStyle/>
                    <a:p>
                      <a:pPr algn="ctr"/>
                      <a:r>
                        <a:rPr lang="en-US" b="0" dirty="0" smtClean="0"/>
                        <a:t>Moderate</a:t>
                      </a:r>
                    </a:p>
                    <a:p>
                      <a:pPr algn="ctr"/>
                      <a:r>
                        <a:rPr lang="en-US" b="0" dirty="0" smtClean="0"/>
                        <a:t>3</a:t>
                      </a:r>
                      <a:endParaRPr lang="en-US" b="0" dirty="0"/>
                    </a:p>
                  </a:txBody>
                  <a:tcPr/>
                </a:tc>
                <a:tc>
                  <a:txBody>
                    <a:bodyPr/>
                    <a:lstStyle/>
                    <a:p>
                      <a:pPr algn="ctr"/>
                      <a:r>
                        <a:rPr lang="en-US" b="0" dirty="0" smtClean="0"/>
                        <a:t>Major</a:t>
                      </a:r>
                    </a:p>
                    <a:p>
                      <a:pPr algn="ctr"/>
                      <a:r>
                        <a:rPr lang="en-US" b="0" dirty="0" smtClean="0"/>
                        <a:t>4</a:t>
                      </a:r>
                      <a:endParaRPr lang="en-US" b="0" dirty="0"/>
                    </a:p>
                  </a:txBody>
                  <a:tcPr/>
                </a:tc>
                <a:tc>
                  <a:txBody>
                    <a:bodyPr/>
                    <a:lstStyle/>
                    <a:p>
                      <a:pPr algn="ctr"/>
                      <a:r>
                        <a:rPr lang="en-US" b="0" dirty="0" smtClean="0"/>
                        <a:t>Catastrophic</a:t>
                      </a:r>
                    </a:p>
                    <a:p>
                      <a:pPr algn="ctr"/>
                      <a:r>
                        <a:rPr lang="en-US" b="0" dirty="0" smtClean="0"/>
                        <a:t>5</a:t>
                      </a:r>
                      <a:endParaRPr lang="en-US" b="0" dirty="0"/>
                    </a:p>
                  </a:txBody>
                  <a:tcPr/>
                </a:tc>
              </a:tr>
              <a:tr h="370840">
                <a:tc>
                  <a:txBody>
                    <a:bodyPr/>
                    <a:lstStyle/>
                    <a:p>
                      <a:r>
                        <a:rPr lang="en-US" dirty="0" smtClean="0"/>
                        <a:t>5. Almost</a:t>
                      </a:r>
                      <a:r>
                        <a:rPr lang="en-US" baseline="0" dirty="0" smtClean="0"/>
                        <a:t> Certain</a:t>
                      </a:r>
                      <a:endParaRPr lang="en-US" dirty="0"/>
                    </a:p>
                  </a:txBody>
                  <a:tcPr/>
                </a:tc>
                <a:tc>
                  <a:txBody>
                    <a:bodyPr/>
                    <a:lstStyle/>
                    <a:p>
                      <a:r>
                        <a:rPr lang="en-US" dirty="0" smtClean="0"/>
                        <a:t>High</a:t>
                      </a:r>
                      <a:endParaRPr lang="en-US" dirty="0"/>
                    </a:p>
                  </a:txBody>
                  <a:tcPr/>
                </a:tc>
                <a:tc>
                  <a:txBody>
                    <a:bodyPr/>
                    <a:lstStyle/>
                    <a:p>
                      <a:r>
                        <a:rPr lang="en-US" dirty="0" smtClean="0"/>
                        <a:t>High</a:t>
                      </a:r>
                      <a:endParaRPr lang="en-US" dirty="0"/>
                    </a:p>
                  </a:txBody>
                  <a:tcPr/>
                </a:tc>
                <a:tc>
                  <a:txBody>
                    <a:bodyPr/>
                    <a:lstStyle/>
                    <a:p>
                      <a:r>
                        <a:rPr lang="en-US" dirty="0" smtClean="0"/>
                        <a:t>Extreme</a:t>
                      </a:r>
                      <a:endParaRPr lang="en-US" dirty="0"/>
                    </a:p>
                  </a:txBody>
                  <a:tcPr/>
                </a:tc>
                <a:tc>
                  <a:txBody>
                    <a:bodyPr/>
                    <a:lstStyle/>
                    <a:p>
                      <a:r>
                        <a:rPr lang="en-US" dirty="0" smtClean="0"/>
                        <a:t>Extreme</a:t>
                      </a:r>
                      <a:endParaRPr lang="en-US" dirty="0"/>
                    </a:p>
                  </a:txBody>
                  <a:tcPr/>
                </a:tc>
                <a:tc>
                  <a:txBody>
                    <a:bodyPr/>
                    <a:lstStyle/>
                    <a:p>
                      <a:r>
                        <a:rPr lang="en-US" dirty="0" smtClean="0"/>
                        <a:t>Extreme</a:t>
                      </a:r>
                      <a:endParaRPr lang="en-US" dirty="0"/>
                    </a:p>
                  </a:txBody>
                  <a:tcPr/>
                </a:tc>
              </a:tr>
              <a:tr h="370840">
                <a:tc>
                  <a:txBody>
                    <a:bodyPr/>
                    <a:lstStyle/>
                    <a:p>
                      <a:r>
                        <a:rPr lang="en-US" dirty="0" smtClean="0"/>
                        <a:t>4. Likely</a:t>
                      </a:r>
                      <a:endParaRPr lang="en-US" dirty="0"/>
                    </a:p>
                  </a:txBody>
                  <a:tcPr/>
                </a:tc>
                <a:tc>
                  <a:txBody>
                    <a:bodyPr/>
                    <a:lstStyle/>
                    <a:p>
                      <a:r>
                        <a:rPr lang="en-US" dirty="0" smtClean="0"/>
                        <a:t>Medium</a:t>
                      </a:r>
                      <a:endParaRPr lang="en-US" dirty="0"/>
                    </a:p>
                  </a:txBody>
                  <a:tcPr/>
                </a:tc>
                <a:tc>
                  <a:txBody>
                    <a:bodyPr/>
                    <a:lstStyle/>
                    <a:p>
                      <a:r>
                        <a:rPr lang="en-US" dirty="0" smtClean="0"/>
                        <a:t>High</a:t>
                      </a:r>
                      <a:endParaRPr lang="en-US" dirty="0"/>
                    </a:p>
                  </a:txBody>
                  <a:tcPr/>
                </a:tc>
                <a:tc>
                  <a:txBody>
                    <a:bodyPr/>
                    <a:lstStyle/>
                    <a:p>
                      <a:r>
                        <a:rPr lang="en-US" dirty="0" smtClean="0"/>
                        <a:t>High</a:t>
                      </a:r>
                      <a:endParaRPr lang="en-US" dirty="0"/>
                    </a:p>
                  </a:txBody>
                  <a:tcPr/>
                </a:tc>
                <a:tc>
                  <a:txBody>
                    <a:bodyPr/>
                    <a:lstStyle/>
                    <a:p>
                      <a:r>
                        <a:rPr lang="en-US" dirty="0" smtClean="0"/>
                        <a:t>Extreme</a:t>
                      </a:r>
                      <a:endParaRPr lang="en-US" dirty="0"/>
                    </a:p>
                  </a:txBody>
                  <a:tcPr/>
                </a:tc>
                <a:tc>
                  <a:txBody>
                    <a:bodyPr/>
                    <a:lstStyle/>
                    <a:p>
                      <a:r>
                        <a:rPr lang="en-US" dirty="0" smtClean="0"/>
                        <a:t>Extreme</a:t>
                      </a:r>
                      <a:endParaRPr lang="en-US" dirty="0"/>
                    </a:p>
                  </a:txBody>
                  <a:tcPr/>
                </a:tc>
              </a:tr>
              <a:tr h="370840">
                <a:tc>
                  <a:txBody>
                    <a:bodyPr/>
                    <a:lstStyle/>
                    <a:p>
                      <a:r>
                        <a:rPr lang="en-US" dirty="0" smtClean="0"/>
                        <a:t>3. Possible</a:t>
                      </a:r>
                      <a:endParaRPr lang="en-US" dirty="0"/>
                    </a:p>
                  </a:txBody>
                  <a:tcPr/>
                </a:tc>
                <a:tc>
                  <a:txBody>
                    <a:bodyPr/>
                    <a:lstStyle/>
                    <a:p>
                      <a:r>
                        <a:rPr lang="en-US" dirty="0" smtClean="0"/>
                        <a:t>Low</a:t>
                      </a:r>
                      <a:endParaRPr lang="en-US" dirty="0"/>
                    </a:p>
                  </a:txBody>
                  <a:tcPr/>
                </a:tc>
                <a:tc>
                  <a:txBody>
                    <a:bodyPr/>
                    <a:lstStyle/>
                    <a:p>
                      <a:r>
                        <a:rPr lang="en-US" dirty="0" smtClean="0"/>
                        <a:t>Medium</a:t>
                      </a:r>
                      <a:endParaRPr lang="en-US" dirty="0"/>
                    </a:p>
                  </a:txBody>
                  <a:tcPr/>
                </a:tc>
                <a:tc>
                  <a:txBody>
                    <a:bodyPr/>
                    <a:lstStyle/>
                    <a:p>
                      <a:r>
                        <a:rPr lang="en-US" dirty="0" smtClean="0"/>
                        <a:t>High</a:t>
                      </a:r>
                      <a:endParaRPr lang="en-US" dirty="0"/>
                    </a:p>
                  </a:txBody>
                  <a:tcPr/>
                </a:tc>
                <a:tc>
                  <a:txBody>
                    <a:bodyPr/>
                    <a:lstStyle/>
                    <a:p>
                      <a:r>
                        <a:rPr lang="en-US" dirty="0" smtClean="0"/>
                        <a:t>Extreme</a:t>
                      </a:r>
                      <a:endParaRPr lang="en-US" dirty="0"/>
                    </a:p>
                  </a:txBody>
                  <a:tcPr/>
                </a:tc>
                <a:tc>
                  <a:txBody>
                    <a:bodyPr/>
                    <a:lstStyle/>
                    <a:p>
                      <a:r>
                        <a:rPr lang="en-US" dirty="0" smtClean="0"/>
                        <a:t>Extreme</a:t>
                      </a:r>
                      <a:endParaRPr lang="en-US" dirty="0"/>
                    </a:p>
                  </a:txBody>
                  <a:tcPr/>
                </a:tc>
              </a:tr>
              <a:tr h="370840">
                <a:tc>
                  <a:txBody>
                    <a:bodyPr/>
                    <a:lstStyle/>
                    <a:p>
                      <a:r>
                        <a:rPr lang="en-US" dirty="0" smtClean="0"/>
                        <a:t>2. Unlikely</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mtClean="0"/>
                        <a:t>Low</a:t>
                      </a:r>
                      <a:endParaRPr lang="en-US" dirty="0" smtClean="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Low</a:t>
                      </a:r>
                    </a:p>
                  </a:txBody>
                  <a:tcPr/>
                </a:tc>
                <a:tc>
                  <a:txBody>
                    <a:bodyPr/>
                    <a:lstStyle/>
                    <a:p>
                      <a:r>
                        <a:rPr lang="en-US" dirty="0" smtClean="0"/>
                        <a:t>Medium</a:t>
                      </a:r>
                      <a:endParaRPr lang="en-US" dirty="0"/>
                    </a:p>
                  </a:txBody>
                  <a:tcPr/>
                </a:tc>
                <a:tc>
                  <a:txBody>
                    <a:bodyPr/>
                    <a:lstStyle/>
                    <a:p>
                      <a:r>
                        <a:rPr lang="en-US" dirty="0" smtClean="0"/>
                        <a:t>High</a:t>
                      </a:r>
                      <a:endParaRPr lang="en-US" dirty="0"/>
                    </a:p>
                  </a:txBody>
                  <a:tcPr/>
                </a:tc>
                <a:tc>
                  <a:txBody>
                    <a:bodyPr/>
                    <a:lstStyle/>
                    <a:p>
                      <a:r>
                        <a:rPr lang="en-US" dirty="0" smtClean="0"/>
                        <a:t>Extreme</a:t>
                      </a:r>
                      <a:endParaRPr lang="en-US" dirty="0"/>
                    </a:p>
                  </a:txBody>
                  <a:tcPr/>
                </a:tc>
              </a:tr>
              <a:tr h="370840">
                <a:tc>
                  <a:txBody>
                    <a:bodyPr/>
                    <a:lstStyle/>
                    <a:p>
                      <a:r>
                        <a:rPr lang="en-US" dirty="0" smtClean="0"/>
                        <a:t>1. Rare</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Low</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Low</a:t>
                      </a:r>
                    </a:p>
                  </a:txBody>
                  <a:tcPr/>
                </a:tc>
                <a:tc>
                  <a:txBody>
                    <a:bodyPr/>
                    <a:lstStyle/>
                    <a:p>
                      <a:r>
                        <a:rPr lang="en-US" dirty="0" smtClean="0"/>
                        <a:t>Medium</a:t>
                      </a:r>
                      <a:endParaRPr lang="en-US" dirty="0"/>
                    </a:p>
                  </a:txBody>
                  <a:tcPr/>
                </a:tc>
                <a:tc>
                  <a:txBody>
                    <a:bodyPr/>
                    <a:lstStyle/>
                    <a:p>
                      <a:r>
                        <a:rPr lang="en-US" dirty="0" smtClean="0"/>
                        <a:t>High</a:t>
                      </a:r>
                      <a:endParaRPr lang="en-US" dirty="0"/>
                    </a:p>
                  </a:txBody>
                  <a:tcPr/>
                </a:tc>
                <a:tc>
                  <a:txBody>
                    <a:bodyPr/>
                    <a:lstStyle/>
                    <a:p>
                      <a:r>
                        <a:rPr lang="en-US" dirty="0" smtClean="0"/>
                        <a:t>High</a:t>
                      </a:r>
                      <a:endParaRPr lang="en-US" dirty="0"/>
                    </a:p>
                  </a:txBody>
                  <a:tcPr/>
                </a:tc>
              </a:tr>
            </a:tbl>
          </a:graphicData>
        </a:graphic>
      </p:graphicFrame>
      <p:sp>
        <p:nvSpPr>
          <p:cNvPr id="5" name="TextBox 4"/>
          <p:cNvSpPr txBox="1"/>
          <p:nvPr/>
        </p:nvSpPr>
        <p:spPr>
          <a:xfrm>
            <a:off x="3758085" y="3837111"/>
            <a:ext cx="270300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dirty="0" smtClean="0">
                <a:latin typeface="Copperplate Gothic Bold" panose="020E0705020206020404" pitchFamily="34" charset="0"/>
              </a:rPr>
              <a:t>IMPACT</a:t>
            </a:r>
            <a:endParaRPr lang="en-US" dirty="0">
              <a:latin typeface="Copperplate Gothic Bold" panose="020E0705020206020404" pitchFamily="34" charset="0"/>
            </a:endParaRPr>
          </a:p>
        </p:txBody>
      </p:sp>
      <p:sp>
        <p:nvSpPr>
          <p:cNvPr id="6" name="TextBox 5"/>
          <p:cNvSpPr txBox="1"/>
          <p:nvPr/>
        </p:nvSpPr>
        <p:spPr>
          <a:xfrm>
            <a:off x="112209" y="3908809"/>
            <a:ext cx="390209" cy="28623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dirty="0" smtClean="0">
                <a:latin typeface="Copperplate Gothic Bold" panose="020E0705020206020404" pitchFamily="34" charset="0"/>
              </a:rPr>
              <a:t>L</a:t>
            </a:r>
          </a:p>
          <a:p>
            <a:pPr algn="ctr"/>
            <a:r>
              <a:rPr lang="en-US" dirty="0" smtClean="0">
                <a:latin typeface="Copperplate Gothic Bold" panose="020E0705020206020404" pitchFamily="34" charset="0"/>
              </a:rPr>
              <a:t>I</a:t>
            </a:r>
          </a:p>
          <a:p>
            <a:pPr algn="ctr"/>
            <a:r>
              <a:rPr lang="en-US" dirty="0" smtClean="0">
                <a:latin typeface="Copperplate Gothic Bold" panose="020E0705020206020404" pitchFamily="34" charset="0"/>
              </a:rPr>
              <a:t>K</a:t>
            </a:r>
          </a:p>
          <a:p>
            <a:pPr algn="ctr"/>
            <a:r>
              <a:rPr lang="en-US" dirty="0" smtClean="0">
                <a:latin typeface="Copperplate Gothic Bold" panose="020E0705020206020404" pitchFamily="34" charset="0"/>
              </a:rPr>
              <a:t>E</a:t>
            </a:r>
          </a:p>
          <a:p>
            <a:pPr algn="ctr"/>
            <a:r>
              <a:rPr lang="en-US" dirty="0" smtClean="0">
                <a:latin typeface="Copperplate Gothic Bold" panose="020E0705020206020404" pitchFamily="34" charset="0"/>
              </a:rPr>
              <a:t>L</a:t>
            </a:r>
          </a:p>
          <a:p>
            <a:pPr algn="ctr"/>
            <a:r>
              <a:rPr lang="en-US" dirty="0" smtClean="0">
                <a:latin typeface="Copperplate Gothic Bold" panose="020E0705020206020404" pitchFamily="34" charset="0"/>
              </a:rPr>
              <a:t>I</a:t>
            </a:r>
          </a:p>
          <a:p>
            <a:pPr algn="ctr"/>
            <a:r>
              <a:rPr lang="en-US" dirty="0" smtClean="0">
                <a:latin typeface="Copperplate Gothic Bold" panose="020E0705020206020404" pitchFamily="34" charset="0"/>
              </a:rPr>
              <a:t>H</a:t>
            </a:r>
          </a:p>
          <a:p>
            <a:pPr algn="ctr"/>
            <a:r>
              <a:rPr lang="en-US" dirty="0" smtClean="0">
                <a:latin typeface="Copperplate Gothic Bold" panose="020E0705020206020404" pitchFamily="34" charset="0"/>
              </a:rPr>
              <a:t>O</a:t>
            </a:r>
          </a:p>
          <a:p>
            <a:pPr algn="ctr"/>
            <a:r>
              <a:rPr lang="en-US" dirty="0" smtClean="0">
                <a:latin typeface="Copperplate Gothic Bold" panose="020E0705020206020404" pitchFamily="34" charset="0"/>
              </a:rPr>
              <a:t>O</a:t>
            </a:r>
          </a:p>
          <a:p>
            <a:pPr algn="ctr"/>
            <a:r>
              <a:rPr lang="en-US" dirty="0">
                <a:latin typeface="Copperplate Gothic Bold" panose="020E0705020206020404" pitchFamily="34" charset="0"/>
              </a:rPr>
              <a:t>d</a:t>
            </a:r>
          </a:p>
        </p:txBody>
      </p:sp>
      <p:sp>
        <p:nvSpPr>
          <p:cNvPr id="7" name="Rectangle 6"/>
          <p:cNvSpPr/>
          <p:nvPr/>
        </p:nvSpPr>
        <p:spPr>
          <a:xfrm>
            <a:off x="9967965" y="3652445"/>
            <a:ext cx="2039815" cy="30482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Based on this table:</a:t>
            </a:r>
          </a:p>
          <a:p>
            <a:pPr marL="285750" indent="-285750">
              <a:buFont typeface="Arial" panose="020B0604020202020204" pitchFamily="34" charset="0"/>
              <a:buChar char="•"/>
            </a:pPr>
            <a:r>
              <a:rPr lang="en-US" i="1" dirty="0" smtClean="0"/>
              <a:t>Flooding in Mumbai has a Risk of </a:t>
            </a:r>
            <a:r>
              <a:rPr lang="en-US" dirty="0" smtClean="0"/>
              <a:t>– </a:t>
            </a:r>
          </a:p>
          <a:p>
            <a:pPr marL="742950" lvl="1" indent="-285750">
              <a:buFont typeface="Arial" panose="020B0604020202020204" pitchFamily="34" charset="0"/>
              <a:buChar char="•"/>
            </a:pPr>
            <a:r>
              <a:rPr lang="en-US" dirty="0" smtClean="0"/>
              <a:t>5 + 3 = 8</a:t>
            </a:r>
          </a:p>
          <a:p>
            <a:pPr marL="285750" indent="-285750">
              <a:buFont typeface="Arial" panose="020B0604020202020204" pitchFamily="34" charset="0"/>
              <a:buChar char="•"/>
            </a:pPr>
            <a:r>
              <a:rPr lang="en-US" i="1" dirty="0" smtClean="0"/>
              <a:t>Earthquake in  Mumbai has a Risk of </a:t>
            </a:r>
            <a:r>
              <a:rPr lang="en-US" dirty="0" smtClean="0"/>
              <a:t>– </a:t>
            </a:r>
          </a:p>
          <a:p>
            <a:pPr marL="742950" lvl="1" indent="-285750">
              <a:buFont typeface="Arial" panose="020B0604020202020204" pitchFamily="34" charset="0"/>
              <a:buChar char="•"/>
            </a:pPr>
            <a:r>
              <a:rPr lang="en-US" dirty="0" smtClean="0"/>
              <a:t>2 + 5 = 7</a:t>
            </a:r>
            <a:endParaRPr lang="en-US" dirty="0"/>
          </a:p>
        </p:txBody>
      </p:sp>
    </p:spTree>
    <p:extLst>
      <p:ext uri="{BB962C8B-B14F-4D97-AF65-F5344CB8AC3E}">
        <p14:creationId xmlns:p14="http://schemas.microsoft.com/office/powerpoint/2010/main" val="3082410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 &amp; Metrics</a:t>
            </a:r>
            <a:endParaRPr lang="en-US" dirty="0"/>
          </a:p>
        </p:txBody>
      </p:sp>
      <p:sp>
        <p:nvSpPr>
          <p:cNvPr id="3" name="Content Placeholder 2"/>
          <p:cNvSpPr>
            <a:spLocks noGrp="1"/>
          </p:cNvSpPr>
          <p:nvPr>
            <p:ph idx="1"/>
          </p:nvPr>
        </p:nvSpPr>
        <p:spPr>
          <a:xfrm>
            <a:off x="480709" y="1889093"/>
            <a:ext cx="11029615" cy="693333"/>
          </a:xfrm>
        </p:spPr>
        <p:style>
          <a:lnRef idx="1">
            <a:schemeClr val="accent2"/>
          </a:lnRef>
          <a:fillRef idx="2">
            <a:schemeClr val="accent2"/>
          </a:fillRef>
          <a:effectRef idx="1">
            <a:schemeClr val="accent2"/>
          </a:effectRef>
          <a:fontRef idx="minor">
            <a:schemeClr val="dk1"/>
          </a:fontRef>
        </p:style>
        <p:txBody>
          <a:bodyPr/>
          <a:lstStyle/>
          <a:p>
            <a:r>
              <a:rPr lang="en-US" b="1" dirty="0" smtClean="0"/>
              <a:t>Metrics</a:t>
            </a:r>
            <a:r>
              <a:rPr lang="en-US" dirty="0" smtClean="0"/>
              <a:t>: Align the Security Budget to the mitigation of the right risks. Illustrate potentially costly risks, and demonstrate effectiveness and savings of existing controls.</a:t>
            </a:r>
            <a:endParaRPr lang="en-US" dirty="0"/>
          </a:p>
        </p:txBody>
      </p:sp>
      <p:sp>
        <p:nvSpPr>
          <p:cNvPr id="4" name="Rectangle 3"/>
          <p:cNvSpPr/>
          <p:nvPr/>
        </p:nvSpPr>
        <p:spPr>
          <a:xfrm>
            <a:off x="169209" y="3104941"/>
            <a:ext cx="2785006" cy="2240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Application Security</a:t>
            </a:r>
          </a:p>
          <a:p>
            <a:pPr marL="285750" indent="-285750">
              <a:buFont typeface="Arial" panose="020B0604020202020204" pitchFamily="34" charset="0"/>
              <a:buChar char="•"/>
            </a:pPr>
            <a:r>
              <a:rPr lang="en-US" dirty="0" smtClean="0"/>
              <a:t>Number of Applications</a:t>
            </a:r>
          </a:p>
          <a:p>
            <a:pPr marL="285750" indent="-285750">
              <a:buFont typeface="Arial" panose="020B0604020202020204" pitchFamily="34" charset="0"/>
              <a:buChar char="•"/>
            </a:pPr>
            <a:r>
              <a:rPr lang="en-US" dirty="0" smtClean="0"/>
              <a:t>Percentage of Critical Apps.</a:t>
            </a:r>
          </a:p>
          <a:p>
            <a:pPr marL="285750" indent="-285750">
              <a:buFont typeface="Arial" panose="020B0604020202020204" pitchFamily="34" charset="0"/>
              <a:buChar char="•"/>
            </a:pPr>
            <a:r>
              <a:rPr lang="en-US" dirty="0" smtClean="0"/>
              <a:t>Risk Assessment Coverage</a:t>
            </a:r>
          </a:p>
          <a:p>
            <a:pPr marL="285750" indent="-285750">
              <a:buFont typeface="Arial" panose="020B0604020202020204" pitchFamily="34" charset="0"/>
              <a:buChar char="•"/>
            </a:pPr>
            <a:r>
              <a:rPr lang="en-US" dirty="0" smtClean="0"/>
              <a:t>Security Testing Coverage.</a:t>
            </a:r>
            <a:endParaRPr lang="en-US" dirty="0"/>
          </a:p>
        </p:txBody>
      </p:sp>
      <p:sp>
        <p:nvSpPr>
          <p:cNvPr id="5" name="Rectangle 4"/>
          <p:cNvSpPr/>
          <p:nvPr/>
        </p:nvSpPr>
        <p:spPr>
          <a:xfrm>
            <a:off x="3006443" y="3104941"/>
            <a:ext cx="2785006" cy="2240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Configuration Change Management</a:t>
            </a:r>
          </a:p>
          <a:p>
            <a:pPr marL="285750" indent="-285750">
              <a:buFont typeface="Arial" panose="020B0604020202020204" pitchFamily="34" charset="0"/>
              <a:buChar char="•"/>
            </a:pPr>
            <a:r>
              <a:rPr lang="en-US" dirty="0" smtClean="0"/>
              <a:t>Mean time to complete changes. </a:t>
            </a:r>
          </a:p>
          <a:p>
            <a:pPr marL="285750" indent="-285750">
              <a:buFont typeface="Arial" panose="020B0604020202020204" pitchFamily="34" charset="0"/>
              <a:buChar char="•"/>
            </a:pPr>
            <a:r>
              <a:rPr lang="en-US" dirty="0" smtClean="0"/>
              <a:t>Percentage of Changes with Security Review</a:t>
            </a:r>
          </a:p>
          <a:p>
            <a:pPr marL="285750" indent="-285750">
              <a:buFont typeface="Arial" panose="020B0604020202020204" pitchFamily="34" charset="0"/>
              <a:buChar char="•"/>
            </a:pPr>
            <a:r>
              <a:rPr lang="en-US" dirty="0" smtClean="0"/>
              <a:t>Percentage of Changes with Security Exception</a:t>
            </a:r>
            <a:endParaRPr lang="en-US" dirty="0"/>
          </a:p>
        </p:txBody>
      </p:sp>
      <p:sp>
        <p:nvSpPr>
          <p:cNvPr id="6" name="Rectangle 5"/>
          <p:cNvSpPr/>
          <p:nvPr/>
        </p:nvSpPr>
        <p:spPr>
          <a:xfrm>
            <a:off x="169209" y="5426110"/>
            <a:ext cx="4505819" cy="1045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Financial</a:t>
            </a:r>
          </a:p>
          <a:p>
            <a:pPr marL="285750" indent="-285750">
              <a:buFont typeface="Arial" panose="020B0604020202020204" pitchFamily="34" charset="0"/>
              <a:buChar char="•"/>
            </a:pPr>
            <a:r>
              <a:rPr lang="en-US" i="1" dirty="0" smtClean="0"/>
              <a:t>Information Security Budget as % of IS Budget</a:t>
            </a:r>
          </a:p>
          <a:p>
            <a:pPr marL="285750" indent="-285750">
              <a:buFont typeface="Arial" panose="020B0604020202020204" pitchFamily="34" charset="0"/>
              <a:buChar char="•"/>
            </a:pPr>
            <a:r>
              <a:rPr lang="en-US" i="1" dirty="0" smtClean="0"/>
              <a:t>Information Security Budget Allocation</a:t>
            </a:r>
            <a:endParaRPr lang="en-US" i="1" dirty="0"/>
          </a:p>
        </p:txBody>
      </p:sp>
      <p:sp>
        <p:nvSpPr>
          <p:cNvPr id="7" name="Rectangle 6"/>
          <p:cNvSpPr/>
          <p:nvPr/>
        </p:nvSpPr>
        <p:spPr>
          <a:xfrm>
            <a:off x="5973620" y="3109965"/>
            <a:ext cx="2785006" cy="2763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Incident Management</a:t>
            </a:r>
          </a:p>
          <a:p>
            <a:pPr marL="285750" indent="-285750">
              <a:buFont typeface="Arial" panose="020B0604020202020204" pitchFamily="34" charset="0"/>
              <a:buChar char="•"/>
            </a:pPr>
            <a:r>
              <a:rPr lang="en-US" dirty="0" smtClean="0"/>
              <a:t>Mean time to Incident Discovery.</a:t>
            </a:r>
          </a:p>
          <a:p>
            <a:pPr marL="285750" indent="-285750">
              <a:buFont typeface="Arial" panose="020B0604020202020204" pitchFamily="34" charset="0"/>
              <a:buChar char="•"/>
            </a:pPr>
            <a:r>
              <a:rPr lang="en-US" dirty="0" smtClean="0"/>
              <a:t>Incident Rate</a:t>
            </a:r>
          </a:p>
          <a:p>
            <a:pPr marL="285750" indent="-285750">
              <a:buFont typeface="Arial" panose="020B0604020202020204" pitchFamily="34" charset="0"/>
              <a:buChar char="•"/>
            </a:pPr>
            <a:r>
              <a:rPr lang="en-US" dirty="0" smtClean="0"/>
              <a:t>Percentage of Incidents detected by internal controls.</a:t>
            </a:r>
          </a:p>
          <a:p>
            <a:pPr marL="285750" indent="-285750">
              <a:buFont typeface="Arial" panose="020B0604020202020204" pitchFamily="34" charset="0"/>
              <a:buChar char="•"/>
            </a:pPr>
            <a:r>
              <a:rPr lang="en-US" dirty="0" smtClean="0"/>
              <a:t>Mean-time between security incidents.</a:t>
            </a:r>
            <a:endParaRPr lang="en-US" dirty="0"/>
          </a:p>
        </p:txBody>
      </p:sp>
      <p:sp>
        <p:nvSpPr>
          <p:cNvPr id="8" name="Rectangle 7"/>
          <p:cNvSpPr/>
          <p:nvPr/>
        </p:nvSpPr>
        <p:spPr>
          <a:xfrm>
            <a:off x="8951157" y="3104941"/>
            <a:ext cx="3126962" cy="1487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Patch Management</a:t>
            </a:r>
          </a:p>
          <a:p>
            <a:pPr marL="285750" indent="-285750">
              <a:buFont typeface="Arial" panose="020B0604020202020204" pitchFamily="34" charset="0"/>
              <a:buChar char="•"/>
            </a:pPr>
            <a:r>
              <a:rPr lang="en-US" dirty="0" smtClean="0"/>
              <a:t>Patch Policy Compliance</a:t>
            </a:r>
          </a:p>
          <a:p>
            <a:pPr marL="285750" indent="-285750">
              <a:buFont typeface="Arial" panose="020B0604020202020204" pitchFamily="34" charset="0"/>
              <a:buChar char="•"/>
            </a:pPr>
            <a:r>
              <a:rPr lang="en-US" dirty="0" smtClean="0"/>
              <a:t>Patch Management Coverage</a:t>
            </a:r>
          </a:p>
          <a:p>
            <a:pPr marL="285750" indent="-285750">
              <a:buFont typeface="Arial" panose="020B0604020202020204" pitchFamily="34" charset="0"/>
              <a:buChar char="•"/>
            </a:pPr>
            <a:r>
              <a:rPr lang="en-US" dirty="0" smtClean="0"/>
              <a:t>Mean-time to Patch</a:t>
            </a:r>
            <a:endParaRPr lang="en-US" dirty="0"/>
          </a:p>
        </p:txBody>
      </p:sp>
      <p:sp>
        <p:nvSpPr>
          <p:cNvPr id="9" name="Rectangle 8"/>
          <p:cNvSpPr/>
          <p:nvPr/>
        </p:nvSpPr>
        <p:spPr>
          <a:xfrm>
            <a:off x="8940797" y="4682532"/>
            <a:ext cx="3137322" cy="2100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Vulnerability Management</a:t>
            </a:r>
          </a:p>
          <a:p>
            <a:pPr marL="285750" indent="-285750">
              <a:buFont typeface="Arial" panose="020B0604020202020204" pitchFamily="34" charset="0"/>
              <a:buChar char="•"/>
            </a:pPr>
            <a:r>
              <a:rPr lang="en-US" dirty="0" err="1" smtClean="0"/>
              <a:t>Vuln</a:t>
            </a:r>
            <a:r>
              <a:rPr lang="en-US" dirty="0" smtClean="0"/>
              <a:t> scan Coverage</a:t>
            </a:r>
          </a:p>
          <a:p>
            <a:pPr marL="285750" indent="-285750">
              <a:buFont typeface="Arial" panose="020B0604020202020204" pitchFamily="34" charset="0"/>
              <a:buChar char="•"/>
            </a:pPr>
            <a:r>
              <a:rPr lang="en-US" dirty="0" smtClean="0"/>
              <a:t>% Systems without known severe </a:t>
            </a:r>
            <a:r>
              <a:rPr lang="en-US" dirty="0" err="1" smtClean="0"/>
              <a:t>vuln</a:t>
            </a:r>
            <a:r>
              <a:rPr lang="en-US" dirty="0" smtClean="0"/>
              <a:t>.</a:t>
            </a:r>
          </a:p>
          <a:p>
            <a:pPr marL="285750" indent="-285750">
              <a:buFont typeface="Arial" panose="020B0604020202020204" pitchFamily="34" charset="0"/>
              <a:buChar char="•"/>
            </a:pPr>
            <a:r>
              <a:rPr lang="en-US" dirty="0" smtClean="0"/>
              <a:t>Mean-time to mitigate</a:t>
            </a:r>
          </a:p>
          <a:p>
            <a:pPr marL="285750" indent="-285750">
              <a:buFont typeface="Arial" panose="020B0604020202020204" pitchFamily="34" charset="0"/>
              <a:buChar char="•"/>
            </a:pPr>
            <a:r>
              <a:rPr lang="en-US" dirty="0" smtClean="0"/>
              <a:t>Number of Known Vulnerability Instances</a:t>
            </a:r>
            <a:endParaRPr lang="en-US" dirty="0"/>
          </a:p>
        </p:txBody>
      </p:sp>
      <p:sp>
        <p:nvSpPr>
          <p:cNvPr id="10" name="TextBox 9"/>
          <p:cNvSpPr txBox="1"/>
          <p:nvPr/>
        </p:nvSpPr>
        <p:spPr>
          <a:xfrm>
            <a:off x="793820" y="2645174"/>
            <a:ext cx="10259367" cy="369332"/>
          </a:xfrm>
          <a:prstGeom prst="rect">
            <a:avLst/>
          </a:prstGeom>
          <a:noFill/>
        </p:spPr>
        <p:txBody>
          <a:bodyPr wrap="square" rtlCol="0">
            <a:spAutoFit/>
          </a:bodyPr>
          <a:lstStyle/>
          <a:p>
            <a:r>
              <a:rPr lang="en-US" b="1" dirty="0" smtClean="0"/>
              <a:t>CIS Security Benchmarks </a:t>
            </a:r>
            <a:r>
              <a:rPr lang="en-US" dirty="0" smtClean="0"/>
              <a:t>– </a:t>
            </a:r>
            <a:r>
              <a:rPr lang="en-US" i="1" dirty="0" smtClean="0"/>
              <a:t>List metrics to help prioritize Security Budget. CIS Benchmarks are Baselines.</a:t>
            </a:r>
            <a:endParaRPr lang="en-US" i="1" dirty="0"/>
          </a:p>
        </p:txBody>
      </p:sp>
    </p:spTree>
    <p:extLst>
      <p:ext uri="{BB962C8B-B14F-4D97-AF65-F5344CB8AC3E}">
        <p14:creationId xmlns:p14="http://schemas.microsoft.com/office/powerpoint/2010/main" val="36524779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Choices</a:t>
            </a:r>
            <a:endParaRPr lang="en-US" dirty="0"/>
          </a:p>
        </p:txBody>
      </p:sp>
      <p:sp>
        <p:nvSpPr>
          <p:cNvPr id="3" name="Content Placeholder 2"/>
          <p:cNvSpPr>
            <a:spLocks noGrp="1"/>
          </p:cNvSpPr>
          <p:nvPr>
            <p:ph idx="1"/>
          </p:nvPr>
        </p:nvSpPr>
        <p:spPr>
          <a:xfrm>
            <a:off x="581192" y="2180496"/>
            <a:ext cx="11029615" cy="4455974"/>
          </a:xfrm>
        </p:spPr>
        <p:txBody>
          <a:bodyPr>
            <a:normAutofit fontScale="92500" lnSpcReduction="20000"/>
          </a:bodyPr>
          <a:lstStyle/>
          <a:p>
            <a:r>
              <a:rPr lang="en-US" b="1" dirty="0" smtClean="0"/>
              <a:t>Risk Mitigation </a:t>
            </a:r>
            <a:r>
              <a:rPr lang="en-US" dirty="0" smtClean="0"/>
              <a:t>– Risk reduction or risk mitigation is implementation of safeguards and countermeasures to eliminate vulnerabilities or block threats. Lowering the risk to an acceptable level. In some cases, a specific risk can be eliminated completely. </a:t>
            </a:r>
          </a:p>
          <a:p>
            <a:r>
              <a:rPr lang="en-US" b="1" dirty="0" smtClean="0"/>
              <a:t>Risk Transfer </a:t>
            </a:r>
            <a:r>
              <a:rPr lang="en-US" dirty="0" smtClean="0"/>
              <a:t>– Transfer risk to another organization such as insurance or outsourcing.</a:t>
            </a:r>
          </a:p>
          <a:p>
            <a:r>
              <a:rPr lang="en-US" b="1" dirty="0" smtClean="0"/>
              <a:t>Risk Avoidance </a:t>
            </a:r>
            <a:r>
              <a:rPr lang="en-US" dirty="0" smtClean="0"/>
              <a:t>– Eliminating the Risk cause, to avoid a risk. E.g. System is open to HTTP attacks, if HTTP is not needed, the protocol can simply be disabled to avoid the risk.</a:t>
            </a:r>
          </a:p>
          <a:p>
            <a:r>
              <a:rPr lang="en-US" b="1" dirty="0" smtClean="0"/>
              <a:t>Risk Deterrence </a:t>
            </a:r>
            <a:r>
              <a:rPr lang="en-US" dirty="0" smtClean="0"/>
              <a:t>– Deter violators from violating security and polices by putting in warning messages, auditing etc. but allow the activity to continue. E.g. </a:t>
            </a:r>
            <a:r>
              <a:rPr lang="en-US" i="1" dirty="0" smtClean="0"/>
              <a:t>User’s browsing to File share websites are prompted a message saying they are being monitored.</a:t>
            </a:r>
            <a:endParaRPr lang="en-US" i="1" dirty="0"/>
          </a:p>
          <a:p>
            <a:r>
              <a:rPr lang="en-US" b="1" dirty="0" smtClean="0"/>
              <a:t>Risk Acceptance </a:t>
            </a:r>
            <a:r>
              <a:rPr lang="en-US" dirty="0" smtClean="0"/>
              <a:t>– Risk acceptance happens when the cost of the safeguard is higher than the risk or if the risk is deemed to low by the management. The management chooses to accept the consequences if the risk is realized. Acceptance of risk is determined on an organizations Risk tolerance. Risk acceptance involves proper documentation of risk and signoff that the risk is accepted.</a:t>
            </a:r>
          </a:p>
          <a:p>
            <a:pPr lvl="1"/>
            <a:r>
              <a:rPr lang="en-US" b="1" dirty="0" smtClean="0"/>
              <a:t>For example</a:t>
            </a:r>
            <a:r>
              <a:rPr lang="en-US" dirty="0" smtClean="0"/>
              <a:t>: An ecommerce organization won’t accept any downtime to it’s web applications as it’s their primary source of business. A Salon will accept their website being down for sometime as their business is direct/walk-in.</a:t>
            </a:r>
          </a:p>
          <a:p>
            <a:r>
              <a:rPr lang="en-US" b="1" dirty="0" smtClean="0"/>
              <a:t>Risk Rejection </a:t>
            </a:r>
            <a:r>
              <a:rPr lang="en-US" dirty="0" smtClean="0"/>
              <a:t>– Reject or ignore a risk. Unacceptable response. Denying a risk will not be realized is not prudent due-care response to risk.</a:t>
            </a:r>
            <a:endParaRPr lang="en-US" dirty="0"/>
          </a:p>
        </p:txBody>
      </p:sp>
    </p:spTree>
    <p:extLst>
      <p:ext uri="{BB962C8B-B14F-4D97-AF65-F5344CB8AC3E}">
        <p14:creationId xmlns:p14="http://schemas.microsoft.com/office/powerpoint/2010/main" val="3129131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Countermeasure selection Categories</a:t>
            </a:r>
            <a:endParaRPr lang="en-US" dirty="0"/>
          </a:p>
        </p:txBody>
      </p:sp>
      <p:sp>
        <p:nvSpPr>
          <p:cNvPr id="3" name="Content Placeholder 2"/>
          <p:cNvSpPr>
            <a:spLocks noGrp="1"/>
          </p:cNvSpPr>
          <p:nvPr>
            <p:ph idx="1"/>
          </p:nvPr>
        </p:nvSpPr>
        <p:spPr>
          <a:xfrm>
            <a:off x="289790" y="2180496"/>
            <a:ext cx="6251687" cy="4360981"/>
          </a:xfrm>
        </p:spPr>
        <p:txBody>
          <a:bodyPr>
            <a:normAutofit/>
          </a:bodyPr>
          <a:lstStyle/>
          <a:p>
            <a:r>
              <a:rPr lang="en-US" b="1" dirty="0" smtClean="0"/>
              <a:t>Administrative Controls </a:t>
            </a:r>
            <a:r>
              <a:rPr lang="en-US" dirty="0" smtClean="0"/>
              <a:t>– Following organization policy, procedure or regulation. Focus is on personnel and business practices. Examples: Procedures, hiring practices, data classifications and labeling, Security awareness trainings, reports and reviews.</a:t>
            </a:r>
          </a:p>
          <a:p>
            <a:r>
              <a:rPr lang="en-US" b="1" dirty="0" smtClean="0"/>
              <a:t>Technical Controls </a:t>
            </a:r>
            <a:r>
              <a:rPr lang="en-US" dirty="0" smtClean="0"/>
              <a:t>– Implementing hardware/software based controls to provide protection and manage access to systems and resources. Examples: Authentication, Encryption, Firewalls, ACL, IPS, Clipping levels.</a:t>
            </a:r>
          </a:p>
          <a:p>
            <a:r>
              <a:rPr lang="en-US" b="1" dirty="0" smtClean="0"/>
              <a:t>Physical Controls </a:t>
            </a:r>
            <a:r>
              <a:rPr lang="en-US" dirty="0" smtClean="0"/>
              <a:t>– Implemented with physical devices to prevent physical access and provide protection from physical damage to systems and resources. Examples: Locks, fences, mantraps, video cameras, dogs, motion detectors etc.</a:t>
            </a:r>
            <a:endParaRPr lang="en-US" dirty="0"/>
          </a:p>
        </p:txBody>
      </p:sp>
      <p:sp>
        <p:nvSpPr>
          <p:cNvPr id="4" name="Content Placeholder 2"/>
          <p:cNvSpPr txBox="1">
            <a:spLocks/>
          </p:cNvSpPr>
          <p:nvPr/>
        </p:nvSpPr>
        <p:spPr>
          <a:xfrm>
            <a:off x="7189596" y="1951058"/>
            <a:ext cx="4421212" cy="4360981"/>
          </a:xfrm>
          <a:prstGeom prst="rect">
            <a:avLst/>
          </a:prstGeom>
        </p:spPr>
        <p:style>
          <a:lnRef idx="1">
            <a:schemeClr val="dk1"/>
          </a:lnRef>
          <a:fillRef idx="3">
            <a:schemeClr val="dk1"/>
          </a:fillRef>
          <a:effectRef idx="2">
            <a:schemeClr val="dk1"/>
          </a:effectRef>
          <a:fontRef idx="minor">
            <a:schemeClr val="lt1"/>
          </a:fontRef>
        </p:style>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smtClean="0">
                <a:solidFill>
                  <a:schemeClr val="bg1"/>
                </a:solidFill>
              </a:rPr>
              <a:t>Security Control Assessment (SCA)</a:t>
            </a:r>
          </a:p>
          <a:p>
            <a:r>
              <a:rPr lang="en-US" dirty="0" smtClean="0">
                <a:solidFill>
                  <a:schemeClr val="bg1"/>
                </a:solidFill>
              </a:rPr>
              <a:t>Ensure Effectiveness of Security Measures.</a:t>
            </a:r>
          </a:p>
          <a:p>
            <a:r>
              <a:rPr lang="en-US" dirty="0" smtClean="0">
                <a:solidFill>
                  <a:schemeClr val="bg1"/>
                </a:solidFill>
              </a:rPr>
              <a:t>Evaluate the Quality and thoroughness of the risk management process in the Organization.</a:t>
            </a:r>
          </a:p>
          <a:p>
            <a:r>
              <a:rPr lang="en-US" dirty="0" smtClean="0">
                <a:solidFill>
                  <a:schemeClr val="bg1"/>
                </a:solidFill>
              </a:rPr>
              <a:t>Produce a report of Relative Strengths &amp; weaknesses of the deployed Security infrastructure</a:t>
            </a:r>
            <a:r>
              <a:rPr lang="en-US" b="1" dirty="0" smtClean="0">
                <a:solidFill>
                  <a:schemeClr val="bg1"/>
                </a:solidFill>
              </a:rPr>
              <a:t>.</a:t>
            </a:r>
          </a:p>
          <a:p>
            <a:r>
              <a:rPr lang="en-US" i="1" dirty="0" smtClean="0">
                <a:solidFill>
                  <a:srgbClr val="FF0000"/>
                </a:solidFill>
              </a:rPr>
              <a:t>Formal U.S. Government process for assessing security controls and is paired with a Security Test &amp; Evaluation (ST &amp; E) process.</a:t>
            </a:r>
            <a:endParaRPr lang="en-US" i="1" dirty="0">
              <a:solidFill>
                <a:srgbClr val="FF0000"/>
              </a:solidFill>
            </a:endParaRPr>
          </a:p>
        </p:txBody>
      </p:sp>
    </p:spTree>
    <p:extLst>
      <p:ext uri="{BB962C8B-B14F-4D97-AF65-F5344CB8AC3E}">
        <p14:creationId xmlns:p14="http://schemas.microsoft.com/office/powerpoint/2010/main" val="3829178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Access Control types</a:t>
            </a:r>
            <a:endParaRPr lang="en-US" dirty="0"/>
          </a:p>
        </p:txBody>
      </p:sp>
      <p:sp>
        <p:nvSpPr>
          <p:cNvPr id="3" name="Content Placeholder 2"/>
          <p:cNvSpPr>
            <a:spLocks noGrp="1"/>
          </p:cNvSpPr>
          <p:nvPr>
            <p:ph idx="1"/>
          </p:nvPr>
        </p:nvSpPr>
        <p:spPr>
          <a:xfrm>
            <a:off x="581192" y="2180496"/>
            <a:ext cx="11029615" cy="4569096"/>
          </a:xfrm>
        </p:spPr>
        <p:txBody>
          <a:bodyPr>
            <a:normAutofit fontScale="92500" lnSpcReduction="20000"/>
          </a:bodyPr>
          <a:lstStyle/>
          <a:p>
            <a:r>
              <a:rPr lang="en-US" b="1" dirty="0" smtClean="0"/>
              <a:t>Preventive Controls </a:t>
            </a:r>
            <a:r>
              <a:rPr lang="en-US" dirty="0" smtClean="0"/>
              <a:t>– Prevent unwanted actions from occurring. Restrict what a user can do with and without authorization.  </a:t>
            </a:r>
            <a:r>
              <a:rPr lang="en-US" b="1" dirty="0" smtClean="0"/>
              <a:t>Example’s</a:t>
            </a:r>
            <a:r>
              <a:rPr lang="en-US" dirty="0" smtClean="0"/>
              <a:t>: Prevent users from changing the time, mantraps, separation of duties, encryption, Smartcard/biometric authentication, antivirus, </a:t>
            </a:r>
            <a:r>
              <a:rPr lang="en-US" dirty="0" err="1" smtClean="0"/>
              <a:t>pentesting</a:t>
            </a:r>
            <a:r>
              <a:rPr lang="en-US" dirty="0" smtClean="0"/>
              <a:t>, IPS, Security awareness training.</a:t>
            </a:r>
          </a:p>
          <a:p>
            <a:r>
              <a:rPr lang="en-US" b="1" dirty="0" smtClean="0"/>
              <a:t>Detective Controls </a:t>
            </a:r>
            <a:r>
              <a:rPr lang="en-US" dirty="0" smtClean="0"/>
              <a:t>– Detect and alert without taking any action on the threat. Detective controls are designed to detect threat activity after the threat action has taken place, or is currently taking place. </a:t>
            </a:r>
            <a:r>
              <a:rPr lang="en-US" b="1" dirty="0" smtClean="0"/>
              <a:t>Examples</a:t>
            </a:r>
            <a:r>
              <a:rPr lang="en-US" dirty="0" smtClean="0"/>
              <a:t>: CCTV, job rotation, IDS, Honeypots, audit trails.</a:t>
            </a:r>
          </a:p>
          <a:p>
            <a:r>
              <a:rPr lang="en-US" b="1" dirty="0" smtClean="0"/>
              <a:t>Deterrent Controls </a:t>
            </a:r>
            <a:r>
              <a:rPr lang="en-US" dirty="0" smtClean="0"/>
              <a:t>– Implemented so that the user is discouraged from performing violations. </a:t>
            </a:r>
            <a:r>
              <a:rPr lang="en-US" b="1" dirty="0" smtClean="0"/>
              <a:t>Examples</a:t>
            </a:r>
            <a:r>
              <a:rPr lang="en-US" dirty="0" smtClean="0"/>
              <a:t>: You are being monitored disclaimer, fire at sight policy in case of fraudulent violation, beware of dog.</a:t>
            </a:r>
          </a:p>
          <a:p>
            <a:r>
              <a:rPr lang="en-US" b="1" dirty="0" smtClean="0"/>
              <a:t>Corrective Controls </a:t>
            </a:r>
            <a:r>
              <a:rPr lang="en-US" dirty="0" smtClean="0"/>
              <a:t>– Correcting a damaged system or process. Works along with Detection controls. Detect &amp; Respond. </a:t>
            </a:r>
            <a:r>
              <a:rPr lang="en-US" b="1" dirty="0" smtClean="0"/>
              <a:t>Examples</a:t>
            </a:r>
            <a:r>
              <a:rPr lang="en-US" dirty="0" smtClean="0"/>
              <a:t>: Backup &amp; restore, EDR, Anti-virus, System lockdown.</a:t>
            </a:r>
          </a:p>
          <a:p>
            <a:r>
              <a:rPr lang="en-US" b="1" dirty="0" smtClean="0"/>
              <a:t>Recovery Controls </a:t>
            </a:r>
            <a:r>
              <a:rPr lang="en-US" dirty="0" smtClean="0"/>
              <a:t>– More advanced, granular or complex in order to restore a functionality or a complete system for the organization. Examples: Fault-tolerant systems, system reimaging, server or database clustering, high availability.</a:t>
            </a:r>
          </a:p>
          <a:p>
            <a:r>
              <a:rPr lang="en-US" b="1" dirty="0" smtClean="0"/>
              <a:t>Compensating Controls </a:t>
            </a:r>
            <a:r>
              <a:rPr lang="en-US" dirty="0" smtClean="0"/>
              <a:t>– Additional Security control put in place to address weaknesses in other controls. </a:t>
            </a:r>
            <a:r>
              <a:rPr lang="en-US" b="1" dirty="0" smtClean="0"/>
              <a:t>Example</a:t>
            </a:r>
            <a:r>
              <a:rPr lang="en-US" dirty="0" smtClean="0"/>
              <a:t>: An antivirus software is unable to protect </a:t>
            </a:r>
            <a:r>
              <a:rPr lang="en-US" dirty="0" err="1" smtClean="0"/>
              <a:t>cryptomining</a:t>
            </a:r>
            <a:r>
              <a:rPr lang="en-US" dirty="0" smtClean="0"/>
              <a:t> and phishing attacks. We add a secure web gateway control to protect from these attacks.</a:t>
            </a:r>
          </a:p>
          <a:p>
            <a:r>
              <a:rPr lang="en-US" b="1" dirty="0" smtClean="0"/>
              <a:t>Directive Control </a:t>
            </a:r>
            <a:r>
              <a:rPr lang="en-US" dirty="0" smtClean="0"/>
              <a:t>– Direct or control user actions. </a:t>
            </a:r>
            <a:r>
              <a:rPr lang="en-US" b="1" dirty="0" smtClean="0"/>
              <a:t>Examples</a:t>
            </a:r>
            <a:r>
              <a:rPr lang="en-US" dirty="0" smtClean="0"/>
              <a:t>: Notifications, Monitoring, Escape route signage, </a:t>
            </a:r>
          </a:p>
          <a:p>
            <a:endParaRPr lang="en-US" dirty="0"/>
          </a:p>
        </p:txBody>
      </p:sp>
    </p:spTree>
    <p:extLst>
      <p:ext uri="{BB962C8B-B14F-4D97-AF65-F5344CB8AC3E}">
        <p14:creationId xmlns:p14="http://schemas.microsoft.com/office/powerpoint/2010/main" val="875569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things to note on </a:t>
            </a:r>
            <a:r>
              <a:rPr lang="en-US" dirty="0" err="1" smtClean="0"/>
              <a:t>bcp</a:t>
            </a:r>
            <a:endParaRPr lang="en-US" dirty="0"/>
          </a:p>
        </p:txBody>
      </p:sp>
      <p:sp>
        <p:nvSpPr>
          <p:cNvPr id="3" name="Content Placeholder 2"/>
          <p:cNvSpPr>
            <a:spLocks noGrp="1"/>
          </p:cNvSpPr>
          <p:nvPr>
            <p:ph idx="1"/>
          </p:nvPr>
        </p:nvSpPr>
        <p:spPr>
          <a:xfrm>
            <a:off x="581192" y="2180496"/>
            <a:ext cx="11029615" cy="4512535"/>
          </a:xfrm>
        </p:spPr>
        <p:txBody>
          <a:bodyPr>
            <a:normAutofit fontScale="92500" lnSpcReduction="10000"/>
          </a:bodyPr>
          <a:lstStyle/>
          <a:p>
            <a:pPr fontAlgn="base"/>
            <a:r>
              <a:rPr lang="en-US" b="1" dirty="0" smtClean="0"/>
              <a:t>BCP</a:t>
            </a:r>
            <a:r>
              <a:rPr lang="en-US" dirty="0" smtClean="0"/>
              <a:t>: Long Term </a:t>
            </a:r>
            <a:r>
              <a:rPr lang="en-US" b="1" dirty="0" smtClean="0"/>
              <a:t>Strategy</a:t>
            </a:r>
            <a:r>
              <a:rPr lang="en-US" dirty="0" smtClean="0"/>
              <a:t> Plan</a:t>
            </a:r>
          </a:p>
          <a:p>
            <a:pPr fontAlgn="base"/>
            <a:r>
              <a:rPr lang="en-US" b="1" dirty="0" smtClean="0"/>
              <a:t>DRP</a:t>
            </a:r>
            <a:r>
              <a:rPr lang="en-US" dirty="0" smtClean="0"/>
              <a:t>: Short Term </a:t>
            </a:r>
            <a:r>
              <a:rPr lang="en-US" b="1" dirty="0" smtClean="0"/>
              <a:t>Tactical</a:t>
            </a:r>
            <a:r>
              <a:rPr lang="en-US" dirty="0" smtClean="0"/>
              <a:t> Plan</a:t>
            </a:r>
          </a:p>
          <a:p>
            <a:pPr fontAlgn="base"/>
            <a:r>
              <a:rPr lang="en-US" dirty="0" smtClean="0"/>
              <a:t>The </a:t>
            </a:r>
            <a:r>
              <a:rPr lang="en-US" dirty="0"/>
              <a:t>process of recovering an organization's critical business functions after a disaster is known as BCP</a:t>
            </a:r>
          </a:p>
          <a:p>
            <a:pPr fontAlgn="base"/>
            <a:r>
              <a:rPr lang="en-US" dirty="0"/>
              <a:t>Dealing with a more immediate or specific emergency is known as DRP</a:t>
            </a:r>
            <a:r>
              <a:rPr lang="en-US" dirty="0" smtClean="0"/>
              <a:t>. (Disaster Recovery Plan)</a:t>
            </a:r>
            <a:r>
              <a:rPr lang="en-US" dirty="0"/>
              <a:t> </a:t>
            </a:r>
          </a:p>
          <a:p>
            <a:pPr fontAlgn="base"/>
            <a:r>
              <a:rPr lang="en-US" dirty="0"/>
              <a:t>Difference between BCP and DRP</a:t>
            </a:r>
          </a:p>
          <a:p>
            <a:pPr lvl="1" fontAlgn="base"/>
            <a:r>
              <a:rPr lang="en-US" dirty="0"/>
              <a:t>BCP is more high-level than DRP.  DRP falls under the umbrella of BCP.  </a:t>
            </a:r>
          </a:p>
          <a:p>
            <a:pPr lvl="1" fontAlgn="base"/>
            <a:r>
              <a:rPr lang="en-US" dirty="0"/>
              <a:t>"What if our main data center was destroyed by an earthquake, what do we do?" - That's BCP.</a:t>
            </a:r>
          </a:p>
          <a:p>
            <a:pPr lvl="1" fontAlgn="base"/>
            <a:r>
              <a:rPr lang="en-US" dirty="0"/>
              <a:t>"What if our firewall failed at our main data center, what do we do?" - That's DRP.  </a:t>
            </a:r>
          </a:p>
          <a:p>
            <a:pPr fontAlgn="base"/>
            <a:r>
              <a:rPr lang="en-US" dirty="0"/>
              <a:t>The start of any organization's DRP/BCP program must have the approval of the senior management team </a:t>
            </a:r>
          </a:p>
          <a:p>
            <a:pPr lvl="1" fontAlgn="base"/>
            <a:r>
              <a:rPr lang="en-US" dirty="0"/>
              <a:t>Management's approval is also a show of their support </a:t>
            </a:r>
          </a:p>
          <a:p>
            <a:pPr fontAlgn="base"/>
            <a:r>
              <a:rPr lang="en-US" dirty="0"/>
              <a:t>BCP/DRP is all about documentation, documentation, documentation</a:t>
            </a:r>
          </a:p>
          <a:p>
            <a:pPr lvl="1" fontAlgn="base"/>
            <a:r>
              <a:rPr lang="en-US" dirty="0"/>
              <a:t>According to the CISSP, the first thing to look for in a disaster is the proper documentation that contains procedures and guidelines on how to deal with a disaster </a:t>
            </a:r>
          </a:p>
        </p:txBody>
      </p:sp>
    </p:spTree>
    <p:extLst>
      <p:ext uri="{BB962C8B-B14F-4D97-AF65-F5344CB8AC3E}">
        <p14:creationId xmlns:p14="http://schemas.microsoft.com/office/powerpoint/2010/main" val="1925145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673876"/>
            <a:ext cx="11029616" cy="1013800"/>
          </a:xfrm>
        </p:spPr>
        <p:txBody>
          <a:bodyPr/>
          <a:lstStyle/>
          <a:p>
            <a:r>
              <a:rPr lang="en-US" dirty="0" smtClean="0"/>
              <a:t>FOUR Phases of BCP</a:t>
            </a:r>
            <a:endParaRPr lang="en-US" dirty="0"/>
          </a:p>
        </p:txBody>
      </p:sp>
      <p:sp>
        <p:nvSpPr>
          <p:cNvPr id="3" name="Content Placeholder 2"/>
          <p:cNvSpPr>
            <a:spLocks noGrp="1"/>
          </p:cNvSpPr>
          <p:nvPr>
            <p:ph idx="1"/>
          </p:nvPr>
        </p:nvSpPr>
        <p:spPr>
          <a:xfrm>
            <a:off x="659027" y="2017339"/>
            <a:ext cx="11029615" cy="3709296"/>
          </a:xfrm>
        </p:spPr>
        <p:txBody>
          <a:bodyPr>
            <a:normAutofit fontScale="85000" lnSpcReduction="20000"/>
          </a:bodyPr>
          <a:lstStyle/>
          <a:p>
            <a:pPr fontAlgn="base"/>
            <a:r>
              <a:rPr lang="en-US" b="1" dirty="0"/>
              <a:t>Phase 1: </a:t>
            </a:r>
            <a:r>
              <a:rPr lang="en-US" dirty="0" smtClean="0"/>
              <a:t>Project Scoping and Planning</a:t>
            </a:r>
          </a:p>
          <a:p>
            <a:pPr lvl="1" fontAlgn="base"/>
            <a:r>
              <a:rPr lang="en-US" dirty="0" smtClean="0"/>
              <a:t>Business analysis from crisis point of view</a:t>
            </a:r>
          </a:p>
          <a:p>
            <a:pPr lvl="1" fontAlgn="base"/>
            <a:r>
              <a:rPr lang="en-US" dirty="0" smtClean="0"/>
              <a:t>Creation of the BCP Team with Approval from senior management</a:t>
            </a:r>
          </a:p>
          <a:p>
            <a:pPr lvl="1" fontAlgn="base"/>
            <a:r>
              <a:rPr lang="en-US" dirty="0" smtClean="0"/>
              <a:t>Assessment of resources available to participate in continuity processes</a:t>
            </a:r>
          </a:p>
          <a:p>
            <a:pPr lvl="1" fontAlgn="base"/>
            <a:r>
              <a:rPr lang="en-US" dirty="0" smtClean="0"/>
              <a:t>Legal and Regulatory requirements analysis</a:t>
            </a:r>
          </a:p>
          <a:p>
            <a:pPr lvl="1" fontAlgn="base"/>
            <a:r>
              <a:rPr lang="en-US" dirty="0" smtClean="0"/>
              <a:t>Business Organizational Analysis</a:t>
            </a:r>
          </a:p>
          <a:p>
            <a:pPr fontAlgn="base"/>
            <a:r>
              <a:rPr lang="en-US" b="1" dirty="0" smtClean="0"/>
              <a:t>Phase </a:t>
            </a:r>
            <a:r>
              <a:rPr lang="en-US" b="1" dirty="0"/>
              <a:t>2: </a:t>
            </a:r>
            <a:r>
              <a:rPr lang="en-US" dirty="0"/>
              <a:t>Business Impact Analysis </a:t>
            </a:r>
          </a:p>
          <a:p>
            <a:pPr fontAlgn="base"/>
            <a:r>
              <a:rPr lang="en-US" b="1" dirty="0"/>
              <a:t>Phase 3: </a:t>
            </a:r>
            <a:r>
              <a:rPr lang="en-US" dirty="0" smtClean="0"/>
              <a:t>Continuity Planning - Recovery </a:t>
            </a:r>
            <a:r>
              <a:rPr lang="en-US" dirty="0"/>
              <a:t>Strategies and Continuity Development</a:t>
            </a:r>
          </a:p>
          <a:p>
            <a:pPr fontAlgn="base"/>
            <a:r>
              <a:rPr lang="en-US" b="1" dirty="0"/>
              <a:t>Phase 4</a:t>
            </a:r>
            <a:r>
              <a:rPr lang="en-US" dirty="0"/>
              <a:t>: </a:t>
            </a:r>
            <a:r>
              <a:rPr lang="en-US" dirty="0" smtClean="0"/>
              <a:t>Approval and Implementation</a:t>
            </a:r>
          </a:p>
          <a:p>
            <a:pPr fontAlgn="base"/>
            <a:r>
              <a:rPr lang="en-US" b="1" dirty="0" smtClean="0"/>
              <a:t>Phase 5</a:t>
            </a:r>
            <a:r>
              <a:rPr lang="en-US" dirty="0" smtClean="0"/>
              <a:t>: Testing and Maintenance</a:t>
            </a:r>
          </a:p>
          <a:p>
            <a:pPr lvl="1" fontAlgn="base"/>
            <a:r>
              <a:rPr lang="en-US" dirty="0" smtClean="0"/>
              <a:t>Exercise, Test, Drill and Maintain the BCP.</a:t>
            </a:r>
          </a:p>
          <a:p>
            <a:pPr lvl="1" fontAlgn="base"/>
            <a:r>
              <a:rPr lang="en-US" dirty="0" smtClean="0"/>
              <a:t>Maintenance includes updating documentation as processes and controls change.</a:t>
            </a:r>
            <a:endParaRPr lang="en-US" dirty="0"/>
          </a:p>
        </p:txBody>
      </p:sp>
      <p:sp>
        <p:nvSpPr>
          <p:cNvPr id="6" name="Rounded Rectangle 5"/>
          <p:cNvSpPr/>
          <p:nvPr/>
        </p:nvSpPr>
        <p:spPr>
          <a:xfrm>
            <a:off x="499620" y="5726635"/>
            <a:ext cx="11348428" cy="6246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fontAlgn="base"/>
            <a:r>
              <a:rPr lang="en-US" dirty="0"/>
              <a:t>NIST SP800-34 provides guide-line on BCP - </a:t>
            </a:r>
            <a:r>
              <a:rPr lang="en-US" dirty="0">
                <a:hlinkClick r:id="rId3"/>
              </a:rPr>
              <a:t>https://csrc.nist.gov/publications/detail/sp/800-34/rev-1/final</a:t>
            </a:r>
            <a:r>
              <a:rPr lang="en-US" dirty="0"/>
              <a:t> </a:t>
            </a:r>
          </a:p>
        </p:txBody>
      </p:sp>
    </p:spTree>
    <p:extLst>
      <p:ext uri="{BB962C8B-B14F-4D97-AF65-F5344CB8AC3E}">
        <p14:creationId xmlns:p14="http://schemas.microsoft.com/office/powerpoint/2010/main" val="4239178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BCP Process - NIST</a:t>
            </a:r>
            <a:endParaRPr lang="en-US" dirty="0"/>
          </a:p>
        </p:txBody>
      </p:sp>
      <p:pic>
        <p:nvPicPr>
          <p:cNvPr id="1026" name="Picture 2" descr="https://static.wixstatic.com/media/dc6afa_123b51694c0a46c9a8676d9f1876ea09~mv2.png/v1/fill/w_720,h_576,al_c,lg_1/dc6afa_123b51694c0a46c9a8676d9f1876ea09~mv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324" y="1944776"/>
            <a:ext cx="6141531" cy="49132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55041" y="3005351"/>
            <a:ext cx="3945654" cy="923330"/>
          </a:xfrm>
          <a:prstGeom prst="rect">
            <a:avLst/>
          </a:prstGeom>
        </p:spPr>
        <p:txBody>
          <a:bodyPr wrap="square">
            <a:spAutoFit/>
          </a:bodyPr>
          <a:lstStyle/>
          <a:p>
            <a:r>
              <a:rPr lang="en-US" b="1" i="1" dirty="0" smtClean="0"/>
              <a:t>Copyright</a:t>
            </a:r>
            <a:r>
              <a:rPr lang="en-US" i="1" dirty="0" smtClean="0"/>
              <a:t>: Harris, Shon; </a:t>
            </a:r>
            <a:r>
              <a:rPr lang="en-US" i="1" dirty="0" err="1" smtClean="0"/>
              <a:t>Maymi,Fernando</a:t>
            </a:r>
            <a:r>
              <a:rPr lang="en-US" i="1" dirty="0" smtClean="0"/>
              <a:t>: CISSP All-in-One Exam Guide, Seventh </a:t>
            </a:r>
            <a:r>
              <a:rPr lang="en-US" i="1" dirty="0" err="1" smtClean="0"/>
              <a:t>Edition;Mc-Graw</a:t>
            </a:r>
            <a:r>
              <a:rPr lang="en-US" i="1" dirty="0" smtClean="0"/>
              <a:t> Hill Education</a:t>
            </a:r>
            <a:endParaRPr lang="en-US" i="1" dirty="0"/>
          </a:p>
        </p:txBody>
      </p:sp>
    </p:spTree>
    <p:extLst>
      <p:ext uri="{BB962C8B-B14F-4D97-AF65-F5344CB8AC3E}">
        <p14:creationId xmlns:p14="http://schemas.microsoft.com/office/powerpoint/2010/main" val="13975052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Level Table of contents</a:t>
            </a:r>
            <a:endParaRPr lang="en-US" dirty="0"/>
          </a:p>
        </p:txBody>
      </p:sp>
      <p:sp>
        <p:nvSpPr>
          <p:cNvPr id="6" name="Flowchart: Off-page Connector 5">
            <a:hlinkClick r:id="rId3" action="ppaction://hlinksldjump"/>
          </p:cNvPr>
          <p:cNvSpPr/>
          <p:nvPr/>
        </p:nvSpPr>
        <p:spPr>
          <a:xfrm>
            <a:off x="1598474" y="1951636"/>
            <a:ext cx="1848678" cy="2193834"/>
          </a:xfrm>
          <a:prstGeom prst="flowChartOffpageConnector">
            <a:avLst/>
          </a:prstGeom>
          <a:scene3d>
            <a:camera prst="perspectiveAbove"/>
            <a:lightRig rig="threePt" dir="tl">
              <a:rot lat="0" lon="0" rev="1200000"/>
            </a:lightRig>
          </a:scene3d>
          <a:sp3d>
            <a:bevelT w="38100" h="508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bg1"/>
                </a:solidFill>
              </a:rPr>
              <a:t>Domain I:</a:t>
            </a:r>
          </a:p>
          <a:p>
            <a:pPr algn="ctr"/>
            <a:r>
              <a:rPr lang="en-US">
                <a:solidFill>
                  <a:schemeClr val="bg1"/>
                </a:solidFill>
              </a:rPr>
              <a:t>Security &amp; Risk Management</a:t>
            </a:r>
            <a:endParaRPr lang="en-US" dirty="0">
              <a:solidFill>
                <a:schemeClr val="bg1"/>
              </a:solidFill>
            </a:endParaRPr>
          </a:p>
        </p:txBody>
      </p:sp>
      <p:sp>
        <p:nvSpPr>
          <p:cNvPr id="11" name="Flowchart: Off-page Connector 10">
            <a:hlinkClick r:id="rId4" action="ppaction://hlinksldjump"/>
          </p:cNvPr>
          <p:cNvSpPr/>
          <p:nvPr/>
        </p:nvSpPr>
        <p:spPr>
          <a:xfrm>
            <a:off x="3848031" y="1951636"/>
            <a:ext cx="1848678" cy="2193834"/>
          </a:xfrm>
          <a:prstGeom prst="flowChartOffpageConnector">
            <a:avLst/>
          </a:prstGeom>
          <a:scene3d>
            <a:camera prst="perspectiveAbove"/>
            <a:lightRig rig="threePt" dir="tl">
              <a:rot lat="0" lon="0" rev="1200000"/>
            </a:lightRig>
          </a:scene3d>
          <a:sp3d>
            <a:bevelT w="38100" h="508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bg1"/>
                </a:solidFill>
              </a:rPr>
              <a:t>Domain II:</a:t>
            </a:r>
          </a:p>
          <a:p>
            <a:pPr algn="ctr"/>
            <a:r>
              <a:rPr lang="en-US">
                <a:solidFill>
                  <a:schemeClr val="bg1"/>
                </a:solidFill>
              </a:rPr>
              <a:t>Asset Security</a:t>
            </a:r>
            <a:endParaRPr lang="en-US" dirty="0">
              <a:solidFill>
                <a:schemeClr val="bg1"/>
              </a:solidFill>
            </a:endParaRPr>
          </a:p>
        </p:txBody>
      </p:sp>
      <p:sp>
        <p:nvSpPr>
          <p:cNvPr id="14" name="Flowchart: Off-page Connector 13">
            <a:hlinkClick r:id="rId5" action="ppaction://hlinksldjump"/>
          </p:cNvPr>
          <p:cNvSpPr/>
          <p:nvPr/>
        </p:nvSpPr>
        <p:spPr>
          <a:xfrm>
            <a:off x="6097588" y="1951636"/>
            <a:ext cx="1848678" cy="2193834"/>
          </a:xfrm>
          <a:prstGeom prst="flowChartOffpageConnector">
            <a:avLst/>
          </a:prstGeom>
          <a:scene3d>
            <a:camera prst="perspectiveAbove"/>
            <a:lightRig rig="threePt" dir="tl">
              <a:rot lat="0" lon="0" rev="1200000"/>
            </a:lightRig>
          </a:scene3d>
          <a:sp3d>
            <a:bevelT w="38100" h="508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bg1"/>
                </a:solidFill>
              </a:rPr>
              <a:t>Domain III:</a:t>
            </a:r>
          </a:p>
          <a:p>
            <a:pPr algn="ctr"/>
            <a:r>
              <a:rPr lang="en-US">
                <a:solidFill>
                  <a:schemeClr val="bg1"/>
                </a:solidFill>
              </a:rPr>
              <a:t>Security Architecture &amp; Engineering</a:t>
            </a:r>
            <a:endParaRPr lang="en-US" dirty="0">
              <a:solidFill>
                <a:schemeClr val="bg1"/>
              </a:solidFill>
            </a:endParaRPr>
          </a:p>
        </p:txBody>
      </p:sp>
      <p:sp>
        <p:nvSpPr>
          <p:cNvPr id="17" name="Flowchart: Off-page Connector 16">
            <a:hlinkClick r:id="rId6" action="ppaction://hlinksldjump"/>
          </p:cNvPr>
          <p:cNvSpPr/>
          <p:nvPr/>
        </p:nvSpPr>
        <p:spPr>
          <a:xfrm>
            <a:off x="8347145" y="1951636"/>
            <a:ext cx="1848678" cy="2193834"/>
          </a:xfrm>
          <a:prstGeom prst="flowChartOffpageConnector">
            <a:avLst/>
          </a:prstGeom>
          <a:scene3d>
            <a:camera prst="perspectiveAbove"/>
            <a:lightRig rig="threePt" dir="tl">
              <a:rot lat="0" lon="0" rev="1200000"/>
            </a:lightRig>
          </a:scene3d>
          <a:sp3d>
            <a:bevelT w="38100" h="508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solidFill>
                  <a:schemeClr val="bg1"/>
                </a:solidFill>
              </a:rPr>
              <a:t>Domain IV:</a:t>
            </a:r>
          </a:p>
          <a:p>
            <a:pPr algn="ctr"/>
            <a:r>
              <a:rPr lang="en-US" dirty="0">
                <a:solidFill>
                  <a:schemeClr val="bg1"/>
                </a:solidFill>
              </a:rPr>
              <a:t>Communications &amp; Network Security</a:t>
            </a:r>
          </a:p>
        </p:txBody>
      </p:sp>
      <p:sp>
        <p:nvSpPr>
          <p:cNvPr id="20" name="Flowchart: Off-page Connector 19">
            <a:hlinkClick r:id="rId7" action="ppaction://hlinksldjump"/>
          </p:cNvPr>
          <p:cNvSpPr/>
          <p:nvPr/>
        </p:nvSpPr>
        <p:spPr>
          <a:xfrm>
            <a:off x="1598474" y="4381150"/>
            <a:ext cx="1848678" cy="2193834"/>
          </a:xfrm>
          <a:prstGeom prst="flowChartOffpageConnector">
            <a:avLst/>
          </a:prstGeom>
          <a:scene3d>
            <a:camera prst="perspectiveAbove"/>
            <a:lightRig rig="threePt" dir="tl">
              <a:rot lat="0" lon="0" rev="1200000"/>
            </a:lightRig>
          </a:scene3d>
          <a:sp3d>
            <a:bevelT w="38100" h="508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bg1"/>
                </a:solidFill>
              </a:rPr>
              <a:t>Domain V:</a:t>
            </a:r>
          </a:p>
          <a:p>
            <a:pPr algn="ctr"/>
            <a:r>
              <a:rPr lang="en-US">
                <a:solidFill>
                  <a:schemeClr val="bg1"/>
                </a:solidFill>
              </a:rPr>
              <a:t>Identity &amp; Access Management</a:t>
            </a:r>
            <a:endParaRPr lang="en-US" dirty="0">
              <a:solidFill>
                <a:schemeClr val="bg1"/>
              </a:solidFill>
            </a:endParaRPr>
          </a:p>
        </p:txBody>
      </p:sp>
      <p:sp>
        <p:nvSpPr>
          <p:cNvPr id="23" name="Flowchart: Off-page Connector 22">
            <a:hlinkClick r:id="rId8" action="ppaction://hlinksldjump"/>
          </p:cNvPr>
          <p:cNvSpPr/>
          <p:nvPr/>
        </p:nvSpPr>
        <p:spPr>
          <a:xfrm>
            <a:off x="3848031" y="4381150"/>
            <a:ext cx="1848678" cy="2193834"/>
          </a:xfrm>
          <a:prstGeom prst="flowChartOffpageConnector">
            <a:avLst/>
          </a:prstGeom>
          <a:scene3d>
            <a:camera prst="perspectiveAbove"/>
            <a:lightRig rig="threePt" dir="tl">
              <a:rot lat="0" lon="0" rev="1200000"/>
            </a:lightRig>
          </a:scene3d>
          <a:sp3d>
            <a:bevelT w="38100" h="508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solidFill>
                  <a:schemeClr val="bg1"/>
                </a:solidFill>
              </a:rPr>
              <a:t>Domain VI:</a:t>
            </a:r>
          </a:p>
          <a:p>
            <a:pPr algn="ctr"/>
            <a:r>
              <a:rPr lang="en-US" dirty="0">
                <a:solidFill>
                  <a:schemeClr val="bg1"/>
                </a:solidFill>
              </a:rPr>
              <a:t>Security Assessment &amp; Testing</a:t>
            </a:r>
          </a:p>
        </p:txBody>
      </p:sp>
      <p:sp>
        <p:nvSpPr>
          <p:cNvPr id="26" name="Flowchart: Off-page Connector 25">
            <a:hlinkClick r:id="rId9" action="ppaction://hlinksldjump"/>
          </p:cNvPr>
          <p:cNvSpPr/>
          <p:nvPr/>
        </p:nvSpPr>
        <p:spPr>
          <a:xfrm>
            <a:off x="6097588" y="4381150"/>
            <a:ext cx="1848678" cy="2193834"/>
          </a:xfrm>
          <a:prstGeom prst="flowChartOffpageConnector">
            <a:avLst/>
          </a:prstGeom>
          <a:scene3d>
            <a:camera prst="perspectiveAbove"/>
            <a:lightRig rig="threePt" dir="tl">
              <a:rot lat="0" lon="0" rev="1200000"/>
            </a:lightRig>
          </a:scene3d>
          <a:sp3d>
            <a:bevelT w="38100" h="508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bg1"/>
                </a:solidFill>
              </a:rPr>
              <a:t>Domain VII:</a:t>
            </a:r>
          </a:p>
          <a:p>
            <a:pPr algn="ctr"/>
            <a:r>
              <a:rPr lang="en-US">
                <a:solidFill>
                  <a:schemeClr val="bg1"/>
                </a:solidFill>
              </a:rPr>
              <a:t>Security Operations</a:t>
            </a:r>
            <a:endParaRPr lang="en-US" dirty="0">
              <a:solidFill>
                <a:schemeClr val="bg1"/>
              </a:solidFill>
            </a:endParaRPr>
          </a:p>
        </p:txBody>
      </p:sp>
      <p:sp>
        <p:nvSpPr>
          <p:cNvPr id="29" name="Flowchart: Off-page Connector 28">
            <a:hlinkClick r:id="rId10" action="ppaction://hlinksldjump"/>
          </p:cNvPr>
          <p:cNvSpPr/>
          <p:nvPr/>
        </p:nvSpPr>
        <p:spPr>
          <a:xfrm>
            <a:off x="8347145" y="4381150"/>
            <a:ext cx="1848678" cy="2193834"/>
          </a:xfrm>
          <a:prstGeom prst="flowChartOffpageConnector">
            <a:avLst/>
          </a:prstGeom>
          <a:scene3d>
            <a:camera prst="perspectiveAbove"/>
            <a:lightRig rig="threePt" dir="tl">
              <a:rot lat="0" lon="0" rev="1200000"/>
            </a:lightRig>
          </a:scene3d>
          <a:sp3d>
            <a:bevelT w="38100" h="508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bg1"/>
                </a:solidFill>
              </a:rPr>
              <a:t>Domain VIII:</a:t>
            </a:r>
          </a:p>
          <a:p>
            <a:pPr algn="ctr"/>
            <a:r>
              <a:rPr lang="en-US">
                <a:solidFill>
                  <a:schemeClr val="bg1"/>
                </a:solidFill>
              </a:rPr>
              <a:t>Software Development Security</a:t>
            </a:r>
            <a:endParaRPr lang="en-US" dirty="0">
              <a:solidFill>
                <a:schemeClr val="bg1"/>
              </a:solidFill>
            </a:endParaRPr>
          </a:p>
        </p:txBody>
      </p:sp>
      <p:pic>
        <p:nvPicPr>
          <p:cNvPr id="31" name="Picture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75247" y="5749008"/>
            <a:ext cx="1069864" cy="935445"/>
          </a:xfrm>
          <a:prstGeom prst="rect">
            <a:avLst/>
          </a:prstGeom>
        </p:spPr>
      </p:pic>
      <p:sp>
        <p:nvSpPr>
          <p:cNvPr id="12" name="TextBox 11"/>
          <p:cNvSpPr txBox="1"/>
          <p:nvPr/>
        </p:nvSpPr>
        <p:spPr>
          <a:xfrm>
            <a:off x="11820868" y="6078230"/>
            <a:ext cx="572869" cy="215444"/>
          </a:xfrm>
          <a:prstGeom prst="rect">
            <a:avLst/>
          </a:prstGeom>
          <a:noFill/>
        </p:spPr>
        <p:txBody>
          <a:bodyPr wrap="square" rtlCol="0">
            <a:spAutoFit/>
          </a:bodyPr>
          <a:lstStyle/>
          <a:p>
            <a:r>
              <a:rPr lang="en-US" sz="800" dirty="0" smtClean="0"/>
              <a:t>TM</a:t>
            </a:r>
            <a:endParaRPr lang="en-US" sz="800" dirty="0"/>
          </a:p>
        </p:txBody>
      </p:sp>
    </p:spTree>
    <p:extLst>
      <p:ext uri="{BB962C8B-B14F-4D97-AF65-F5344CB8AC3E}">
        <p14:creationId xmlns:p14="http://schemas.microsoft.com/office/powerpoint/2010/main" val="32079866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BCP Sub-PLANS</a:t>
            </a:r>
            <a:endParaRPr lang="en-US" dirty="0"/>
          </a:p>
        </p:txBody>
      </p:sp>
      <p:sp>
        <p:nvSpPr>
          <p:cNvPr id="4" name="Rounded Rectangle 3"/>
          <p:cNvSpPr/>
          <p:nvPr/>
        </p:nvSpPr>
        <p:spPr>
          <a:xfrm>
            <a:off x="1291472" y="2626103"/>
            <a:ext cx="2366128" cy="3610466"/>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BCP</a:t>
            </a:r>
          </a:p>
          <a:p>
            <a:pPr algn="ctr"/>
            <a:r>
              <a:rPr lang="en-US" dirty="0" smtClean="0"/>
              <a:t>Business Continuity Plan</a:t>
            </a:r>
            <a:endParaRPr lang="en-US" dirty="0"/>
          </a:p>
        </p:txBody>
      </p:sp>
      <p:sp>
        <p:nvSpPr>
          <p:cNvPr id="5" name="Rounded Rectangle 4"/>
          <p:cNvSpPr/>
          <p:nvPr/>
        </p:nvSpPr>
        <p:spPr>
          <a:xfrm>
            <a:off x="3930977" y="2696066"/>
            <a:ext cx="3280528" cy="75414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BRP – Business Recovery Plan</a:t>
            </a:r>
          </a:p>
          <a:p>
            <a:pPr algn="ctr"/>
            <a:r>
              <a:rPr lang="en-US" sz="1400" dirty="0" smtClean="0"/>
              <a:t>Recover business plans following a disaster.</a:t>
            </a:r>
            <a:endParaRPr lang="en-US" sz="1400" dirty="0"/>
          </a:p>
        </p:txBody>
      </p:sp>
      <p:sp>
        <p:nvSpPr>
          <p:cNvPr id="6" name="Rounded Rectangle 5"/>
          <p:cNvSpPr/>
          <p:nvPr/>
        </p:nvSpPr>
        <p:spPr>
          <a:xfrm>
            <a:off x="3930977" y="3564903"/>
            <a:ext cx="3280528" cy="75414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DRP – Disaster Recovery Plan</a:t>
            </a:r>
          </a:p>
          <a:p>
            <a:pPr algn="ctr"/>
            <a:r>
              <a:rPr lang="en-US" sz="1200" dirty="0" smtClean="0"/>
              <a:t>Tactical, immediate restoration of business / systems functions</a:t>
            </a:r>
            <a:endParaRPr lang="en-US" sz="1200" dirty="0"/>
          </a:p>
        </p:txBody>
      </p:sp>
      <p:sp>
        <p:nvSpPr>
          <p:cNvPr id="7" name="Rounded Rectangle 6"/>
          <p:cNvSpPr/>
          <p:nvPr/>
        </p:nvSpPr>
        <p:spPr>
          <a:xfrm>
            <a:off x="3930977" y="4430320"/>
            <a:ext cx="3280528" cy="98066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dirty="0" smtClean="0"/>
              <a:t>COOP – Continuity of Operations Plan</a:t>
            </a:r>
          </a:p>
          <a:p>
            <a:pPr algn="ctr"/>
            <a:r>
              <a:rPr lang="en-US" sz="1400" dirty="0" smtClean="0"/>
              <a:t>Sustain critical functions at alternate site for </a:t>
            </a:r>
            <a:r>
              <a:rPr lang="en-US" sz="1400" b="1" dirty="0" smtClean="0"/>
              <a:t>30 days</a:t>
            </a:r>
            <a:r>
              <a:rPr lang="en-US" b="1" dirty="0" smtClean="0"/>
              <a:t>.</a:t>
            </a:r>
            <a:endParaRPr lang="en-US" b="1" dirty="0"/>
          </a:p>
        </p:txBody>
      </p:sp>
      <p:sp>
        <p:nvSpPr>
          <p:cNvPr id="8" name="Rounded Rectangle 7"/>
          <p:cNvSpPr/>
          <p:nvPr/>
        </p:nvSpPr>
        <p:spPr>
          <a:xfrm>
            <a:off x="3930977" y="5482425"/>
            <a:ext cx="3280528" cy="75414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smtClean="0"/>
              <a:t>CCP - Crisis Communication Plan</a:t>
            </a:r>
          </a:p>
          <a:p>
            <a:pPr algn="ctr"/>
            <a:r>
              <a:rPr lang="en-US" sz="1200" dirty="0" smtClean="0"/>
              <a:t>Communicate with employees in time of Disaster</a:t>
            </a:r>
            <a:endParaRPr lang="en-US" sz="1200" dirty="0"/>
          </a:p>
        </p:txBody>
      </p:sp>
      <p:sp>
        <p:nvSpPr>
          <p:cNvPr id="10" name="Rounded Rectangle 9"/>
          <p:cNvSpPr/>
          <p:nvPr/>
        </p:nvSpPr>
        <p:spPr>
          <a:xfrm>
            <a:off x="7392186" y="3317285"/>
            <a:ext cx="3280528" cy="75414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CIP – Cyber Incident Plan</a:t>
            </a:r>
          </a:p>
          <a:p>
            <a:pPr algn="ctr"/>
            <a:r>
              <a:rPr lang="en-US" sz="1200" dirty="0" smtClean="0"/>
              <a:t>Deal with cyber incidents</a:t>
            </a:r>
            <a:endParaRPr lang="en-US" sz="1200" dirty="0"/>
          </a:p>
        </p:txBody>
      </p:sp>
      <p:sp>
        <p:nvSpPr>
          <p:cNvPr id="11" name="Rounded Rectangle 10"/>
          <p:cNvSpPr/>
          <p:nvPr/>
        </p:nvSpPr>
        <p:spPr>
          <a:xfrm>
            <a:off x="7392186" y="4166509"/>
            <a:ext cx="3280528" cy="75414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OEP Occupant Emergency Plan</a:t>
            </a:r>
          </a:p>
          <a:p>
            <a:pPr algn="ctr"/>
            <a:r>
              <a:rPr lang="en-US" sz="1200" dirty="0" smtClean="0"/>
              <a:t>Dealing with getting employees out of buildings during disasters e.g. fire.</a:t>
            </a:r>
            <a:endParaRPr lang="en-US" sz="1200" dirty="0"/>
          </a:p>
        </p:txBody>
      </p:sp>
      <p:sp>
        <p:nvSpPr>
          <p:cNvPr id="12" name="Rounded Rectangle 11"/>
          <p:cNvSpPr/>
          <p:nvPr/>
        </p:nvSpPr>
        <p:spPr>
          <a:xfrm>
            <a:off x="7392186" y="5105353"/>
            <a:ext cx="3280528" cy="75414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IT Systems Contingency Plan</a:t>
            </a:r>
          </a:p>
          <a:p>
            <a:pPr algn="ctr"/>
            <a:r>
              <a:rPr lang="en-US" sz="1200" dirty="0" smtClean="0"/>
              <a:t>Recovering IT services/support/systems after disaster regardless of location</a:t>
            </a:r>
            <a:endParaRPr lang="en-US" sz="1200" dirty="0"/>
          </a:p>
        </p:txBody>
      </p:sp>
      <p:sp>
        <p:nvSpPr>
          <p:cNvPr id="13" name="Rounded Rectangle 12"/>
          <p:cNvSpPr/>
          <p:nvPr/>
        </p:nvSpPr>
        <p:spPr>
          <a:xfrm>
            <a:off x="581192" y="1827229"/>
            <a:ext cx="11029616" cy="6246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fontAlgn="base"/>
            <a:r>
              <a:rPr lang="en-US" dirty="0"/>
              <a:t>NIST SP800-34 </a:t>
            </a:r>
            <a:r>
              <a:rPr lang="en-US" dirty="0" smtClean="0"/>
              <a:t>describes BCP sub-plans </a:t>
            </a:r>
            <a:r>
              <a:rPr lang="en-US" dirty="0"/>
              <a:t>- </a:t>
            </a:r>
            <a:r>
              <a:rPr lang="en-US" dirty="0">
                <a:hlinkClick r:id="rId3"/>
              </a:rPr>
              <a:t>https://csrc.nist.gov/publications/detail/sp/800-34/rev-1/final</a:t>
            </a:r>
            <a:r>
              <a:rPr lang="en-US" dirty="0"/>
              <a:t> </a:t>
            </a:r>
          </a:p>
        </p:txBody>
      </p:sp>
    </p:spTree>
    <p:extLst>
      <p:ext uri="{BB962C8B-B14F-4D97-AF65-F5344CB8AC3E}">
        <p14:creationId xmlns:p14="http://schemas.microsoft.com/office/powerpoint/2010/main" val="33645631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Disaster Recovery process</a:t>
            </a:r>
            <a:endParaRPr lang="en-US" dirty="0"/>
          </a:p>
        </p:txBody>
      </p:sp>
      <p:sp>
        <p:nvSpPr>
          <p:cNvPr id="5" name="Rounded Rectangle 4"/>
          <p:cNvSpPr/>
          <p:nvPr/>
        </p:nvSpPr>
        <p:spPr>
          <a:xfrm>
            <a:off x="904973" y="2318994"/>
            <a:ext cx="2969443" cy="19230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Respond</a:t>
            </a:r>
          </a:p>
          <a:p>
            <a:pPr algn="ctr"/>
            <a:r>
              <a:rPr lang="en-US" dirty="0" smtClean="0"/>
              <a:t>Initial responders will Assess whether it is a “disaster”.</a:t>
            </a:r>
            <a:endParaRPr lang="en-US" dirty="0"/>
          </a:p>
        </p:txBody>
      </p:sp>
      <p:sp>
        <p:nvSpPr>
          <p:cNvPr id="6" name="Rounded Rectangle 5"/>
          <p:cNvSpPr/>
          <p:nvPr/>
        </p:nvSpPr>
        <p:spPr>
          <a:xfrm>
            <a:off x="4102230" y="2318994"/>
            <a:ext cx="2969443" cy="19230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Activate</a:t>
            </a:r>
          </a:p>
          <a:p>
            <a:pPr algn="ctr"/>
            <a:r>
              <a:rPr lang="en-US" dirty="0" smtClean="0"/>
              <a:t>Initial responders will activate the DR Team via Secondary response procedures.</a:t>
            </a:r>
            <a:endParaRPr lang="en-US" dirty="0"/>
          </a:p>
        </p:txBody>
      </p:sp>
      <p:sp>
        <p:nvSpPr>
          <p:cNvPr id="7" name="Rounded Rectangle 6"/>
          <p:cNvSpPr/>
          <p:nvPr/>
        </p:nvSpPr>
        <p:spPr>
          <a:xfrm>
            <a:off x="7299487" y="2318994"/>
            <a:ext cx="2969443" cy="19230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Communicate</a:t>
            </a:r>
          </a:p>
          <a:p>
            <a:pPr algn="ctr"/>
            <a:r>
              <a:rPr lang="en-US" dirty="0" smtClean="0"/>
              <a:t>Disseminate recovery details with workers and the public.</a:t>
            </a:r>
            <a:endParaRPr lang="en-US" dirty="0"/>
          </a:p>
        </p:txBody>
      </p:sp>
      <p:sp>
        <p:nvSpPr>
          <p:cNvPr id="8" name="Rounded Rectangle 7"/>
          <p:cNvSpPr/>
          <p:nvPr/>
        </p:nvSpPr>
        <p:spPr>
          <a:xfrm>
            <a:off x="2141455" y="4780684"/>
            <a:ext cx="2969443" cy="19230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Assess</a:t>
            </a:r>
          </a:p>
          <a:p>
            <a:pPr algn="ctr"/>
            <a:r>
              <a:rPr lang="en-US" dirty="0" smtClean="0"/>
              <a:t>DR Team will assess the extent of the damage to determine proper steps to recover.</a:t>
            </a:r>
            <a:endParaRPr lang="en-US" dirty="0"/>
          </a:p>
        </p:txBody>
      </p:sp>
      <p:sp>
        <p:nvSpPr>
          <p:cNvPr id="9" name="Rounded Rectangle 8"/>
          <p:cNvSpPr/>
          <p:nvPr/>
        </p:nvSpPr>
        <p:spPr>
          <a:xfrm>
            <a:off x="6209118" y="4780684"/>
            <a:ext cx="2969443" cy="19230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Reconstitute / Recover</a:t>
            </a:r>
          </a:p>
          <a:p>
            <a:pPr algn="ctr"/>
            <a:r>
              <a:rPr lang="en-US" dirty="0" smtClean="0"/>
              <a:t>Recover critical Business operations at primary or secondary site.</a:t>
            </a:r>
            <a:endParaRPr lang="en-US" dirty="0"/>
          </a:p>
        </p:txBody>
      </p:sp>
      <p:sp>
        <p:nvSpPr>
          <p:cNvPr id="10" name="Right Arrow 9"/>
          <p:cNvSpPr/>
          <p:nvPr/>
        </p:nvSpPr>
        <p:spPr>
          <a:xfrm>
            <a:off x="3714946" y="3063711"/>
            <a:ext cx="546754" cy="43363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ight Arrow 10"/>
          <p:cNvSpPr/>
          <p:nvPr/>
        </p:nvSpPr>
        <p:spPr>
          <a:xfrm>
            <a:off x="6912203" y="3063711"/>
            <a:ext cx="546754" cy="43363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p:cNvSpPr/>
          <p:nvPr/>
        </p:nvSpPr>
        <p:spPr>
          <a:xfrm>
            <a:off x="5386631" y="5459413"/>
            <a:ext cx="546754" cy="43363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p:cNvSpPr/>
          <p:nvPr/>
        </p:nvSpPr>
        <p:spPr>
          <a:xfrm rot="9754854">
            <a:off x="5042145" y="4247238"/>
            <a:ext cx="2344118" cy="43363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flipH="1">
            <a:off x="958547" y="2318994"/>
            <a:ext cx="265366" cy="553998"/>
          </a:xfrm>
          <a:prstGeom prst="rect">
            <a:avLst/>
          </a:prstGeom>
          <a:noFill/>
        </p:spPr>
        <p:txBody>
          <a:bodyPr wrap="square" rtlCol="0">
            <a:spAutoFit/>
          </a:bodyPr>
          <a:lstStyle/>
          <a:p>
            <a:r>
              <a:rPr lang="en-US" sz="3000" dirty="0" smtClean="0">
                <a:solidFill>
                  <a:schemeClr val="bg1"/>
                </a:solidFill>
                <a:latin typeface="Algerian" panose="04020705040A02060702" pitchFamily="82" charset="0"/>
              </a:rPr>
              <a:t>1</a:t>
            </a:r>
            <a:endParaRPr lang="en-US" sz="3000" dirty="0">
              <a:solidFill>
                <a:schemeClr val="bg1"/>
              </a:solidFill>
              <a:latin typeface="Algerian" panose="04020705040A02060702" pitchFamily="82" charset="0"/>
            </a:endParaRPr>
          </a:p>
        </p:txBody>
      </p:sp>
      <p:sp>
        <p:nvSpPr>
          <p:cNvPr id="15" name="TextBox 14"/>
          <p:cNvSpPr txBox="1"/>
          <p:nvPr/>
        </p:nvSpPr>
        <p:spPr>
          <a:xfrm flipH="1">
            <a:off x="4129017" y="2283978"/>
            <a:ext cx="265366" cy="553998"/>
          </a:xfrm>
          <a:prstGeom prst="rect">
            <a:avLst/>
          </a:prstGeom>
          <a:noFill/>
        </p:spPr>
        <p:txBody>
          <a:bodyPr wrap="square" rtlCol="0">
            <a:spAutoFit/>
          </a:bodyPr>
          <a:lstStyle/>
          <a:p>
            <a:r>
              <a:rPr lang="en-US" sz="3000" dirty="0">
                <a:solidFill>
                  <a:schemeClr val="bg1"/>
                </a:solidFill>
                <a:latin typeface="Algerian" panose="04020705040A02060702" pitchFamily="82" charset="0"/>
              </a:rPr>
              <a:t>2</a:t>
            </a:r>
          </a:p>
        </p:txBody>
      </p:sp>
      <p:sp>
        <p:nvSpPr>
          <p:cNvPr id="16" name="TextBox 15"/>
          <p:cNvSpPr txBox="1"/>
          <p:nvPr/>
        </p:nvSpPr>
        <p:spPr>
          <a:xfrm flipH="1">
            <a:off x="7326274" y="2318994"/>
            <a:ext cx="265366" cy="553998"/>
          </a:xfrm>
          <a:prstGeom prst="rect">
            <a:avLst/>
          </a:prstGeom>
          <a:noFill/>
        </p:spPr>
        <p:txBody>
          <a:bodyPr wrap="square" rtlCol="0">
            <a:spAutoFit/>
          </a:bodyPr>
          <a:lstStyle/>
          <a:p>
            <a:r>
              <a:rPr lang="en-US" sz="3000" dirty="0" smtClean="0">
                <a:solidFill>
                  <a:schemeClr val="bg1"/>
                </a:solidFill>
                <a:latin typeface="Algerian" panose="04020705040A02060702" pitchFamily="82" charset="0"/>
              </a:rPr>
              <a:t>3</a:t>
            </a:r>
            <a:endParaRPr lang="en-US" sz="3000" dirty="0">
              <a:solidFill>
                <a:schemeClr val="bg1"/>
              </a:solidFill>
              <a:latin typeface="Algerian" panose="04020705040A02060702" pitchFamily="82" charset="0"/>
            </a:endParaRPr>
          </a:p>
        </p:txBody>
      </p:sp>
      <p:sp>
        <p:nvSpPr>
          <p:cNvPr id="17" name="TextBox 16"/>
          <p:cNvSpPr txBox="1"/>
          <p:nvPr/>
        </p:nvSpPr>
        <p:spPr>
          <a:xfrm flipH="1">
            <a:off x="2226374" y="4727092"/>
            <a:ext cx="265366" cy="553998"/>
          </a:xfrm>
          <a:prstGeom prst="rect">
            <a:avLst/>
          </a:prstGeom>
          <a:noFill/>
        </p:spPr>
        <p:txBody>
          <a:bodyPr wrap="square" rtlCol="0">
            <a:spAutoFit/>
          </a:bodyPr>
          <a:lstStyle/>
          <a:p>
            <a:r>
              <a:rPr lang="en-US" sz="3000" dirty="0" smtClean="0">
                <a:solidFill>
                  <a:schemeClr val="bg1"/>
                </a:solidFill>
                <a:latin typeface="Algerian" panose="04020705040A02060702" pitchFamily="82" charset="0"/>
              </a:rPr>
              <a:t>4</a:t>
            </a:r>
            <a:endParaRPr lang="en-US" sz="3000" dirty="0">
              <a:solidFill>
                <a:schemeClr val="bg1"/>
              </a:solidFill>
              <a:latin typeface="Algerian" panose="04020705040A02060702" pitchFamily="82" charset="0"/>
            </a:endParaRPr>
          </a:p>
        </p:txBody>
      </p:sp>
      <p:sp>
        <p:nvSpPr>
          <p:cNvPr id="18" name="TextBox 17"/>
          <p:cNvSpPr txBox="1"/>
          <p:nvPr/>
        </p:nvSpPr>
        <p:spPr>
          <a:xfrm flipH="1">
            <a:off x="6287794" y="4727092"/>
            <a:ext cx="265366" cy="553998"/>
          </a:xfrm>
          <a:prstGeom prst="rect">
            <a:avLst/>
          </a:prstGeom>
          <a:noFill/>
        </p:spPr>
        <p:txBody>
          <a:bodyPr wrap="square" rtlCol="0">
            <a:spAutoFit/>
          </a:bodyPr>
          <a:lstStyle/>
          <a:p>
            <a:r>
              <a:rPr lang="en-US" sz="3000" dirty="0" smtClean="0">
                <a:solidFill>
                  <a:schemeClr val="bg1"/>
                </a:solidFill>
                <a:latin typeface="Algerian" panose="04020705040A02060702" pitchFamily="82" charset="0"/>
              </a:rPr>
              <a:t>5</a:t>
            </a:r>
            <a:endParaRPr lang="en-US" sz="30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35029324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DRP Sites</a:t>
            </a:r>
            <a:endParaRPr lang="en-US" dirty="0"/>
          </a:p>
        </p:txBody>
      </p:sp>
      <p:sp>
        <p:nvSpPr>
          <p:cNvPr id="3" name="Content Placeholder 2"/>
          <p:cNvSpPr>
            <a:spLocks noGrp="1"/>
          </p:cNvSpPr>
          <p:nvPr>
            <p:ph idx="1"/>
          </p:nvPr>
        </p:nvSpPr>
        <p:spPr/>
        <p:txBody>
          <a:bodyPr/>
          <a:lstStyle/>
          <a:p>
            <a:r>
              <a:rPr lang="en-US" b="1" dirty="0" smtClean="0"/>
              <a:t>Hot Site </a:t>
            </a:r>
            <a:r>
              <a:rPr lang="en-US" dirty="0" smtClean="0"/>
              <a:t>– Maintained in constant working condition with continuous/periodic Data Replication, IT equipment and systems equivalent to the Primary site pre-configured and ready to take over in the event of a disaster. </a:t>
            </a:r>
            <a:r>
              <a:rPr lang="en-US" b="1" dirty="0" smtClean="0"/>
              <a:t>Fastest to restore</a:t>
            </a:r>
            <a:r>
              <a:rPr lang="en-US" dirty="0" smtClean="0"/>
              <a:t>. </a:t>
            </a:r>
            <a:r>
              <a:rPr lang="en-US" b="1" dirty="0" smtClean="0"/>
              <a:t>Expensive</a:t>
            </a:r>
            <a:r>
              <a:rPr lang="en-US" dirty="0" smtClean="0"/>
              <a:t>. – </a:t>
            </a:r>
            <a:r>
              <a:rPr lang="en-US" b="1" dirty="0" smtClean="0">
                <a:solidFill>
                  <a:srgbClr val="FF0000"/>
                </a:solidFill>
              </a:rPr>
              <a:t>Minutes to </a:t>
            </a:r>
            <a:r>
              <a:rPr lang="en-US" b="1" dirty="0" err="1" smtClean="0">
                <a:solidFill>
                  <a:srgbClr val="FF0000"/>
                </a:solidFill>
              </a:rPr>
              <a:t>upto</a:t>
            </a:r>
            <a:r>
              <a:rPr lang="en-US" b="1" dirty="0" smtClean="0">
                <a:solidFill>
                  <a:srgbClr val="FF0000"/>
                </a:solidFill>
              </a:rPr>
              <a:t> 6 hours recovery</a:t>
            </a:r>
            <a:r>
              <a:rPr lang="en-US" dirty="0" smtClean="0"/>
              <a:t>.</a:t>
            </a:r>
          </a:p>
          <a:p>
            <a:r>
              <a:rPr lang="en-US" b="1" dirty="0" smtClean="0"/>
              <a:t>Cold Site </a:t>
            </a:r>
            <a:r>
              <a:rPr lang="en-US" dirty="0" smtClean="0"/>
              <a:t>– Only contains communications, power systems. IT Systems / Data have to be installed, configured and replicated to bring this site up. </a:t>
            </a:r>
            <a:r>
              <a:rPr lang="en-US" b="1" dirty="0" smtClean="0"/>
              <a:t>Slowest to Restore, Cheapest</a:t>
            </a:r>
            <a:r>
              <a:rPr lang="en-US" dirty="0" smtClean="0"/>
              <a:t>.</a:t>
            </a:r>
          </a:p>
          <a:p>
            <a:r>
              <a:rPr lang="en-US" b="1" dirty="0" smtClean="0"/>
              <a:t>Warm Site </a:t>
            </a:r>
            <a:r>
              <a:rPr lang="en-US" dirty="0" smtClean="0"/>
              <a:t>– Contains all systems and applications pre-configured and up, doesn’t have any Data. </a:t>
            </a:r>
            <a:r>
              <a:rPr lang="en-US" b="1" dirty="0" smtClean="0"/>
              <a:t>Median between MTTR and cost. – </a:t>
            </a:r>
            <a:r>
              <a:rPr lang="en-US" b="1" dirty="0" smtClean="0">
                <a:solidFill>
                  <a:srgbClr val="FF0000"/>
                </a:solidFill>
              </a:rPr>
              <a:t>24 to 48 hours recovery</a:t>
            </a:r>
            <a:r>
              <a:rPr lang="en-US" b="1" dirty="0" smtClean="0"/>
              <a:t>.</a:t>
            </a:r>
          </a:p>
          <a:p>
            <a:r>
              <a:rPr lang="en-US" b="1" dirty="0" smtClean="0"/>
              <a:t>Mobile Site – </a:t>
            </a:r>
            <a:r>
              <a:rPr lang="en-US" dirty="0" smtClean="0"/>
              <a:t>Workgroup recovery strategy,  ready to deploy via ground/rail/air/sea. Can be deployed as a Warm or Cold Site.</a:t>
            </a:r>
            <a:endParaRPr lang="en-US" dirty="0"/>
          </a:p>
          <a:p>
            <a:r>
              <a:rPr lang="en-US" b="1" dirty="0" smtClean="0"/>
              <a:t>Redundant Site – </a:t>
            </a:r>
            <a:r>
              <a:rPr lang="en-US" dirty="0" smtClean="0"/>
              <a:t>Fully Active-Active Site with live data and equipment. </a:t>
            </a:r>
            <a:r>
              <a:rPr lang="en-US" b="1" dirty="0" smtClean="0"/>
              <a:t>MOSTEST Expensive</a:t>
            </a:r>
            <a:r>
              <a:rPr lang="en-US" dirty="0" smtClean="0"/>
              <a:t>. – </a:t>
            </a:r>
            <a:r>
              <a:rPr lang="en-US" b="1" dirty="0" smtClean="0">
                <a:solidFill>
                  <a:srgbClr val="FF0000"/>
                </a:solidFill>
              </a:rPr>
              <a:t>Seconds to recovery. User does not see noticeable downtime.</a:t>
            </a:r>
            <a:endParaRPr lang="en-US" b="1" dirty="0">
              <a:solidFill>
                <a:srgbClr val="FF0000"/>
              </a:solidFill>
            </a:endParaRPr>
          </a:p>
        </p:txBody>
      </p:sp>
    </p:spTree>
    <p:extLst>
      <p:ext uri="{BB962C8B-B14F-4D97-AF65-F5344CB8AC3E}">
        <p14:creationId xmlns:p14="http://schemas.microsoft.com/office/powerpoint/2010/main" val="30201256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 Terms</a:t>
            </a:r>
            <a:endParaRPr lang="en-US" dirty="0"/>
          </a:p>
        </p:txBody>
      </p:sp>
      <p:sp>
        <p:nvSpPr>
          <p:cNvPr id="4" name="Content Placeholder 2"/>
          <p:cNvSpPr txBox="1">
            <a:spLocks/>
          </p:cNvSpPr>
          <p:nvPr/>
        </p:nvSpPr>
        <p:spPr>
          <a:xfrm>
            <a:off x="0" y="4099729"/>
            <a:ext cx="12192000" cy="2758271"/>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fontScale="77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err="1" smtClean="0"/>
              <a:t>Eventman</a:t>
            </a:r>
            <a:r>
              <a:rPr lang="en-US" b="1" dirty="0" smtClean="0"/>
              <a:t> GIC </a:t>
            </a:r>
            <a:r>
              <a:rPr lang="en-US" dirty="0" smtClean="0"/>
              <a:t>is an Insurance organization, providing Web based insurance advice and plans to their customers. Their BCP team</a:t>
            </a:r>
            <a:r>
              <a:rPr lang="en-US" b="1" dirty="0" smtClean="0"/>
              <a:t> </a:t>
            </a:r>
            <a:r>
              <a:rPr lang="en-US" dirty="0" smtClean="0"/>
              <a:t>is performing a BIA for their infrastructure to prepare for business continuity in the event of a disaster. </a:t>
            </a:r>
            <a:r>
              <a:rPr lang="en-US" dirty="0" smtClean="0">
                <a:solidFill>
                  <a:srgbClr val="FF0000"/>
                </a:solidFill>
              </a:rPr>
              <a:t>The team identified that full data backups take place every Sunday 9:00 AM, and incremental backups every day. Incremental backups are stored locally, and transferred offsite DC every Day at 9:00AM</a:t>
            </a:r>
            <a:r>
              <a:rPr lang="en-US" dirty="0" smtClean="0"/>
              <a:t>. In the event the primary data center catches fire or systems are unavailable, the organization needs to ensure that the website </a:t>
            </a:r>
            <a:r>
              <a:rPr lang="en-US" dirty="0" smtClean="0">
                <a:solidFill>
                  <a:srgbClr val="7030A0"/>
                </a:solidFill>
              </a:rPr>
              <a:t>is online within 4 hours </a:t>
            </a:r>
            <a:r>
              <a:rPr lang="en-US" dirty="0" smtClean="0"/>
              <a:t>to prevent damage to the company reputation. For this to work, the website has to be brought up online at the offsite facility. </a:t>
            </a:r>
            <a:r>
              <a:rPr lang="en-US" dirty="0" smtClean="0">
                <a:solidFill>
                  <a:schemeClr val="accent1">
                    <a:lumMod val="50000"/>
                    <a:lumOff val="50000"/>
                  </a:schemeClr>
                </a:solidFill>
              </a:rPr>
              <a:t>At a minimum a single server can be online for the website to function</a:t>
            </a:r>
            <a:r>
              <a:rPr lang="en-US" dirty="0" smtClean="0"/>
              <a:t>. </a:t>
            </a:r>
            <a:r>
              <a:rPr lang="en-US" dirty="0" smtClean="0">
                <a:solidFill>
                  <a:srgbClr val="00B050"/>
                </a:solidFill>
              </a:rPr>
              <a:t>Application and business owners require maximum of 2.5 hours to verify the data and application to certify it to come online. </a:t>
            </a:r>
            <a:r>
              <a:rPr lang="en-US" dirty="0" smtClean="0">
                <a:solidFill>
                  <a:srgbClr val="FFFF00"/>
                </a:solidFill>
              </a:rPr>
              <a:t>The IT Team, however states that they need 2 hours to restore the web application</a:t>
            </a:r>
            <a:r>
              <a:rPr lang="en-US" dirty="0" smtClean="0">
                <a:solidFill>
                  <a:srgbClr val="00B050"/>
                </a:solidFill>
              </a:rPr>
              <a:t>. </a:t>
            </a:r>
            <a:r>
              <a:rPr lang="en-US" dirty="0" smtClean="0">
                <a:solidFill>
                  <a:srgbClr val="0070C0"/>
                </a:solidFill>
              </a:rPr>
              <a:t>Management also wants that in such an event, transaction data at least 2 hours prior to the disaster be available to the website</a:t>
            </a:r>
            <a:r>
              <a:rPr lang="en-US" dirty="0" smtClean="0"/>
              <a:t>. Identify the metrics and what needs to be improved.</a:t>
            </a:r>
          </a:p>
          <a:p>
            <a:r>
              <a:rPr lang="en-US" dirty="0" smtClean="0">
                <a:solidFill>
                  <a:srgbClr val="7030A0"/>
                </a:solidFill>
              </a:rPr>
              <a:t>MTD</a:t>
            </a:r>
            <a:r>
              <a:rPr lang="en-US" dirty="0" smtClean="0"/>
              <a:t> is 4 hours.</a:t>
            </a:r>
          </a:p>
          <a:p>
            <a:r>
              <a:rPr lang="en-US" dirty="0" smtClean="0">
                <a:solidFill>
                  <a:srgbClr val="00B050"/>
                </a:solidFill>
              </a:rPr>
              <a:t>WRT</a:t>
            </a:r>
            <a:r>
              <a:rPr lang="en-US" dirty="0" smtClean="0"/>
              <a:t> is 2.5 hours, thus we can deduce that the </a:t>
            </a:r>
            <a:r>
              <a:rPr lang="en-US" dirty="0" smtClean="0">
                <a:solidFill>
                  <a:srgbClr val="FFC000"/>
                </a:solidFill>
              </a:rPr>
              <a:t>RTO </a:t>
            </a:r>
            <a:r>
              <a:rPr lang="en-US" dirty="0" smtClean="0"/>
              <a:t>is 1.5 hours as MTD = RTO + WRT.</a:t>
            </a:r>
          </a:p>
          <a:p>
            <a:r>
              <a:rPr lang="en-US" dirty="0" smtClean="0">
                <a:solidFill>
                  <a:schemeClr val="accent1">
                    <a:lumMod val="50000"/>
                    <a:lumOff val="50000"/>
                  </a:schemeClr>
                </a:solidFill>
              </a:rPr>
              <a:t>MOR </a:t>
            </a:r>
            <a:r>
              <a:rPr lang="en-US" dirty="0" smtClean="0"/>
              <a:t>is a Single server. </a:t>
            </a:r>
            <a:r>
              <a:rPr lang="en-US" dirty="0" smtClean="0">
                <a:solidFill>
                  <a:srgbClr val="FFFF00"/>
                </a:solidFill>
              </a:rPr>
              <a:t>MTTR</a:t>
            </a:r>
            <a:r>
              <a:rPr lang="en-US" dirty="0" smtClean="0">
                <a:solidFill>
                  <a:schemeClr val="bg2">
                    <a:lumMod val="10000"/>
                  </a:schemeClr>
                </a:solidFill>
              </a:rPr>
              <a:t> is 2 hours, and needs to be improved to be equal or less than RTO</a:t>
            </a:r>
            <a:r>
              <a:rPr lang="en-US" dirty="0" smtClean="0"/>
              <a:t>.</a:t>
            </a:r>
          </a:p>
          <a:p>
            <a:r>
              <a:rPr lang="en-US" dirty="0" smtClean="0">
                <a:solidFill>
                  <a:srgbClr val="FF0000"/>
                </a:solidFill>
              </a:rPr>
              <a:t>The current RPO is 24 hours is too high</a:t>
            </a:r>
            <a:r>
              <a:rPr lang="en-US" dirty="0" smtClean="0"/>
              <a:t>. This needs </a:t>
            </a:r>
            <a:r>
              <a:rPr lang="en-US" dirty="0" smtClean="0">
                <a:solidFill>
                  <a:srgbClr val="0070C0"/>
                </a:solidFill>
              </a:rPr>
              <a:t>to be reduced to at 2 hours</a:t>
            </a:r>
            <a:r>
              <a:rPr lang="en-US" dirty="0" smtClean="0"/>
              <a:t>, thus the backups need to take place every 2 hours and transferred offsite.</a:t>
            </a:r>
            <a:endParaRPr lang="en-US" dirty="0"/>
          </a:p>
        </p:txBody>
      </p:sp>
      <p:sp>
        <p:nvSpPr>
          <p:cNvPr id="5" name="Content Placeholder 2"/>
          <p:cNvSpPr txBox="1">
            <a:spLocks/>
          </p:cNvSpPr>
          <p:nvPr/>
        </p:nvSpPr>
        <p:spPr>
          <a:xfrm>
            <a:off x="581192" y="1747779"/>
            <a:ext cx="11135186" cy="2392142"/>
          </a:xfrm>
          <a:prstGeom prst="rect">
            <a:avLst/>
          </a:prstGeom>
        </p:spPr>
        <p:txBody>
          <a:bodyPr vert="horz" lIns="91440" tIns="45720" rIns="91440" bIns="45720" rtlCol="0" anchor="ctr">
            <a:normAutofit fontScale="70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t>MTD – Maximum Tolerable Downtime </a:t>
            </a:r>
            <a:r>
              <a:rPr lang="en-US" dirty="0" smtClean="0"/>
              <a:t>– how long can a business function be down till business suffers significant damage. </a:t>
            </a:r>
            <a:r>
              <a:rPr lang="en-US" b="1" dirty="0" smtClean="0"/>
              <a:t>MTD = RTO + WRT</a:t>
            </a:r>
          </a:p>
          <a:p>
            <a:r>
              <a:rPr lang="en-US" b="1" dirty="0" smtClean="0"/>
              <a:t>RTO – Recovery Time Objective </a:t>
            </a:r>
            <a:r>
              <a:rPr lang="en-US" dirty="0" smtClean="0"/>
              <a:t>– period of time in which a system has to be restored. </a:t>
            </a:r>
          </a:p>
          <a:p>
            <a:r>
              <a:rPr lang="en-US" b="1" dirty="0" smtClean="0"/>
              <a:t>RPO – Recovery Point Objective </a:t>
            </a:r>
            <a:r>
              <a:rPr lang="en-US" dirty="0" smtClean="0"/>
              <a:t>– maximum acceptable time for data or work loss during a disruption.</a:t>
            </a:r>
          </a:p>
          <a:p>
            <a:r>
              <a:rPr lang="en-US" b="1" dirty="0" smtClean="0"/>
              <a:t>MTBF – Mean Time Between Failure </a:t>
            </a:r>
            <a:r>
              <a:rPr lang="en-US" dirty="0" smtClean="0"/>
              <a:t>– Identifies the average time between failures. </a:t>
            </a:r>
            <a:r>
              <a:rPr lang="en-US" b="1" dirty="0" smtClean="0"/>
              <a:t>Example</a:t>
            </a:r>
            <a:r>
              <a:rPr lang="en-US" dirty="0" smtClean="0"/>
              <a:t>: We can expect the syslog server to fail once every week due to load.</a:t>
            </a:r>
          </a:p>
          <a:p>
            <a:r>
              <a:rPr lang="en-US" b="1" dirty="0" smtClean="0"/>
              <a:t>SLO – Service Level Objectives – </a:t>
            </a:r>
            <a:r>
              <a:rPr lang="en-US" dirty="0" smtClean="0"/>
              <a:t>desired uptime of a system</a:t>
            </a:r>
            <a:endParaRPr lang="en-US" b="1" dirty="0" smtClean="0"/>
          </a:p>
          <a:p>
            <a:r>
              <a:rPr lang="en-US" b="1" dirty="0" smtClean="0"/>
              <a:t>WRT –  Work Recovery Time </a:t>
            </a:r>
            <a:r>
              <a:rPr lang="en-US" dirty="0" smtClean="0"/>
              <a:t>– Maximum Time till verification of Data integrity and systems to resume production.</a:t>
            </a:r>
          </a:p>
          <a:p>
            <a:r>
              <a:rPr lang="en-US" b="1" dirty="0" smtClean="0"/>
              <a:t>MTTR – Mean Time to Restore </a:t>
            </a:r>
            <a:r>
              <a:rPr lang="en-US" dirty="0" smtClean="0"/>
              <a:t>– Time required to restore, repair or recover a system after failure.</a:t>
            </a:r>
          </a:p>
          <a:p>
            <a:r>
              <a:rPr lang="en-US" b="1" dirty="0" smtClean="0"/>
              <a:t>MOR</a:t>
            </a:r>
            <a:r>
              <a:rPr lang="en-US" dirty="0" smtClean="0"/>
              <a:t> – </a:t>
            </a:r>
            <a:r>
              <a:rPr lang="en-US" b="1" dirty="0" smtClean="0"/>
              <a:t>Minimum operating requirements </a:t>
            </a:r>
            <a:r>
              <a:rPr lang="en-US" dirty="0" smtClean="0"/>
              <a:t>– Minimum requirements required for a system to function.</a:t>
            </a:r>
            <a:endParaRPr lang="en-US" dirty="0"/>
          </a:p>
        </p:txBody>
      </p:sp>
    </p:spTree>
    <p:extLst>
      <p:ext uri="{BB962C8B-B14F-4D97-AF65-F5344CB8AC3E}">
        <p14:creationId xmlns:p14="http://schemas.microsoft.com/office/powerpoint/2010/main" val="30150074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Impact Analysis</a:t>
            </a:r>
            <a:endParaRPr lang="en-US" dirty="0"/>
          </a:p>
        </p:txBody>
      </p:sp>
      <p:sp>
        <p:nvSpPr>
          <p:cNvPr id="3" name="Content Placeholder 2"/>
          <p:cNvSpPr>
            <a:spLocks noGrp="1"/>
          </p:cNvSpPr>
          <p:nvPr>
            <p:ph idx="1"/>
          </p:nvPr>
        </p:nvSpPr>
        <p:spPr>
          <a:xfrm>
            <a:off x="477497" y="3179697"/>
            <a:ext cx="11029615" cy="3678303"/>
          </a:xfrm>
        </p:spPr>
        <p:txBody>
          <a:bodyPr/>
          <a:lstStyle/>
          <a:p>
            <a:r>
              <a:rPr lang="en-US" b="1" dirty="0" smtClean="0"/>
              <a:t>Perform Vulnerability Assessment </a:t>
            </a:r>
            <a:r>
              <a:rPr lang="en-US" dirty="0" smtClean="0"/>
              <a:t>– determine the impact of loss of a critical business function or system.</a:t>
            </a:r>
          </a:p>
          <a:p>
            <a:r>
              <a:rPr lang="en-US" b="1" dirty="0" smtClean="0"/>
              <a:t>Perform Criticality Assessment </a:t>
            </a:r>
            <a:r>
              <a:rPr lang="en-US" dirty="0" smtClean="0"/>
              <a:t>– Length of time a disaster could impact business operations.</a:t>
            </a:r>
          </a:p>
          <a:p>
            <a:pPr lvl="1"/>
            <a:r>
              <a:rPr lang="en-US" dirty="0" smtClean="0"/>
              <a:t>E.g. Firewall failure down could impact 2 minutes of Operations as the recovery firewall would take over.</a:t>
            </a:r>
          </a:p>
          <a:p>
            <a:pPr lvl="1"/>
            <a:r>
              <a:rPr lang="en-US" dirty="0" smtClean="0"/>
              <a:t>E.g. Category 2 Storms and flooding could impact from 1 day to 3 days of operations.</a:t>
            </a:r>
          </a:p>
          <a:p>
            <a:r>
              <a:rPr lang="en-US" dirty="0" smtClean="0"/>
              <a:t>Determine the </a:t>
            </a:r>
            <a:r>
              <a:rPr lang="en-US" b="1" dirty="0" smtClean="0"/>
              <a:t>Maximum Tolerable Downtime </a:t>
            </a:r>
            <a:r>
              <a:rPr lang="en-US" dirty="0" smtClean="0"/>
              <a:t>of an IT Asset.</a:t>
            </a:r>
          </a:p>
          <a:p>
            <a:r>
              <a:rPr lang="en-US" dirty="0" smtClean="0"/>
              <a:t>Establish </a:t>
            </a:r>
            <a:r>
              <a:rPr lang="en-US" b="1" dirty="0" smtClean="0"/>
              <a:t>Recovery Targets </a:t>
            </a:r>
            <a:r>
              <a:rPr lang="en-US" dirty="0" smtClean="0"/>
              <a:t>via RPO and RTO – how much data / work can be lost; how much time can a system/function be down.</a:t>
            </a:r>
          </a:p>
          <a:p>
            <a:r>
              <a:rPr lang="en-US" b="1" dirty="0" smtClean="0"/>
              <a:t>Determine Resource requirements </a:t>
            </a:r>
            <a:r>
              <a:rPr lang="en-US" dirty="0" smtClean="0"/>
              <a:t>– listing of resources needed for the Organization to function following a disaster.</a:t>
            </a:r>
            <a:endParaRPr lang="en-US" dirty="0"/>
          </a:p>
        </p:txBody>
      </p:sp>
      <p:sp>
        <p:nvSpPr>
          <p:cNvPr id="5" name="Title 1"/>
          <p:cNvSpPr txBox="1">
            <a:spLocks/>
          </p:cNvSpPr>
          <p:nvPr/>
        </p:nvSpPr>
        <p:spPr>
          <a:xfrm>
            <a:off x="844356" y="1715956"/>
            <a:ext cx="6864413" cy="49650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solidFill>
                  <a:srgbClr val="FF0000"/>
                </a:solidFill>
              </a:rPr>
              <a:t>Business impact assessment</a:t>
            </a:r>
            <a:endParaRPr lang="en-US" sz="2400" dirty="0">
              <a:solidFill>
                <a:srgbClr val="FF0000"/>
              </a:solidFill>
            </a:endParaRPr>
          </a:p>
        </p:txBody>
      </p:sp>
      <p:sp>
        <p:nvSpPr>
          <p:cNvPr id="6" name="Title 1"/>
          <p:cNvSpPr txBox="1">
            <a:spLocks/>
          </p:cNvSpPr>
          <p:nvPr/>
        </p:nvSpPr>
        <p:spPr>
          <a:xfrm>
            <a:off x="844355" y="3037279"/>
            <a:ext cx="6864413" cy="49650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solidFill>
                  <a:srgbClr val="FF0000"/>
                </a:solidFill>
              </a:rPr>
              <a:t>Business Impact Analysis</a:t>
            </a:r>
            <a:endParaRPr lang="en-US" sz="2400" dirty="0">
              <a:solidFill>
                <a:srgbClr val="FF0000"/>
              </a:solidFill>
            </a:endParaRPr>
          </a:p>
        </p:txBody>
      </p:sp>
      <p:sp>
        <p:nvSpPr>
          <p:cNvPr id="8" name="Rounded Rectangle 7"/>
          <p:cNvSpPr/>
          <p:nvPr/>
        </p:nvSpPr>
        <p:spPr>
          <a:xfrm>
            <a:off x="581192" y="2212458"/>
            <a:ext cx="1671814" cy="824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Identify Priorities</a:t>
            </a:r>
            <a:endParaRPr lang="en-US" dirty="0"/>
          </a:p>
        </p:txBody>
      </p:sp>
      <p:sp>
        <p:nvSpPr>
          <p:cNvPr id="9" name="Rounded Rectangle 8"/>
          <p:cNvSpPr/>
          <p:nvPr/>
        </p:nvSpPr>
        <p:spPr>
          <a:xfrm>
            <a:off x="2480364" y="2212458"/>
            <a:ext cx="1671814" cy="824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Identify Risk</a:t>
            </a:r>
            <a:endParaRPr lang="en-US" dirty="0"/>
          </a:p>
        </p:txBody>
      </p:sp>
      <p:sp>
        <p:nvSpPr>
          <p:cNvPr id="10" name="Rounded Rectangle 9"/>
          <p:cNvSpPr/>
          <p:nvPr/>
        </p:nvSpPr>
        <p:spPr>
          <a:xfrm>
            <a:off x="4379536" y="2216674"/>
            <a:ext cx="1671814" cy="824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Likelihood Assessment</a:t>
            </a:r>
            <a:endParaRPr lang="en-US" dirty="0"/>
          </a:p>
        </p:txBody>
      </p:sp>
      <p:sp>
        <p:nvSpPr>
          <p:cNvPr id="11" name="Rounded Rectangle 10"/>
          <p:cNvSpPr/>
          <p:nvPr/>
        </p:nvSpPr>
        <p:spPr>
          <a:xfrm>
            <a:off x="6300117" y="2216674"/>
            <a:ext cx="1671814" cy="824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Impact Assessment</a:t>
            </a:r>
            <a:endParaRPr lang="en-US" dirty="0"/>
          </a:p>
        </p:txBody>
      </p:sp>
      <p:sp>
        <p:nvSpPr>
          <p:cNvPr id="12" name="Rounded Rectangle 11"/>
          <p:cNvSpPr/>
          <p:nvPr/>
        </p:nvSpPr>
        <p:spPr>
          <a:xfrm>
            <a:off x="8238309" y="2208441"/>
            <a:ext cx="1671814" cy="824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Resource Prioritization</a:t>
            </a:r>
            <a:endParaRPr lang="en-US" dirty="0"/>
          </a:p>
        </p:txBody>
      </p:sp>
      <p:sp>
        <p:nvSpPr>
          <p:cNvPr id="13" name="Right Arrow 12"/>
          <p:cNvSpPr/>
          <p:nvPr/>
        </p:nvSpPr>
        <p:spPr>
          <a:xfrm>
            <a:off x="2102177" y="2535810"/>
            <a:ext cx="490194" cy="311085"/>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4" name="Right Arrow 13"/>
          <p:cNvSpPr/>
          <p:nvPr/>
        </p:nvSpPr>
        <p:spPr>
          <a:xfrm>
            <a:off x="4020760" y="2553417"/>
            <a:ext cx="490194" cy="311085"/>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Right Arrow 14"/>
          <p:cNvSpPr/>
          <p:nvPr/>
        </p:nvSpPr>
        <p:spPr>
          <a:xfrm>
            <a:off x="5930577" y="2605852"/>
            <a:ext cx="490194" cy="311085"/>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6" name="Right Arrow 15"/>
          <p:cNvSpPr/>
          <p:nvPr/>
        </p:nvSpPr>
        <p:spPr>
          <a:xfrm>
            <a:off x="7860479" y="2581539"/>
            <a:ext cx="490194" cy="311085"/>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731303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BCP ROLES</a:t>
            </a:r>
            <a:endParaRPr lang="en-US" dirty="0"/>
          </a:p>
        </p:txBody>
      </p:sp>
      <p:sp>
        <p:nvSpPr>
          <p:cNvPr id="3" name="Content Placeholder 2"/>
          <p:cNvSpPr>
            <a:spLocks noGrp="1"/>
          </p:cNvSpPr>
          <p:nvPr>
            <p:ph idx="1"/>
          </p:nvPr>
        </p:nvSpPr>
        <p:spPr>
          <a:xfrm>
            <a:off x="581192" y="1715956"/>
            <a:ext cx="11029615" cy="5222726"/>
          </a:xfrm>
        </p:spPr>
        <p:txBody>
          <a:bodyPr>
            <a:normAutofit fontScale="70000" lnSpcReduction="20000"/>
          </a:bodyPr>
          <a:lstStyle/>
          <a:p>
            <a:r>
              <a:rPr lang="en-US" b="1" dirty="0" smtClean="0"/>
              <a:t>Senior </a:t>
            </a:r>
            <a:r>
              <a:rPr lang="en-US" b="1" dirty="0"/>
              <a:t>Management: </a:t>
            </a:r>
            <a:endParaRPr lang="en-US" b="1" dirty="0" smtClean="0"/>
          </a:p>
          <a:p>
            <a:pPr lvl="1"/>
            <a:r>
              <a:rPr lang="en-US" dirty="0" smtClean="0"/>
              <a:t>Approves </a:t>
            </a:r>
            <a:r>
              <a:rPr lang="en-US" dirty="0"/>
              <a:t>and Supports BCP </a:t>
            </a:r>
            <a:r>
              <a:rPr lang="en-US" dirty="0" smtClean="0"/>
              <a:t>Plans,</a:t>
            </a:r>
          </a:p>
          <a:p>
            <a:pPr lvl="1"/>
            <a:r>
              <a:rPr lang="en-US" dirty="0" smtClean="0"/>
              <a:t>Appoints the BCP Team, </a:t>
            </a:r>
          </a:p>
          <a:p>
            <a:pPr lvl="1"/>
            <a:r>
              <a:rPr lang="en-US" dirty="0" smtClean="0"/>
              <a:t>are the Mission owners.</a:t>
            </a:r>
          </a:p>
          <a:p>
            <a:pPr lvl="1"/>
            <a:r>
              <a:rPr lang="en-US" dirty="0" smtClean="0"/>
              <a:t>Prioritize</a:t>
            </a:r>
          </a:p>
          <a:p>
            <a:pPr lvl="1"/>
            <a:r>
              <a:rPr lang="en-US" dirty="0" smtClean="0"/>
              <a:t>Allocate Resources.</a:t>
            </a:r>
          </a:p>
          <a:p>
            <a:pPr lvl="1"/>
            <a:r>
              <a:rPr lang="en-US" dirty="0" smtClean="0"/>
              <a:t>Ensure maintenance of plan.</a:t>
            </a:r>
            <a:endParaRPr lang="en-US" dirty="0"/>
          </a:p>
          <a:p>
            <a:r>
              <a:rPr lang="en-US" b="1" dirty="0" smtClean="0"/>
              <a:t>BCP Steering Committee: </a:t>
            </a:r>
          </a:p>
          <a:p>
            <a:pPr lvl="1"/>
            <a:r>
              <a:rPr lang="en-US" b="1" dirty="0" smtClean="0"/>
              <a:t>Conducts BIA.</a:t>
            </a:r>
            <a:endParaRPr lang="en-US" b="1" dirty="0"/>
          </a:p>
          <a:p>
            <a:pPr lvl="1"/>
            <a:r>
              <a:rPr lang="en-US" dirty="0" smtClean="0"/>
              <a:t>Appointed by management, and from each department. Each member must know the goals of their department for BCP.</a:t>
            </a:r>
            <a:endParaRPr lang="en-US" dirty="0"/>
          </a:p>
          <a:p>
            <a:r>
              <a:rPr lang="en-US" b="1" dirty="0" smtClean="0"/>
              <a:t>Senior Managers</a:t>
            </a:r>
            <a:r>
              <a:rPr lang="en-US" dirty="0" smtClean="0"/>
              <a:t>: </a:t>
            </a:r>
          </a:p>
          <a:p>
            <a:pPr lvl="1"/>
            <a:r>
              <a:rPr lang="en-US" dirty="0" smtClean="0"/>
              <a:t>Develop and document testing strategies, </a:t>
            </a:r>
          </a:p>
          <a:p>
            <a:pPr lvl="1"/>
            <a:r>
              <a:rPr lang="en-US" dirty="0" smtClean="0"/>
              <a:t>Identify and prioritize systems, arbitrate disputes about priority.</a:t>
            </a:r>
          </a:p>
          <a:p>
            <a:pPr lvl="1"/>
            <a:r>
              <a:rPr lang="en-US" dirty="0" smtClean="0"/>
              <a:t>Monitor execution and development</a:t>
            </a:r>
          </a:p>
          <a:p>
            <a:pPr lvl="1"/>
            <a:r>
              <a:rPr lang="en-US" dirty="0" smtClean="0"/>
              <a:t>Ensure periodic Tests.</a:t>
            </a:r>
          </a:p>
          <a:p>
            <a:r>
              <a:rPr lang="en-US" b="1" dirty="0" smtClean="0"/>
              <a:t>BCP Teams:</a:t>
            </a:r>
          </a:p>
          <a:p>
            <a:pPr lvl="1"/>
            <a:r>
              <a:rPr lang="en-US" b="1" dirty="0" smtClean="0"/>
              <a:t>Continuity Planning Project Team: Identify who plays what role in an emergency.</a:t>
            </a:r>
          </a:p>
          <a:p>
            <a:pPr lvl="1"/>
            <a:r>
              <a:rPr lang="en-US" b="1" dirty="0" smtClean="0"/>
              <a:t>Rescue: </a:t>
            </a:r>
            <a:r>
              <a:rPr lang="en-US" dirty="0" smtClean="0"/>
              <a:t>immediately following the disaster</a:t>
            </a:r>
          </a:p>
          <a:p>
            <a:pPr lvl="1"/>
            <a:r>
              <a:rPr lang="en-US" b="1" dirty="0" smtClean="0"/>
              <a:t>Recovery</a:t>
            </a:r>
            <a:r>
              <a:rPr lang="en-US" dirty="0" smtClean="0"/>
              <a:t>: recover business via alternate operations</a:t>
            </a:r>
            <a:endParaRPr lang="en-US" dirty="0"/>
          </a:p>
          <a:p>
            <a:pPr lvl="1"/>
            <a:r>
              <a:rPr lang="en-US" b="1" dirty="0" smtClean="0"/>
              <a:t>Salvage</a:t>
            </a:r>
            <a:r>
              <a:rPr lang="en-US" dirty="0" smtClean="0"/>
              <a:t>: Return to primary operations.</a:t>
            </a:r>
          </a:p>
        </p:txBody>
      </p:sp>
    </p:spTree>
    <p:extLst>
      <p:ext uri="{BB962C8B-B14F-4D97-AF65-F5344CB8AC3E}">
        <p14:creationId xmlns:p14="http://schemas.microsoft.com/office/powerpoint/2010/main" val="9293213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BCP Document components</a:t>
            </a:r>
            <a:endParaRPr lang="en-US" dirty="0"/>
          </a:p>
        </p:txBody>
      </p:sp>
      <p:sp>
        <p:nvSpPr>
          <p:cNvPr id="3" name="Content Placeholder 2"/>
          <p:cNvSpPr>
            <a:spLocks noGrp="1"/>
          </p:cNvSpPr>
          <p:nvPr>
            <p:ph idx="1"/>
          </p:nvPr>
        </p:nvSpPr>
        <p:spPr>
          <a:xfrm>
            <a:off x="581192" y="2180496"/>
            <a:ext cx="11029615" cy="4531389"/>
          </a:xfrm>
        </p:spPr>
        <p:txBody>
          <a:bodyPr>
            <a:normAutofit fontScale="92500" lnSpcReduction="10000"/>
          </a:bodyPr>
          <a:lstStyle/>
          <a:p>
            <a:r>
              <a:rPr lang="en-US" b="1" dirty="0" smtClean="0"/>
              <a:t>Continuity Planning Goals </a:t>
            </a:r>
            <a:r>
              <a:rPr lang="en-US" dirty="0" smtClean="0"/>
              <a:t>– Goals for continuity decided by the Senior management and BCP Team</a:t>
            </a:r>
          </a:p>
          <a:p>
            <a:r>
              <a:rPr lang="en-US" b="1" dirty="0" smtClean="0"/>
              <a:t>Statement of Importance </a:t>
            </a:r>
            <a:r>
              <a:rPr lang="en-US" dirty="0" smtClean="0"/>
              <a:t>– Reason why organization invested in BCP and request for cooperation.</a:t>
            </a:r>
          </a:p>
          <a:p>
            <a:r>
              <a:rPr lang="en-US" b="1" dirty="0" smtClean="0"/>
              <a:t>Statement of Priorities </a:t>
            </a:r>
            <a:r>
              <a:rPr lang="en-US" dirty="0" smtClean="0"/>
              <a:t>– lists functions critical to operations in prioritized order. Pulled from BIA.</a:t>
            </a:r>
          </a:p>
          <a:p>
            <a:r>
              <a:rPr lang="en-US" b="1" dirty="0" smtClean="0"/>
              <a:t>Statement of Organizational Responsibilities </a:t>
            </a:r>
            <a:r>
              <a:rPr lang="en-US" dirty="0" smtClean="0"/>
              <a:t>– Senior-level executive saying BCP is everybody’s responsibility.</a:t>
            </a:r>
          </a:p>
          <a:p>
            <a:r>
              <a:rPr lang="en-US" b="1" dirty="0" smtClean="0"/>
              <a:t>Statement of Urgency and Timing </a:t>
            </a:r>
            <a:r>
              <a:rPr lang="en-US" dirty="0" smtClean="0"/>
              <a:t>– criticality and timing of BCP implementation by the BCP Team</a:t>
            </a:r>
          </a:p>
          <a:p>
            <a:r>
              <a:rPr lang="en-US" b="1" dirty="0" smtClean="0"/>
              <a:t>Risk Assessment </a:t>
            </a:r>
            <a:r>
              <a:rPr lang="en-US" dirty="0" smtClean="0"/>
              <a:t>– recap BIA risk assessment of assets</a:t>
            </a:r>
          </a:p>
          <a:p>
            <a:r>
              <a:rPr lang="en-US" b="1" dirty="0" smtClean="0"/>
              <a:t>Risk Acceptance / Mitigation </a:t>
            </a:r>
            <a:r>
              <a:rPr lang="en-US" dirty="0" smtClean="0"/>
              <a:t>– risks accepted (the why), Risks mitigated (the how)</a:t>
            </a:r>
          </a:p>
          <a:p>
            <a:r>
              <a:rPr lang="en-US" b="1" dirty="0" smtClean="0"/>
              <a:t>Vital Records Program </a:t>
            </a:r>
            <a:r>
              <a:rPr lang="en-US" dirty="0" smtClean="0"/>
              <a:t>– define critical records, where they will be store, procedures for backing up and storing copies.</a:t>
            </a:r>
          </a:p>
          <a:p>
            <a:r>
              <a:rPr lang="en-US" b="1" dirty="0" smtClean="0"/>
              <a:t>Emergency Response Guide-lines </a:t>
            </a:r>
            <a:r>
              <a:rPr lang="en-US" dirty="0" smtClean="0"/>
              <a:t>– emergency response procedures, individuals to be notified, secondary response procedures.</a:t>
            </a:r>
          </a:p>
          <a:p>
            <a:r>
              <a:rPr lang="en-US" b="1" dirty="0" smtClean="0"/>
              <a:t>Maintenance</a:t>
            </a:r>
            <a:r>
              <a:rPr lang="en-US" dirty="0" smtClean="0"/>
              <a:t> – review, change BCP Plan based on organizational changes.</a:t>
            </a:r>
          </a:p>
          <a:p>
            <a:r>
              <a:rPr lang="en-US" b="1" dirty="0" smtClean="0"/>
              <a:t>Testing and Exercises </a:t>
            </a:r>
            <a:r>
              <a:rPr lang="en-US" dirty="0" smtClean="0"/>
              <a:t>– testing plan to ensure BCP plan remains current and people are trained.</a:t>
            </a:r>
            <a:endParaRPr lang="en-US" dirty="0"/>
          </a:p>
        </p:txBody>
      </p:sp>
    </p:spTree>
    <p:extLst>
      <p:ext uri="{BB962C8B-B14F-4D97-AF65-F5344CB8AC3E}">
        <p14:creationId xmlns:p14="http://schemas.microsoft.com/office/powerpoint/2010/main" val="31107572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BCP / DRP Testing &amp; Maintenance</a:t>
            </a:r>
            <a:endParaRPr lang="en-US" dirty="0"/>
          </a:p>
        </p:txBody>
      </p:sp>
      <p:sp>
        <p:nvSpPr>
          <p:cNvPr id="4" name="Rounded Rectangle 3"/>
          <p:cNvSpPr/>
          <p:nvPr/>
        </p:nvSpPr>
        <p:spPr>
          <a:xfrm>
            <a:off x="2843949" y="2377669"/>
            <a:ext cx="3271101" cy="17185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u="sng" dirty="0" smtClean="0"/>
              <a:t>Read-Through / Checklist Test</a:t>
            </a:r>
          </a:p>
          <a:p>
            <a:pPr marL="285750" indent="-285750">
              <a:buFont typeface="Arial" panose="020B0604020202020204" pitchFamily="34" charset="0"/>
              <a:buChar char="•"/>
            </a:pPr>
            <a:r>
              <a:rPr lang="en-US" sz="1600" dirty="0" smtClean="0"/>
              <a:t>All have copies of plans</a:t>
            </a:r>
          </a:p>
          <a:p>
            <a:pPr marL="285750" indent="-285750">
              <a:buFont typeface="Arial" panose="020B0604020202020204" pitchFamily="34" charset="0"/>
              <a:buChar char="•"/>
            </a:pPr>
            <a:r>
              <a:rPr lang="en-US" sz="1600" dirty="0" smtClean="0"/>
              <a:t>Make aware of responsibilities</a:t>
            </a:r>
          </a:p>
          <a:p>
            <a:pPr marL="285750" indent="-285750">
              <a:buFont typeface="Arial" panose="020B0604020202020204" pitchFamily="34" charset="0"/>
              <a:buChar char="•"/>
            </a:pPr>
            <a:r>
              <a:rPr lang="en-US" sz="1600" dirty="0" smtClean="0"/>
              <a:t>Knowledge refreshed</a:t>
            </a:r>
          </a:p>
          <a:p>
            <a:pPr marL="285750" indent="-285750">
              <a:buFont typeface="Arial" panose="020B0604020202020204" pitchFamily="34" charset="0"/>
              <a:buChar char="•"/>
            </a:pPr>
            <a:r>
              <a:rPr lang="en-US" sz="1600" dirty="0" smtClean="0"/>
              <a:t>Update the plan</a:t>
            </a:r>
            <a:endParaRPr lang="en-US" sz="1600" dirty="0"/>
          </a:p>
        </p:txBody>
      </p:sp>
      <p:sp>
        <p:nvSpPr>
          <p:cNvPr id="5" name="Rounded Rectangle 4"/>
          <p:cNvSpPr/>
          <p:nvPr/>
        </p:nvSpPr>
        <p:spPr>
          <a:xfrm>
            <a:off x="6449702" y="2377669"/>
            <a:ext cx="3271101" cy="17185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u="sng" dirty="0" smtClean="0"/>
              <a:t>Structured-Walkthrough / </a:t>
            </a:r>
            <a:r>
              <a:rPr lang="en-US" sz="1600" b="1" u="sng" dirty="0" err="1" smtClean="0"/>
              <a:t>TableTop</a:t>
            </a:r>
            <a:r>
              <a:rPr lang="en-US" sz="1600" b="1" u="sng" dirty="0" smtClean="0"/>
              <a:t> Exercise</a:t>
            </a:r>
          </a:p>
          <a:p>
            <a:pPr marL="285750" indent="-285750">
              <a:buFont typeface="Arial" panose="020B0604020202020204" pitchFamily="34" charset="0"/>
              <a:buChar char="•"/>
            </a:pPr>
            <a:r>
              <a:rPr lang="en-US" sz="1600" dirty="0" smtClean="0"/>
              <a:t>Members ROLE-PLAY disaster scenarios.</a:t>
            </a:r>
          </a:p>
          <a:p>
            <a:pPr marL="285750" indent="-285750">
              <a:buFont typeface="Arial" panose="020B0604020202020204" pitchFamily="34" charset="0"/>
              <a:buChar char="•"/>
            </a:pPr>
            <a:r>
              <a:rPr lang="en-US" sz="1600" dirty="0" smtClean="0"/>
              <a:t>Discuss Appropriate responses.</a:t>
            </a:r>
            <a:endParaRPr lang="en-US" sz="1600" dirty="0"/>
          </a:p>
        </p:txBody>
      </p:sp>
      <p:sp>
        <p:nvSpPr>
          <p:cNvPr id="6" name="Rounded Rectangle 5"/>
          <p:cNvSpPr/>
          <p:nvPr/>
        </p:nvSpPr>
        <p:spPr>
          <a:xfrm>
            <a:off x="914398" y="4172165"/>
            <a:ext cx="3271101" cy="1718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u="sng" dirty="0" smtClean="0"/>
              <a:t>Simulation / Practical Test</a:t>
            </a:r>
          </a:p>
          <a:p>
            <a:pPr marL="285750" indent="-285750">
              <a:buFont typeface="Arial" panose="020B0604020202020204" pitchFamily="34" charset="0"/>
              <a:buChar char="•"/>
            </a:pPr>
            <a:r>
              <a:rPr lang="en-US" sz="1600" dirty="0" smtClean="0"/>
              <a:t>Given scenario and have to develop response.</a:t>
            </a:r>
          </a:p>
          <a:p>
            <a:pPr marL="285750" indent="-285750">
              <a:buFont typeface="Arial" panose="020B0604020202020204" pitchFamily="34" charset="0"/>
              <a:buChar char="•"/>
            </a:pPr>
            <a:r>
              <a:rPr lang="en-US" sz="1600" dirty="0" smtClean="0"/>
              <a:t>Interruption of NON-CRITICAL Business Activity.</a:t>
            </a:r>
          </a:p>
          <a:p>
            <a:pPr marL="285750" indent="-285750">
              <a:buFont typeface="Arial" panose="020B0604020202020204" pitchFamily="34" charset="0"/>
              <a:buChar char="•"/>
            </a:pPr>
            <a:r>
              <a:rPr lang="en-US" sz="1600" dirty="0" smtClean="0"/>
              <a:t>Some Operational Personnel involved</a:t>
            </a:r>
            <a:endParaRPr lang="en-US" sz="1600" dirty="0"/>
          </a:p>
        </p:txBody>
      </p:sp>
      <p:sp>
        <p:nvSpPr>
          <p:cNvPr id="7" name="Rounded Rectangle 6"/>
          <p:cNvSpPr/>
          <p:nvPr/>
        </p:nvSpPr>
        <p:spPr>
          <a:xfrm>
            <a:off x="4625417" y="4331415"/>
            <a:ext cx="3271102" cy="140008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u="sng" dirty="0" smtClean="0"/>
              <a:t>Parallel Test</a:t>
            </a:r>
          </a:p>
          <a:p>
            <a:pPr marL="285750" indent="-285750">
              <a:buFont typeface="Arial" panose="020B0604020202020204" pitchFamily="34" charset="0"/>
              <a:buChar char="•"/>
            </a:pPr>
            <a:r>
              <a:rPr lang="en-US" sz="1600" dirty="0" smtClean="0"/>
              <a:t>Activate DR (Alternate Site)</a:t>
            </a:r>
          </a:p>
          <a:p>
            <a:pPr marL="285750" indent="-285750">
              <a:buFont typeface="Arial" panose="020B0604020202020204" pitchFamily="34" charset="0"/>
              <a:buChar char="•"/>
            </a:pPr>
            <a:r>
              <a:rPr lang="en-US" sz="1600" dirty="0" smtClean="0"/>
              <a:t>No interruption to Primary site.</a:t>
            </a:r>
          </a:p>
        </p:txBody>
      </p:sp>
      <p:sp>
        <p:nvSpPr>
          <p:cNvPr id="8" name="Rounded Rectangle 7"/>
          <p:cNvSpPr/>
          <p:nvPr/>
        </p:nvSpPr>
        <p:spPr>
          <a:xfrm>
            <a:off x="8170023" y="4331415"/>
            <a:ext cx="3271102" cy="140008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u="sng" dirty="0" smtClean="0"/>
              <a:t>Full-Interruption Test</a:t>
            </a:r>
          </a:p>
          <a:p>
            <a:pPr marL="285750" indent="-285750">
              <a:buFont typeface="Arial" panose="020B0604020202020204" pitchFamily="34" charset="0"/>
              <a:buChar char="•"/>
            </a:pPr>
            <a:r>
              <a:rPr lang="en-US" sz="1600" dirty="0" smtClean="0"/>
              <a:t>Actual shutdown of primary site/operations.</a:t>
            </a:r>
          </a:p>
          <a:p>
            <a:pPr marL="285750" indent="-285750">
              <a:buFont typeface="Arial" panose="020B0604020202020204" pitchFamily="34" charset="0"/>
              <a:buChar char="•"/>
            </a:pPr>
            <a:r>
              <a:rPr lang="en-US" sz="1600" dirty="0" smtClean="0"/>
              <a:t>Activate DR (Alternate Site)</a:t>
            </a:r>
          </a:p>
        </p:txBody>
      </p:sp>
      <p:sp>
        <p:nvSpPr>
          <p:cNvPr id="3" name="Rounded Rectangle 2"/>
          <p:cNvSpPr/>
          <p:nvPr/>
        </p:nvSpPr>
        <p:spPr>
          <a:xfrm>
            <a:off x="650449" y="6070862"/>
            <a:ext cx="11038788" cy="593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 everyone for initial disaster response activities within the organization.</a:t>
            </a:r>
            <a:endParaRPr lang="en-US" dirty="0"/>
          </a:p>
        </p:txBody>
      </p:sp>
      <p:sp>
        <p:nvSpPr>
          <p:cNvPr id="9" name="Rectangle 8"/>
          <p:cNvSpPr/>
          <p:nvPr/>
        </p:nvSpPr>
        <p:spPr>
          <a:xfrm>
            <a:off x="1402286" y="1865754"/>
            <a:ext cx="9425528" cy="37913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BCP Testing should be conducted at least once annually</a:t>
            </a:r>
            <a:endParaRPr lang="en-US" dirty="0"/>
          </a:p>
        </p:txBody>
      </p:sp>
    </p:spTree>
    <p:extLst>
      <p:ext uri="{BB962C8B-B14F-4D97-AF65-F5344CB8AC3E}">
        <p14:creationId xmlns:p14="http://schemas.microsoft.com/office/powerpoint/2010/main" val="3193609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Laws</a:t>
            </a:r>
            <a:endParaRPr lang="en-US" dirty="0"/>
          </a:p>
        </p:txBody>
      </p:sp>
      <p:sp>
        <p:nvSpPr>
          <p:cNvPr id="3" name="Content Placeholder 2"/>
          <p:cNvSpPr>
            <a:spLocks noGrp="1"/>
          </p:cNvSpPr>
          <p:nvPr>
            <p:ph idx="1"/>
          </p:nvPr>
        </p:nvSpPr>
        <p:spPr>
          <a:xfrm>
            <a:off x="189307" y="2080012"/>
            <a:ext cx="8904452" cy="4551900"/>
          </a:xfrm>
        </p:spPr>
        <p:txBody>
          <a:bodyPr>
            <a:normAutofit/>
          </a:bodyPr>
          <a:lstStyle/>
          <a:p>
            <a:r>
              <a:rPr lang="en-US" b="1" dirty="0" smtClean="0"/>
              <a:t>Criminal Law </a:t>
            </a:r>
            <a:r>
              <a:rPr lang="en-US" dirty="0" smtClean="0"/>
              <a:t>– The goal of Criminal laws is to deter malicious activities that are harmful towards societies. The burden of proof should be beyond any reasonable doubt. Society plays role of Victim.</a:t>
            </a:r>
          </a:p>
          <a:p>
            <a:r>
              <a:rPr lang="en-US" b="1" dirty="0" smtClean="0"/>
              <a:t>Civil Law </a:t>
            </a:r>
            <a:r>
              <a:rPr lang="en-US" dirty="0" smtClean="0"/>
              <a:t>– Harm caused due to a person or organization violating their responsibility to perform Due care and due Diligence. The burden of proof should be Preponderance of evidence. Preponderance means More likely than not. The more convincing evidence and it’s probable truth or accuracy. </a:t>
            </a:r>
          </a:p>
          <a:p>
            <a:pPr lvl="1"/>
            <a:r>
              <a:rPr lang="en-US" dirty="0" smtClean="0"/>
              <a:t>Liability, Due Care, Due Diligence and Prudent Man Rule all come under Civil Law.</a:t>
            </a:r>
          </a:p>
          <a:p>
            <a:r>
              <a:rPr lang="en-US" b="1" dirty="0" smtClean="0"/>
              <a:t>Regulatory Law </a:t>
            </a:r>
            <a:r>
              <a:rPr lang="en-US" dirty="0" smtClean="0"/>
              <a:t>– Enacted by government agencies or trade regulators to induce fair play, due care and due diligence and protection for the customers.</a:t>
            </a:r>
            <a:endParaRPr lang="en-US" dirty="0"/>
          </a:p>
        </p:txBody>
      </p:sp>
      <p:sp>
        <p:nvSpPr>
          <p:cNvPr id="4" name="Content Placeholder 2"/>
          <p:cNvSpPr txBox="1">
            <a:spLocks/>
          </p:cNvSpPr>
          <p:nvPr/>
        </p:nvSpPr>
        <p:spPr>
          <a:xfrm>
            <a:off x="9194242" y="1969477"/>
            <a:ext cx="2823587" cy="471498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b="1" dirty="0" smtClean="0"/>
              <a:t>Law Reference</a:t>
            </a:r>
          </a:p>
          <a:p>
            <a:r>
              <a:rPr lang="en-US" b="1" dirty="0" smtClean="0"/>
              <a:t>Federal Code of Regulations </a:t>
            </a:r>
            <a:r>
              <a:rPr lang="en-US" dirty="0" smtClean="0"/>
              <a:t>– Federal Law or regulations specified by Federal Agencies.</a:t>
            </a:r>
          </a:p>
          <a:p>
            <a:r>
              <a:rPr lang="en-US" b="1" dirty="0" smtClean="0"/>
              <a:t>United States Code </a:t>
            </a:r>
            <a:r>
              <a:rPr lang="en-US" dirty="0" smtClean="0"/>
              <a:t>– Criminal Law or Civil Law</a:t>
            </a:r>
          </a:p>
          <a:p>
            <a:r>
              <a:rPr lang="en-US" b="1" dirty="0" smtClean="0"/>
              <a:t>Supreme Court Rulings </a:t>
            </a:r>
            <a:r>
              <a:rPr lang="en-US" dirty="0" smtClean="0"/>
              <a:t>– Interpretation of Laws</a:t>
            </a:r>
            <a:endParaRPr lang="en-US" dirty="0"/>
          </a:p>
        </p:txBody>
      </p:sp>
    </p:spTree>
    <p:extLst>
      <p:ext uri="{BB962C8B-B14F-4D97-AF65-F5344CB8AC3E}">
        <p14:creationId xmlns:p14="http://schemas.microsoft.com/office/powerpoint/2010/main" val="30970900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damages</a:t>
            </a:r>
            <a:endParaRPr lang="en-US" dirty="0"/>
          </a:p>
        </p:txBody>
      </p:sp>
      <p:sp>
        <p:nvSpPr>
          <p:cNvPr id="3" name="Content Placeholder 2"/>
          <p:cNvSpPr>
            <a:spLocks noGrp="1"/>
          </p:cNvSpPr>
          <p:nvPr>
            <p:ph idx="1"/>
          </p:nvPr>
        </p:nvSpPr>
        <p:spPr>
          <a:xfrm>
            <a:off x="581192" y="2180496"/>
            <a:ext cx="11029615" cy="3356146"/>
          </a:xfrm>
        </p:spPr>
        <p:txBody>
          <a:bodyPr/>
          <a:lstStyle/>
          <a:p>
            <a:r>
              <a:rPr lang="en-US" b="1" dirty="0" smtClean="0"/>
              <a:t>Statutory </a:t>
            </a:r>
            <a:r>
              <a:rPr lang="en-US" dirty="0" smtClean="0"/>
              <a:t>– Prescribed by law, and can be awarded to victim even if the victim incurred no actual loss or injury.</a:t>
            </a:r>
          </a:p>
          <a:p>
            <a:r>
              <a:rPr lang="en-US" b="1" dirty="0" smtClean="0"/>
              <a:t>Compensatory</a:t>
            </a:r>
            <a:r>
              <a:rPr lang="en-US" dirty="0" smtClean="0"/>
              <a:t> – provide victims with a financial award in effort to compensate for loss or injury are a direct result of wrongdoing.</a:t>
            </a:r>
          </a:p>
          <a:p>
            <a:r>
              <a:rPr lang="en-US" b="1" dirty="0" smtClean="0"/>
              <a:t>Punitive</a:t>
            </a:r>
            <a:r>
              <a:rPr lang="en-US" dirty="0" smtClean="0"/>
              <a:t> – Punish and individual or organization to discourage a violation where statutory or compensatory damages would not act as a deterrent.</a:t>
            </a:r>
            <a:endParaRPr lang="en-US" dirty="0"/>
          </a:p>
        </p:txBody>
      </p:sp>
    </p:spTree>
    <p:extLst>
      <p:ext uri="{BB962C8B-B14F-4D97-AF65-F5344CB8AC3E}">
        <p14:creationId xmlns:p14="http://schemas.microsoft.com/office/powerpoint/2010/main" val="1021484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Domain I – security &amp; Risk Management</a:t>
            </a:r>
            <a:endParaRPr lang="en-US" dirty="0"/>
          </a:p>
        </p:txBody>
      </p:sp>
      <p:sp>
        <p:nvSpPr>
          <p:cNvPr id="5" name="Text Placeholder 4"/>
          <p:cNvSpPr>
            <a:spLocks noGrp="1"/>
          </p:cNvSpPr>
          <p:nvPr>
            <p:ph type="body" idx="1"/>
          </p:nvPr>
        </p:nvSpPr>
        <p:spPr/>
        <p:txBody>
          <a:bodyPr/>
          <a:lstStyle/>
          <a:p>
            <a:endParaRPr lang="en-US" dirty="0"/>
          </a:p>
        </p:txBody>
      </p:sp>
      <p:grpSp>
        <p:nvGrpSpPr>
          <p:cNvPr id="2" name="Group 1"/>
          <p:cNvGrpSpPr/>
          <p:nvPr/>
        </p:nvGrpSpPr>
        <p:grpSpPr>
          <a:xfrm>
            <a:off x="10539167" y="753777"/>
            <a:ext cx="1462685" cy="905462"/>
            <a:chOff x="10539167" y="753777"/>
            <a:chExt cx="1462685" cy="905462"/>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9167" y="753777"/>
              <a:ext cx="1035573" cy="905462"/>
            </a:xfrm>
            <a:prstGeom prst="rect">
              <a:avLst/>
            </a:prstGeom>
          </p:spPr>
        </p:pic>
        <p:sp>
          <p:nvSpPr>
            <p:cNvPr id="7" name="TextBox 6"/>
            <p:cNvSpPr txBox="1"/>
            <p:nvPr/>
          </p:nvSpPr>
          <p:spPr>
            <a:xfrm>
              <a:off x="11428983" y="1098786"/>
              <a:ext cx="572869" cy="215444"/>
            </a:xfrm>
            <a:prstGeom prst="rect">
              <a:avLst/>
            </a:prstGeom>
            <a:noFill/>
          </p:spPr>
          <p:txBody>
            <a:bodyPr wrap="square" rtlCol="0">
              <a:spAutoFit/>
            </a:bodyPr>
            <a:lstStyle/>
            <a:p>
              <a:r>
                <a:rPr lang="en-US" sz="800" dirty="0" smtClean="0"/>
                <a:t>TM</a:t>
              </a:r>
              <a:endParaRPr lang="en-US" sz="800" dirty="0"/>
            </a:p>
          </p:txBody>
        </p:sp>
      </p:grpSp>
    </p:spTree>
    <p:extLst>
      <p:ext uri="{BB962C8B-B14F-4D97-AF65-F5344CB8AC3E}">
        <p14:creationId xmlns:p14="http://schemas.microsoft.com/office/powerpoint/2010/main" val="13262993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Tenets of Liability</a:t>
            </a:r>
            <a:endParaRPr lang="en-US" dirty="0"/>
          </a:p>
        </p:txBody>
      </p:sp>
      <p:sp>
        <p:nvSpPr>
          <p:cNvPr id="3" name="Content Placeholder 2"/>
          <p:cNvSpPr>
            <a:spLocks noGrp="1"/>
          </p:cNvSpPr>
          <p:nvPr>
            <p:ph idx="1"/>
          </p:nvPr>
        </p:nvSpPr>
        <p:spPr>
          <a:xfrm>
            <a:off x="565545" y="2482451"/>
            <a:ext cx="11029615" cy="3729218"/>
          </a:xfrm>
        </p:spPr>
        <p:txBody>
          <a:bodyPr>
            <a:normAutofit fontScale="85000" lnSpcReduction="10000"/>
          </a:bodyPr>
          <a:lstStyle/>
          <a:p>
            <a:r>
              <a:rPr lang="en-US" b="1" dirty="0" smtClean="0"/>
              <a:t>Due Care </a:t>
            </a:r>
            <a:r>
              <a:rPr lang="en-US" dirty="0" smtClean="0"/>
              <a:t>– Reasonable care to prevent a given situation. An Organization needs to show that it tried to prevent possible damage by meeting security requirements. Action. </a:t>
            </a:r>
            <a:r>
              <a:rPr lang="en-US" dirty="0" smtClean="0">
                <a:solidFill>
                  <a:srgbClr val="FF0000"/>
                </a:solidFill>
              </a:rPr>
              <a:t>Due Care is the practice of Due Diligence</a:t>
            </a:r>
            <a:r>
              <a:rPr lang="en-US" dirty="0" smtClean="0"/>
              <a:t>.</a:t>
            </a:r>
          </a:p>
          <a:p>
            <a:pPr lvl="1"/>
            <a:r>
              <a:rPr lang="en-US" b="1" dirty="0" smtClean="0"/>
              <a:t>For example</a:t>
            </a:r>
            <a:r>
              <a:rPr lang="en-US" dirty="0" smtClean="0"/>
              <a:t>: </a:t>
            </a:r>
            <a:r>
              <a:rPr lang="en-US" dirty="0" err="1" smtClean="0"/>
              <a:t>Eventman</a:t>
            </a:r>
            <a:r>
              <a:rPr lang="en-US" dirty="0" smtClean="0"/>
              <a:t> Technologies hosts an ecommerce website with Personally identifiable information of their customers such as Names, Date of births, Phone numbers etc. In the event of a hack, </a:t>
            </a:r>
            <a:r>
              <a:rPr lang="en-US" dirty="0" err="1" smtClean="0"/>
              <a:t>Eventman</a:t>
            </a:r>
            <a:r>
              <a:rPr lang="en-US" dirty="0" smtClean="0"/>
              <a:t> Technologies needs to display Due care that they had the proper controls in place such as implementing a Web Application firewall, penetration tests, salting databases.</a:t>
            </a:r>
          </a:p>
          <a:p>
            <a:r>
              <a:rPr lang="en-US" b="1" dirty="0" smtClean="0"/>
              <a:t>Due Diligence </a:t>
            </a:r>
            <a:r>
              <a:rPr lang="en-US" dirty="0" smtClean="0"/>
              <a:t>– </a:t>
            </a:r>
            <a:r>
              <a:rPr lang="en-US" b="1" dirty="0" smtClean="0"/>
              <a:t>Management of due care </a:t>
            </a:r>
            <a:r>
              <a:rPr lang="en-US" dirty="0" smtClean="0"/>
              <a:t>by following and implementing best practices. Includes Researching the requirement of due care &amp; Verification of the implementation of due care. </a:t>
            </a:r>
            <a:r>
              <a:rPr lang="en-US" dirty="0" smtClean="0">
                <a:solidFill>
                  <a:srgbClr val="FF0000"/>
                </a:solidFill>
              </a:rPr>
              <a:t>Due Diligence is ongoing and follows a process.</a:t>
            </a:r>
          </a:p>
          <a:p>
            <a:pPr lvl="1"/>
            <a:r>
              <a:rPr lang="en-US" b="1" dirty="0" smtClean="0"/>
              <a:t>For example: </a:t>
            </a:r>
            <a:r>
              <a:rPr lang="en-US" dirty="0" err="1" smtClean="0"/>
              <a:t>Eventman</a:t>
            </a:r>
            <a:r>
              <a:rPr lang="en-US" dirty="0" smtClean="0"/>
              <a:t> Technologies needs to prove that they followed the best practices for configuring the WAF, performed patches and recommendations from the Penetration tests, adhered to salting best practices and had the systems audited for regulatory requirements.</a:t>
            </a:r>
          </a:p>
          <a:p>
            <a:pPr lvl="1"/>
            <a:r>
              <a:rPr lang="en-US" b="1" dirty="0" smtClean="0"/>
              <a:t>Another example: </a:t>
            </a:r>
          </a:p>
          <a:p>
            <a:pPr lvl="2"/>
            <a:r>
              <a:rPr lang="en-US" b="1" dirty="0" smtClean="0"/>
              <a:t>Due Care: </a:t>
            </a:r>
            <a:r>
              <a:rPr lang="en-US" dirty="0" smtClean="0"/>
              <a:t>The CEO of </a:t>
            </a:r>
            <a:r>
              <a:rPr lang="en-US" dirty="0" err="1" smtClean="0"/>
              <a:t>Eventman</a:t>
            </a:r>
            <a:r>
              <a:rPr lang="en-US" dirty="0" smtClean="0"/>
              <a:t> Technologies thinks security is implementing security measures, and expecting his staff to perform regular maintenance and patch the recommendations by Penetration testing teams. </a:t>
            </a:r>
          </a:p>
          <a:p>
            <a:pPr lvl="2"/>
            <a:r>
              <a:rPr lang="en-US" b="1" dirty="0" smtClean="0"/>
              <a:t>Due Diligence: </a:t>
            </a:r>
            <a:r>
              <a:rPr lang="en-US" dirty="0" smtClean="0"/>
              <a:t>The CEO of </a:t>
            </a:r>
            <a:r>
              <a:rPr lang="en-US" dirty="0" err="1" smtClean="0"/>
              <a:t>Eventman</a:t>
            </a:r>
            <a:r>
              <a:rPr lang="en-US" dirty="0" smtClean="0"/>
              <a:t> Technologies appoints an auditor to verify the following of best practices and compliance guidelines and reviews audit reports.</a:t>
            </a:r>
            <a:endParaRPr lang="en-US" dirty="0"/>
          </a:p>
        </p:txBody>
      </p:sp>
      <p:sp>
        <p:nvSpPr>
          <p:cNvPr id="4" name="Rectangle 3"/>
          <p:cNvSpPr/>
          <p:nvPr/>
        </p:nvSpPr>
        <p:spPr>
          <a:xfrm>
            <a:off x="436776" y="1836119"/>
            <a:ext cx="11174032"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dirty="0"/>
              <a:t>Liability</a:t>
            </a:r>
            <a:r>
              <a:rPr lang="en-US" dirty="0"/>
              <a:t> – Is the organization or individual legally liable for specific actions or inactions, to determine negligence. Liability is determined by the below:</a:t>
            </a:r>
          </a:p>
        </p:txBody>
      </p:sp>
      <p:sp>
        <p:nvSpPr>
          <p:cNvPr id="5" name="Rectangle 4"/>
          <p:cNvSpPr/>
          <p:nvPr/>
        </p:nvSpPr>
        <p:spPr>
          <a:xfrm>
            <a:off x="436776" y="6211669"/>
            <a:ext cx="11174032"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i="1" dirty="0" smtClean="0">
                <a:solidFill>
                  <a:srgbClr val="FF0000"/>
                </a:solidFill>
              </a:rPr>
              <a:t>Federal Sentencing Guidelines of 1991 formalized the Prudent Man rule, which requires Senior executives for ensuring Due care that a prudent individual would take during the situation. </a:t>
            </a:r>
            <a:r>
              <a:rPr lang="en-US" i="1" dirty="0" smtClean="0">
                <a:solidFill>
                  <a:schemeClr val="tx1"/>
                </a:solidFill>
              </a:rPr>
              <a:t>Interesting Case Study: Volkswagen Diesel Emission Scandal.</a:t>
            </a:r>
            <a:endParaRPr lang="en-US" i="1" dirty="0">
              <a:solidFill>
                <a:srgbClr val="FF0000"/>
              </a:solidFill>
            </a:endParaRPr>
          </a:p>
        </p:txBody>
      </p:sp>
    </p:spTree>
    <p:extLst>
      <p:ext uri="{BB962C8B-B14F-4D97-AF65-F5344CB8AC3E}">
        <p14:creationId xmlns:p14="http://schemas.microsoft.com/office/powerpoint/2010/main" val="30119447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Tenets of liability</a:t>
            </a:r>
            <a:endParaRPr lang="en-US" dirty="0"/>
          </a:p>
        </p:txBody>
      </p:sp>
      <p:sp>
        <p:nvSpPr>
          <p:cNvPr id="3" name="Content Placeholder 2"/>
          <p:cNvSpPr>
            <a:spLocks noGrp="1"/>
          </p:cNvSpPr>
          <p:nvPr>
            <p:ph idx="1"/>
          </p:nvPr>
        </p:nvSpPr>
        <p:spPr>
          <a:xfrm>
            <a:off x="581192" y="2180496"/>
            <a:ext cx="11029615" cy="1910737"/>
          </a:xfrm>
        </p:spPr>
        <p:txBody>
          <a:bodyPr/>
          <a:lstStyle/>
          <a:p>
            <a:r>
              <a:rPr lang="en-US" b="1" dirty="0" smtClean="0"/>
              <a:t>Gross Negligence </a:t>
            </a:r>
            <a:r>
              <a:rPr lang="en-US" dirty="0" smtClean="0"/>
              <a:t>– Opposite of Due care.</a:t>
            </a:r>
          </a:p>
          <a:p>
            <a:pPr lvl="1"/>
            <a:r>
              <a:rPr lang="en-US" b="1" dirty="0" smtClean="0"/>
              <a:t>For example: </a:t>
            </a:r>
            <a:r>
              <a:rPr lang="en-US" dirty="0" smtClean="0"/>
              <a:t>Despite the sensitivity of the data, the CEO of </a:t>
            </a:r>
            <a:r>
              <a:rPr lang="en-US" dirty="0" err="1" smtClean="0"/>
              <a:t>Eventman</a:t>
            </a:r>
            <a:r>
              <a:rPr lang="en-US" dirty="0" smtClean="0"/>
              <a:t> technologies refuses to implement any reasonable security control to prevent data loss.</a:t>
            </a:r>
            <a:endParaRPr lang="en-US" dirty="0"/>
          </a:p>
        </p:txBody>
      </p:sp>
      <p:sp>
        <p:nvSpPr>
          <p:cNvPr id="4" name="Rectangle 3"/>
          <p:cNvSpPr/>
          <p:nvPr/>
        </p:nvSpPr>
        <p:spPr>
          <a:xfrm>
            <a:off x="581192" y="4023137"/>
            <a:ext cx="11174032"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dirty="0"/>
              <a:t>Liability</a:t>
            </a:r>
            <a:r>
              <a:rPr lang="en-US" dirty="0"/>
              <a:t> – </a:t>
            </a:r>
            <a:r>
              <a:rPr lang="en-US" dirty="0" smtClean="0"/>
              <a:t>Despite a hack with loss of PII, if an organization demonstrates Due Care and Due Diligence, they are at a better legal position. Negligence makes for a much worse legal position.</a:t>
            </a:r>
          </a:p>
          <a:p>
            <a:pPr marL="285750" indent="-285750">
              <a:buFont typeface="Arial" panose="020B0604020202020204" pitchFamily="34" charset="0"/>
              <a:buChar char="•"/>
            </a:pPr>
            <a:r>
              <a:rPr lang="en-US" b="1" dirty="0" smtClean="0"/>
              <a:t>Example</a:t>
            </a:r>
            <a:r>
              <a:rPr lang="en-US" dirty="0" smtClean="0"/>
              <a:t>: Volkswagen – the Management was aware of malpractices in Diesel emission cars yet decided to ignore the threat resulting in Gross Negligence.</a:t>
            </a:r>
            <a:endParaRPr lang="en-US" dirty="0"/>
          </a:p>
        </p:txBody>
      </p:sp>
    </p:spTree>
    <p:extLst>
      <p:ext uri="{BB962C8B-B14F-4D97-AF65-F5344CB8AC3E}">
        <p14:creationId xmlns:p14="http://schemas.microsoft.com/office/powerpoint/2010/main" val="40262541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Evidence</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Real Evidence </a:t>
            </a:r>
            <a:r>
              <a:rPr lang="en-US" dirty="0" smtClean="0"/>
              <a:t>– Tangible or Physical objects, e.g. murder weapon.</a:t>
            </a:r>
          </a:p>
          <a:p>
            <a:r>
              <a:rPr lang="en-US" b="1" dirty="0" smtClean="0"/>
              <a:t>Direct Evidence </a:t>
            </a:r>
            <a:r>
              <a:rPr lang="en-US" dirty="0" smtClean="0"/>
              <a:t>– Testimony provided by witnesses what they actually experienced. E.g. Stella the barmaid.</a:t>
            </a:r>
          </a:p>
          <a:p>
            <a:r>
              <a:rPr lang="en-US" b="1" dirty="0" smtClean="0"/>
              <a:t>Circumstantial evidence </a:t>
            </a:r>
            <a:r>
              <a:rPr lang="en-US" dirty="0" smtClean="0"/>
              <a:t>– Establish circumstances related to particular points. E.g. Train ticket of the accused.</a:t>
            </a:r>
          </a:p>
          <a:p>
            <a:r>
              <a:rPr lang="en-US" b="1" dirty="0" smtClean="0"/>
              <a:t>Corroborative evidence </a:t>
            </a:r>
            <a:r>
              <a:rPr lang="en-US" dirty="0" smtClean="0"/>
              <a:t>– Additional support for fact that may be in question. E.g. Video capture of accused at location.</a:t>
            </a:r>
          </a:p>
          <a:p>
            <a:r>
              <a:rPr lang="en-US" b="1" dirty="0" smtClean="0"/>
              <a:t>Hear-say evidence </a:t>
            </a:r>
            <a:r>
              <a:rPr lang="en-US" dirty="0" smtClean="0"/>
              <a:t>– Second-hand evidence, indirect information.</a:t>
            </a:r>
          </a:p>
          <a:p>
            <a:r>
              <a:rPr lang="en-US" b="1" dirty="0" smtClean="0"/>
              <a:t>Secondary evidence </a:t>
            </a:r>
            <a:r>
              <a:rPr lang="en-US" dirty="0" smtClean="0"/>
              <a:t>– Copies of original documents and oral descriptions. Computer generated logs and documents might constitute secondary evidence.</a:t>
            </a:r>
          </a:p>
          <a:p>
            <a:r>
              <a:rPr lang="en-US" b="1" dirty="0" smtClean="0"/>
              <a:t>Best evidence Rule </a:t>
            </a:r>
            <a:r>
              <a:rPr lang="en-US" dirty="0" smtClean="0"/>
              <a:t>– Prefer the best evidence possible, original documents, tangible objects. </a:t>
            </a:r>
            <a:r>
              <a:rPr lang="en-US" dirty="0" err="1" smtClean="0"/>
              <a:t>E.g</a:t>
            </a:r>
            <a:r>
              <a:rPr lang="en-US" dirty="0" smtClean="0"/>
              <a:t>, actual footage of murder.</a:t>
            </a:r>
          </a:p>
          <a:p>
            <a:r>
              <a:rPr lang="en-US" b="1" dirty="0" err="1" smtClean="0"/>
              <a:t>Parol</a:t>
            </a:r>
            <a:r>
              <a:rPr lang="en-US" b="1" dirty="0" smtClean="0"/>
              <a:t> Evidence Rule </a:t>
            </a:r>
            <a:r>
              <a:rPr lang="en-US" dirty="0" smtClean="0"/>
              <a:t>– Only written agreements acceptable.</a:t>
            </a:r>
          </a:p>
        </p:txBody>
      </p:sp>
      <p:sp>
        <p:nvSpPr>
          <p:cNvPr id="4" name="Rounded Rectangle 3"/>
          <p:cNvSpPr/>
          <p:nvPr/>
        </p:nvSpPr>
        <p:spPr>
          <a:xfrm>
            <a:off x="2479249" y="5858799"/>
            <a:ext cx="6994689" cy="85308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Evidence </a:t>
            </a:r>
            <a:r>
              <a:rPr lang="en-US" dirty="0" smtClean="0"/>
              <a:t>must be </a:t>
            </a:r>
            <a:r>
              <a:rPr lang="en-US" b="1" i="1" dirty="0" smtClean="0"/>
              <a:t>Competent, Material and relevant</a:t>
            </a:r>
            <a:endParaRPr lang="en-US" b="1" i="1" dirty="0"/>
          </a:p>
        </p:txBody>
      </p:sp>
    </p:spTree>
    <p:extLst>
      <p:ext uri="{BB962C8B-B14F-4D97-AF65-F5344CB8AC3E}">
        <p14:creationId xmlns:p14="http://schemas.microsoft.com/office/powerpoint/2010/main" val="1031585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LAW SPEAK</a:t>
            </a:r>
            <a:endParaRPr lang="en-US" dirty="0"/>
          </a:p>
        </p:txBody>
      </p:sp>
      <p:sp>
        <p:nvSpPr>
          <p:cNvPr id="3" name="Content Placeholder 2"/>
          <p:cNvSpPr>
            <a:spLocks noGrp="1"/>
          </p:cNvSpPr>
          <p:nvPr>
            <p:ph idx="1"/>
          </p:nvPr>
        </p:nvSpPr>
        <p:spPr/>
        <p:txBody>
          <a:bodyPr/>
          <a:lstStyle/>
          <a:p>
            <a:r>
              <a:rPr lang="en-US" b="1" dirty="0" smtClean="0"/>
              <a:t>Electronic Discovery </a:t>
            </a:r>
            <a:r>
              <a:rPr lang="en-US" dirty="0" smtClean="0"/>
              <a:t>– the process of gathering evidence for computer related crimes.</a:t>
            </a:r>
          </a:p>
          <a:p>
            <a:r>
              <a:rPr lang="en-US" b="1" dirty="0" smtClean="0"/>
              <a:t>Evidence Integrity </a:t>
            </a:r>
            <a:r>
              <a:rPr lang="en-US" dirty="0" smtClean="0"/>
              <a:t>– maintain the integrity of the data during its course of acquisition and analysis. Data must be non-</a:t>
            </a:r>
            <a:r>
              <a:rPr lang="en-US" dirty="0" err="1" smtClean="0"/>
              <a:t>repudiable</a:t>
            </a:r>
            <a:r>
              <a:rPr lang="en-US" dirty="0" smtClean="0"/>
              <a:t>. Chain of custody is required to maintain full documentation of who, what, when evidence was handled post acquisition.</a:t>
            </a:r>
          </a:p>
          <a:p>
            <a:pPr lvl="1"/>
            <a:r>
              <a:rPr lang="en-US" b="1" dirty="0" smtClean="0"/>
              <a:t>Examples</a:t>
            </a:r>
            <a:r>
              <a:rPr lang="en-US" dirty="0" smtClean="0"/>
              <a:t>: Checksums to ensure data integrity is maintained, audit logs to ensure chain of custody.</a:t>
            </a:r>
          </a:p>
          <a:p>
            <a:r>
              <a:rPr lang="en-US" b="1" dirty="0" smtClean="0"/>
              <a:t>Entrapment</a:t>
            </a:r>
            <a:r>
              <a:rPr lang="en-US" dirty="0" smtClean="0"/>
              <a:t> – when someone is persuaded to commit a crime, where the person originally had no intention to commit a crime.</a:t>
            </a:r>
          </a:p>
          <a:p>
            <a:r>
              <a:rPr lang="en-US" b="1" dirty="0" smtClean="0"/>
              <a:t>Enticement</a:t>
            </a:r>
            <a:r>
              <a:rPr lang="en-US" dirty="0" smtClean="0"/>
              <a:t> – when conditions are made favorable to commit a crime, but the person was already determined to break the law. </a:t>
            </a:r>
            <a:r>
              <a:rPr lang="en-US" b="1" dirty="0" smtClean="0"/>
              <a:t>Example</a:t>
            </a:r>
            <a:r>
              <a:rPr lang="en-US" dirty="0" smtClean="0"/>
              <a:t> – honeypot.</a:t>
            </a:r>
          </a:p>
          <a:p>
            <a:r>
              <a:rPr lang="en-US" b="1" dirty="0" smtClean="0"/>
              <a:t>Computer Crimes </a:t>
            </a:r>
            <a:r>
              <a:rPr lang="en-US" dirty="0" smtClean="0"/>
              <a:t>are difficult to judge due to there being less precedent in legal systems.</a:t>
            </a:r>
            <a:endParaRPr lang="en-US" dirty="0"/>
          </a:p>
        </p:txBody>
      </p:sp>
    </p:spTree>
    <p:extLst>
      <p:ext uri="{BB962C8B-B14F-4D97-AF65-F5344CB8AC3E}">
        <p14:creationId xmlns:p14="http://schemas.microsoft.com/office/powerpoint/2010/main" val="15630168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fraud and abuse act</a:t>
            </a:r>
            <a:endParaRPr lang="en-US" dirty="0"/>
          </a:p>
        </p:txBody>
      </p:sp>
      <p:sp>
        <p:nvSpPr>
          <p:cNvPr id="3" name="Content Placeholder 2"/>
          <p:cNvSpPr>
            <a:spLocks noGrp="1"/>
          </p:cNvSpPr>
          <p:nvPr>
            <p:ph idx="1"/>
          </p:nvPr>
        </p:nvSpPr>
        <p:spPr>
          <a:xfrm>
            <a:off x="581192" y="2180496"/>
            <a:ext cx="11029615" cy="4677504"/>
          </a:xfrm>
        </p:spPr>
        <p:txBody>
          <a:bodyPr>
            <a:normAutofit/>
          </a:bodyPr>
          <a:lstStyle/>
          <a:p>
            <a:r>
              <a:rPr lang="en-US" dirty="0" smtClean="0"/>
              <a:t>Comprehensive Crime Control Act of 1984 covered:</a:t>
            </a:r>
          </a:p>
          <a:p>
            <a:pPr lvl="1"/>
            <a:r>
              <a:rPr lang="en-US" b="1" dirty="0" smtClean="0"/>
              <a:t>Covers computer crimes that cross State Boundaries.</a:t>
            </a:r>
          </a:p>
          <a:p>
            <a:pPr lvl="1"/>
            <a:r>
              <a:rPr lang="en-US" dirty="0" smtClean="0"/>
              <a:t>Access Classified information or financial information on a Federal System without authorization or in excess of privileges.</a:t>
            </a:r>
          </a:p>
          <a:p>
            <a:pPr lvl="1"/>
            <a:r>
              <a:rPr lang="en-US" dirty="0" smtClean="0"/>
              <a:t>Access a Computer System used exclusively by Federal Government without authorization.</a:t>
            </a:r>
          </a:p>
          <a:p>
            <a:pPr lvl="1"/>
            <a:r>
              <a:rPr lang="en-US" dirty="0" smtClean="0"/>
              <a:t>Use a Federal System to perpetrate a fraud. (unless the object of the fraud is the system itself)</a:t>
            </a:r>
          </a:p>
          <a:p>
            <a:r>
              <a:rPr lang="en-US" dirty="0" smtClean="0"/>
              <a:t>The Computer Fraud and Abuse Act of 1986 changes this to:</a:t>
            </a:r>
          </a:p>
          <a:p>
            <a:pPr lvl="1"/>
            <a:r>
              <a:rPr lang="en-US" b="1" dirty="0" smtClean="0"/>
              <a:t>Any computer used exclusively by the US Government</a:t>
            </a:r>
          </a:p>
          <a:p>
            <a:pPr lvl="1"/>
            <a:r>
              <a:rPr lang="en-US" b="1" dirty="0" smtClean="0"/>
              <a:t>Any computer used exclusively by a Financial Institution.</a:t>
            </a:r>
          </a:p>
          <a:p>
            <a:pPr lvl="1"/>
            <a:r>
              <a:rPr lang="en-US" dirty="0" smtClean="0"/>
              <a:t>Any computer used by the US Government or Financial Institute, where the offence impedes or prevents use of the system by these organizations.</a:t>
            </a:r>
          </a:p>
          <a:p>
            <a:pPr lvl="1"/>
            <a:r>
              <a:rPr lang="en-US" b="1" dirty="0" smtClean="0"/>
              <a:t>Any combination of computers used to commit a crime/offense when they are not located in the same state.</a:t>
            </a:r>
          </a:p>
          <a:p>
            <a:pPr lvl="1"/>
            <a:r>
              <a:rPr lang="en-US" b="1" dirty="0" smtClean="0">
                <a:solidFill>
                  <a:srgbClr val="FF0000"/>
                </a:solidFill>
              </a:rPr>
              <a:t>Threshold of damage $5000</a:t>
            </a:r>
            <a:endParaRPr lang="en-US" dirty="0">
              <a:solidFill>
                <a:srgbClr val="FF0000"/>
              </a:solidFill>
            </a:endParaRPr>
          </a:p>
        </p:txBody>
      </p:sp>
    </p:spTree>
    <p:extLst>
      <p:ext uri="{BB962C8B-B14F-4D97-AF65-F5344CB8AC3E}">
        <p14:creationId xmlns:p14="http://schemas.microsoft.com/office/powerpoint/2010/main" val="16912062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fraud and abuse act – Further Amendments</a:t>
            </a:r>
            <a:endParaRPr lang="en-US" dirty="0"/>
          </a:p>
        </p:txBody>
      </p:sp>
      <p:sp>
        <p:nvSpPr>
          <p:cNvPr id="3" name="Content Placeholder 2"/>
          <p:cNvSpPr>
            <a:spLocks noGrp="1"/>
          </p:cNvSpPr>
          <p:nvPr>
            <p:ph idx="1"/>
          </p:nvPr>
        </p:nvSpPr>
        <p:spPr>
          <a:xfrm>
            <a:off x="581192" y="2180496"/>
            <a:ext cx="11029615" cy="4677504"/>
          </a:xfrm>
        </p:spPr>
        <p:txBody>
          <a:bodyPr>
            <a:normAutofit/>
          </a:bodyPr>
          <a:lstStyle/>
          <a:p>
            <a:r>
              <a:rPr lang="en-US" dirty="0" smtClean="0"/>
              <a:t>The Computer Fraud and Abuse Act 1994 Amendments changes this to:</a:t>
            </a:r>
          </a:p>
          <a:p>
            <a:pPr lvl="1"/>
            <a:r>
              <a:rPr lang="en-US" b="1" dirty="0" smtClean="0">
                <a:solidFill>
                  <a:srgbClr val="FF0000"/>
                </a:solidFill>
              </a:rPr>
              <a:t>Outlawed creation of malware</a:t>
            </a:r>
          </a:p>
          <a:p>
            <a:pPr lvl="1"/>
            <a:r>
              <a:rPr lang="en-US" b="1" dirty="0" smtClean="0"/>
              <a:t>Any computer used in inter-state Commerce</a:t>
            </a:r>
          </a:p>
          <a:p>
            <a:pPr lvl="1"/>
            <a:r>
              <a:rPr lang="en-US" dirty="0" smtClean="0"/>
              <a:t>Allows for imprisonment of offenders regardless of whether they actually intended to cause damage. (Script kiddies)</a:t>
            </a:r>
          </a:p>
          <a:p>
            <a:pPr lvl="1"/>
            <a:r>
              <a:rPr lang="en-US" dirty="0" smtClean="0"/>
              <a:t>Legal authority of victims to pursue Civil action to claim compensatory damages or relief.</a:t>
            </a:r>
          </a:p>
          <a:p>
            <a:r>
              <a:rPr lang="en-US" dirty="0" smtClean="0"/>
              <a:t>National Information Infrastructure Protection Act of 1996 changes this to:</a:t>
            </a:r>
          </a:p>
          <a:p>
            <a:pPr lvl="1"/>
            <a:r>
              <a:rPr lang="en-US" b="1" dirty="0" smtClean="0"/>
              <a:t>Broadens scope to Computer Systems used in International Commerce.</a:t>
            </a:r>
          </a:p>
          <a:p>
            <a:pPr lvl="1"/>
            <a:r>
              <a:rPr lang="en-US" dirty="0" smtClean="0"/>
              <a:t>Similar protections to national infrastructure such as pipelines, railroads, power grids.</a:t>
            </a:r>
          </a:p>
          <a:p>
            <a:pPr lvl="1"/>
            <a:r>
              <a:rPr lang="en-US" b="1" dirty="0" smtClean="0"/>
              <a:t>Intentional or reckless act to National systems as a Felony.</a:t>
            </a:r>
          </a:p>
          <a:p>
            <a:r>
              <a:rPr lang="en-US" dirty="0" smtClean="0"/>
              <a:t>2015 – Barack Obama Modifications</a:t>
            </a:r>
          </a:p>
          <a:p>
            <a:pPr lvl="1"/>
            <a:r>
              <a:rPr lang="en-US" dirty="0" smtClean="0"/>
              <a:t>Bring computer crimes under the scope of RICO – Racketeer Influenced and Corrupt Organizations Act – e.g. Mafia.</a:t>
            </a:r>
          </a:p>
        </p:txBody>
      </p:sp>
    </p:spTree>
    <p:extLst>
      <p:ext uri="{BB962C8B-B14F-4D97-AF65-F5344CB8AC3E}">
        <p14:creationId xmlns:p14="http://schemas.microsoft.com/office/powerpoint/2010/main" val="22271098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security act of 1987</a:t>
            </a:r>
            <a:endParaRPr lang="en-US" dirty="0"/>
          </a:p>
        </p:txBody>
      </p:sp>
      <p:sp>
        <p:nvSpPr>
          <p:cNvPr id="3" name="Content Placeholder 2"/>
          <p:cNvSpPr>
            <a:spLocks noGrp="1"/>
          </p:cNvSpPr>
          <p:nvPr>
            <p:ph idx="1"/>
          </p:nvPr>
        </p:nvSpPr>
        <p:spPr>
          <a:xfrm>
            <a:off x="581192" y="2180496"/>
            <a:ext cx="11029615" cy="4350933"/>
          </a:xfrm>
        </p:spPr>
        <p:txBody>
          <a:bodyPr>
            <a:normAutofit/>
          </a:bodyPr>
          <a:lstStyle/>
          <a:p>
            <a:pPr marL="0" indent="0">
              <a:buNone/>
            </a:pPr>
            <a:r>
              <a:rPr lang="en-US" b="1" dirty="0" smtClean="0"/>
              <a:t>Computer Security Act 1987</a:t>
            </a:r>
          </a:p>
          <a:p>
            <a:r>
              <a:rPr lang="en-US" b="1" dirty="0" smtClean="0">
                <a:solidFill>
                  <a:srgbClr val="FF0000"/>
                </a:solidFill>
              </a:rPr>
              <a:t>Gives National Institute of Standards and Technology the responsibility to develop standards and guidelines for Federal computer systems.</a:t>
            </a:r>
          </a:p>
          <a:p>
            <a:r>
              <a:rPr lang="en-US" dirty="0" smtClean="0"/>
              <a:t>NIST uses technical advice and assistance of National Security Agency (NSA) where appropriate.</a:t>
            </a:r>
          </a:p>
          <a:p>
            <a:r>
              <a:rPr lang="en-US" dirty="0" smtClean="0"/>
              <a:t>Provide enactment of such guidelines and standards.</a:t>
            </a:r>
          </a:p>
          <a:p>
            <a:r>
              <a:rPr lang="en-US" dirty="0" smtClean="0"/>
              <a:t>Require establishments of security plans by all operators of Federal computer systems that contain sensitive information.</a:t>
            </a:r>
          </a:p>
          <a:p>
            <a:r>
              <a:rPr lang="en-US" dirty="0" smtClean="0"/>
              <a:t>Mandatory periodic training and review for all people involved in management, use and operation of such systems.</a:t>
            </a:r>
          </a:p>
          <a:p>
            <a:r>
              <a:rPr lang="en-US" b="1" dirty="0" smtClean="0"/>
              <a:t>This act replaced the NSA with NIST for the responsibility to develop the standards.</a:t>
            </a:r>
          </a:p>
          <a:p>
            <a:r>
              <a:rPr lang="en-US" b="1" dirty="0" smtClean="0"/>
              <a:t>NIST produces 800 series of Publications related to Computer Security for Federal Systems.</a:t>
            </a:r>
          </a:p>
          <a:p>
            <a:r>
              <a:rPr lang="en-US" dirty="0">
                <a:hlinkClick r:id="rId3"/>
              </a:rPr>
              <a:t>http://</a:t>
            </a:r>
            <a:r>
              <a:rPr lang="en-US" dirty="0" smtClean="0">
                <a:hlinkClick r:id="rId3"/>
              </a:rPr>
              <a:t>csrc.nist.gov/publications/PubsSPs.html</a:t>
            </a:r>
            <a:r>
              <a:rPr lang="en-US" dirty="0" smtClean="0"/>
              <a:t> </a:t>
            </a:r>
            <a:endParaRPr lang="en-US" dirty="0"/>
          </a:p>
          <a:p>
            <a:endParaRPr lang="en-US" dirty="0"/>
          </a:p>
        </p:txBody>
      </p:sp>
    </p:spTree>
    <p:extLst>
      <p:ext uri="{BB962C8B-B14F-4D97-AF65-F5344CB8AC3E}">
        <p14:creationId xmlns:p14="http://schemas.microsoft.com/office/powerpoint/2010/main" val="30841564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Government Agency Laws</a:t>
            </a:r>
            <a:endParaRPr lang="en-US" dirty="0"/>
          </a:p>
        </p:txBody>
      </p:sp>
      <p:sp>
        <p:nvSpPr>
          <p:cNvPr id="3" name="Content Placeholder 2"/>
          <p:cNvSpPr>
            <a:spLocks noGrp="1"/>
          </p:cNvSpPr>
          <p:nvPr>
            <p:ph idx="1"/>
          </p:nvPr>
        </p:nvSpPr>
        <p:spPr>
          <a:xfrm>
            <a:off x="581192" y="1841131"/>
            <a:ext cx="11029615" cy="4870753"/>
          </a:xfrm>
        </p:spPr>
        <p:txBody>
          <a:bodyPr>
            <a:normAutofit lnSpcReduction="10000"/>
          </a:bodyPr>
          <a:lstStyle/>
          <a:p>
            <a:r>
              <a:rPr lang="en-US" b="1" dirty="0" smtClean="0"/>
              <a:t>GISRA - 2000</a:t>
            </a:r>
          </a:p>
          <a:p>
            <a:pPr lvl="1"/>
            <a:r>
              <a:rPr lang="en-US" dirty="0" smtClean="0"/>
              <a:t>NIST holds oversight responsibility of Classified and Unclassified information processing systems.</a:t>
            </a:r>
          </a:p>
          <a:p>
            <a:pPr lvl="1"/>
            <a:r>
              <a:rPr lang="en-US" dirty="0" smtClean="0"/>
              <a:t>Maintaining Security and Integrity of Government information and information systems on the Government Agency leaders.</a:t>
            </a:r>
          </a:p>
          <a:p>
            <a:pPr lvl="1"/>
            <a:r>
              <a:rPr lang="en-US" dirty="0" smtClean="0"/>
              <a:t>Introduced Mission Critical System – defined as a National Security System.</a:t>
            </a:r>
          </a:p>
          <a:p>
            <a:r>
              <a:rPr lang="en-US" b="1" dirty="0" smtClean="0"/>
              <a:t>FISMA – 2002</a:t>
            </a:r>
          </a:p>
          <a:p>
            <a:pPr lvl="1"/>
            <a:r>
              <a:rPr lang="en-US" dirty="0" smtClean="0"/>
              <a:t>Implement an Information Security program that covers the agency’s operations.</a:t>
            </a:r>
          </a:p>
          <a:p>
            <a:pPr lvl="1"/>
            <a:r>
              <a:rPr lang="en-US" b="1" dirty="0" smtClean="0"/>
              <a:t>Requires government agencies to include activities of their </a:t>
            </a:r>
            <a:r>
              <a:rPr lang="en-US" b="1" dirty="0" smtClean="0">
                <a:solidFill>
                  <a:srgbClr val="FF0000"/>
                </a:solidFill>
              </a:rPr>
              <a:t>Contractors </a:t>
            </a:r>
            <a:r>
              <a:rPr lang="en-US" b="1" dirty="0" smtClean="0"/>
              <a:t>in their Security management programs.</a:t>
            </a:r>
          </a:p>
          <a:p>
            <a:pPr lvl="1"/>
            <a:r>
              <a:rPr lang="en-US" dirty="0" smtClean="0"/>
              <a:t>Periodic Risk Assessments, Policies and procedures based on these assessments, security awareness training and periodic testing.</a:t>
            </a:r>
          </a:p>
          <a:p>
            <a:r>
              <a:rPr lang="en-US" b="1" dirty="0" smtClean="0"/>
              <a:t>FISMA – 2014</a:t>
            </a:r>
          </a:p>
          <a:p>
            <a:pPr lvl="1"/>
            <a:r>
              <a:rPr lang="en-US" b="1" dirty="0" smtClean="0"/>
              <a:t>Centralizes Federal Cybersecurity responsibility with the </a:t>
            </a:r>
            <a:r>
              <a:rPr lang="en-US" b="1" dirty="0" smtClean="0">
                <a:solidFill>
                  <a:srgbClr val="FF0000"/>
                </a:solidFill>
              </a:rPr>
              <a:t>Department of Homeland Security</a:t>
            </a:r>
            <a:r>
              <a:rPr lang="en-US" b="1" dirty="0" smtClean="0"/>
              <a:t>.</a:t>
            </a:r>
          </a:p>
          <a:p>
            <a:pPr lvl="1"/>
            <a:r>
              <a:rPr lang="en-US" dirty="0" smtClean="0"/>
              <a:t>Defense-related Cybersecurity issues are responsibility of Secretary of Defence.</a:t>
            </a:r>
          </a:p>
          <a:p>
            <a:pPr lvl="1"/>
            <a:r>
              <a:rPr lang="en-US" dirty="0" smtClean="0"/>
              <a:t>Intelligence-related issues are responsibility of Director of National Intelligence.</a:t>
            </a:r>
          </a:p>
        </p:txBody>
      </p:sp>
    </p:spTree>
    <p:extLst>
      <p:ext uri="{BB962C8B-B14F-4D97-AF65-F5344CB8AC3E}">
        <p14:creationId xmlns:p14="http://schemas.microsoft.com/office/powerpoint/2010/main" val="1291840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Commonly used </a:t>
            </a:r>
            <a:r>
              <a:rPr lang="en-US" dirty="0" err="1" smtClean="0"/>
              <a:t>nist</a:t>
            </a:r>
            <a:r>
              <a:rPr lang="en-US" dirty="0" smtClean="0"/>
              <a:t> standards</a:t>
            </a:r>
            <a:endParaRPr lang="en-US" dirty="0"/>
          </a:p>
        </p:txBody>
      </p:sp>
      <p:sp>
        <p:nvSpPr>
          <p:cNvPr id="3" name="Content Placeholder 2"/>
          <p:cNvSpPr>
            <a:spLocks noGrp="1"/>
          </p:cNvSpPr>
          <p:nvPr>
            <p:ph idx="1"/>
          </p:nvPr>
        </p:nvSpPr>
        <p:spPr/>
        <p:txBody>
          <a:bodyPr/>
          <a:lstStyle/>
          <a:p>
            <a:r>
              <a:rPr lang="en-US" b="1" dirty="0" smtClean="0"/>
              <a:t>NIST SP 800-53</a:t>
            </a:r>
            <a:r>
              <a:rPr lang="en-US" dirty="0" smtClean="0"/>
              <a:t>: Security and Privacy Controls for Federal Information Systems and Organizations</a:t>
            </a:r>
          </a:p>
          <a:p>
            <a:pPr lvl="1"/>
            <a:r>
              <a:rPr lang="en-US" b="1" i="1" dirty="0" smtClean="0">
                <a:solidFill>
                  <a:srgbClr val="FF0000"/>
                </a:solidFill>
              </a:rPr>
              <a:t>Federal computing systems and Agencies </a:t>
            </a:r>
            <a:r>
              <a:rPr lang="en-US" dirty="0" smtClean="0"/>
              <a:t>must comply with this standard.</a:t>
            </a:r>
          </a:p>
          <a:p>
            <a:pPr lvl="1"/>
            <a:r>
              <a:rPr lang="en-US" dirty="0" smtClean="0"/>
              <a:t>Commonly used as an Industry Cybersecurity benchmark.</a:t>
            </a:r>
          </a:p>
          <a:p>
            <a:r>
              <a:rPr lang="en-US" b="1" dirty="0" smtClean="0"/>
              <a:t>NIST SP 800-171</a:t>
            </a:r>
            <a:r>
              <a:rPr lang="en-US" dirty="0" smtClean="0"/>
              <a:t>: Protecting Controlled Unclassified Information in Nonfederal Information Systems and Organizations.</a:t>
            </a:r>
          </a:p>
          <a:p>
            <a:pPr lvl="1"/>
            <a:r>
              <a:rPr lang="en-US" b="1" i="1" dirty="0" smtClean="0">
                <a:solidFill>
                  <a:srgbClr val="FF0000"/>
                </a:solidFill>
              </a:rPr>
              <a:t>Federal Contractors </a:t>
            </a:r>
            <a:r>
              <a:rPr lang="en-US" dirty="0" smtClean="0"/>
              <a:t>must comply with this standard.</a:t>
            </a:r>
          </a:p>
          <a:p>
            <a:r>
              <a:rPr lang="en-US" b="1" dirty="0" smtClean="0"/>
              <a:t>NIST </a:t>
            </a:r>
            <a:r>
              <a:rPr lang="en-US" b="1" dirty="0" err="1" smtClean="0"/>
              <a:t>CyberSecurity</a:t>
            </a:r>
            <a:r>
              <a:rPr lang="en-US" b="1" dirty="0" smtClean="0"/>
              <a:t> Framework (CSF):</a:t>
            </a:r>
          </a:p>
          <a:p>
            <a:pPr lvl="1"/>
            <a:r>
              <a:rPr lang="en-US" dirty="0" smtClean="0"/>
              <a:t>Voluntary risk-based framework for securing data and systems.</a:t>
            </a:r>
            <a:endParaRPr lang="en-US" dirty="0"/>
          </a:p>
        </p:txBody>
      </p:sp>
    </p:spTree>
    <p:extLst>
      <p:ext uri="{BB962C8B-B14F-4D97-AF65-F5344CB8AC3E}">
        <p14:creationId xmlns:p14="http://schemas.microsoft.com/office/powerpoint/2010/main" val="3724297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Gramm-LEACH-</a:t>
            </a:r>
            <a:r>
              <a:rPr lang="en-US" dirty="0" err="1" smtClean="0"/>
              <a:t>BlILEY</a:t>
            </a:r>
            <a:r>
              <a:rPr lang="en-US" dirty="0" smtClean="0"/>
              <a:t> ACT - GLBA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Banking Industry Regulation, </a:t>
            </a:r>
            <a:r>
              <a:rPr lang="en-US" b="1" dirty="0" smtClean="0">
                <a:solidFill>
                  <a:srgbClr val="FF0000"/>
                </a:solidFill>
              </a:rPr>
              <a:t>applies to Financial institutions</a:t>
            </a:r>
            <a:r>
              <a:rPr lang="en-US" dirty="0" smtClean="0"/>
              <a:t>. – </a:t>
            </a:r>
            <a:r>
              <a:rPr lang="en-US" b="1" dirty="0" smtClean="0">
                <a:solidFill>
                  <a:srgbClr val="FF0000"/>
                </a:solidFill>
              </a:rPr>
              <a:t>CIVIL LAW</a:t>
            </a:r>
            <a:endParaRPr lang="en-US" b="1" dirty="0">
              <a:solidFill>
                <a:srgbClr val="FF0000"/>
              </a:solidFill>
            </a:endParaRPr>
          </a:p>
          <a:p>
            <a:r>
              <a:rPr lang="en-US" dirty="0"/>
              <a:t>GLBA compliance is mandatory; whether a financial institution discloses nonpublic information or not, there must be a policy in place to protect the information from foreseeable threats in security and data integrity</a:t>
            </a:r>
            <a:r>
              <a:rPr lang="en-US" dirty="0" smtClean="0"/>
              <a:t>.</a:t>
            </a:r>
          </a:p>
          <a:p>
            <a:r>
              <a:rPr lang="en-US" dirty="0"/>
              <a:t>Financial Privacy Rule requires financial institutions to provide each consumer with a privacy notice at the time the consumer relationship is established and annually thereafter. </a:t>
            </a:r>
            <a:endParaRPr lang="en-US" dirty="0" smtClean="0"/>
          </a:p>
          <a:p>
            <a:r>
              <a:rPr lang="en-US" dirty="0" smtClean="0"/>
              <a:t>The </a:t>
            </a:r>
            <a:r>
              <a:rPr lang="en-US" dirty="0"/>
              <a:t>privacy notice must explain the information collected about the consumer, where that information is shared, how that information is used, and how that information is protected. </a:t>
            </a:r>
            <a:endParaRPr lang="en-US" dirty="0" smtClean="0"/>
          </a:p>
          <a:p>
            <a:r>
              <a:rPr lang="en-US" dirty="0" smtClean="0"/>
              <a:t>The </a:t>
            </a:r>
            <a:r>
              <a:rPr lang="en-US" dirty="0"/>
              <a:t>notice must also identify the consumer's right to opt out of the information being shared with unaffiliated parties pursuant to the provisions of the Fair Credit Reporting Act. Should the privacy policy change at any point in time, the consumer must be notified again for acceptance</a:t>
            </a:r>
            <a:r>
              <a:rPr lang="en-US" dirty="0" smtClean="0"/>
              <a:t>.</a:t>
            </a:r>
          </a:p>
          <a:p>
            <a:r>
              <a:rPr lang="en-US" dirty="0"/>
              <a:t>The Safeguards Rule requires financial institutions to develop a written information security plan that describes how the company is prepared for, and plans to continue to protect clients' nonpublic personal information. </a:t>
            </a:r>
          </a:p>
        </p:txBody>
      </p:sp>
    </p:spTree>
    <p:extLst>
      <p:ext uri="{BB962C8B-B14F-4D97-AF65-F5344CB8AC3E}">
        <p14:creationId xmlns:p14="http://schemas.microsoft.com/office/powerpoint/2010/main" val="3308614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CIA </a:t>
            </a:r>
            <a:r>
              <a:rPr lang="en-US" dirty="0" err="1" smtClean="0"/>
              <a:t>tRIAD</a:t>
            </a:r>
            <a:endParaRPr lang="en-US" dirty="0"/>
          </a:p>
        </p:txBody>
      </p:sp>
      <p:pic>
        <p:nvPicPr>
          <p:cNvPr id="5" name="Picture 4">
            <a:extLst>
              <a:ext uri="{FF2B5EF4-FFF2-40B4-BE49-F238E27FC236}">
                <a16:creationId xmlns:a16="http://schemas.microsoft.com/office/drawing/2014/main" xmlns="" id="{43A6A507-1DCA-41F8-BEE9-7899E18AACC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45908" y="2378085"/>
            <a:ext cx="3931138" cy="3746654"/>
          </a:xfrm>
          <a:prstGeom prst="rect">
            <a:avLst/>
          </a:prstGeom>
        </p:spPr>
      </p:pic>
      <p:sp>
        <p:nvSpPr>
          <p:cNvPr id="6" name="TextBox 5">
            <a:extLst>
              <a:ext uri="{FF2B5EF4-FFF2-40B4-BE49-F238E27FC236}">
                <a16:creationId xmlns:a16="http://schemas.microsoft.com/office/drawing/2014/main" xmlns="" id="{246AD470-FF43-4F03-BC93-BE53F8D5C9B5}"/>
              </a:ext>
            </a:extLst>
          </p:cNvPr>
          <p:cNvSpPr txBox="1"/>
          <p:nvPr/>
        </p:nvSpPr>
        <p:spPr>
          <a:xfrm>
            <a:off x="1028755" y="2431420"/>
            <a:ext cx="3976878" cy="3693319"/>
          </a:xfrm>
          <a:prstGeom prst="rect">
            <a:avLst/>
          </a:prstGeom>
          <a:noFill/>
        </p:spPr>
        <p:txBody>
          <a:bodyPr wrap="square" rtlCol="0">
            <a:spAutoFit/>
          </a:bodyPr>
          <a:lstStyle/>
          <a:p>
            <a:r>
              <a:rPr lang="en-US" b="1" dirty="0"/>
              <a:t>Confidentiality</a:t>
            </a:r>
          </a:p>
          <a:p>
            <a:pPr marL="214313" indent="-214313">
              <a:buFont typeface="Arial" panose="020B0604020202020204" pitchFamily="34" charset="0"/>
              <a:buChar char="•"/>
            </a:pPr>
            <a:r>
              <a:rPr lang="en-US" dirty="0"/>
              <a:t>Information is not made available or disclosed to unauthorized individuals, entities, or processes.</a:t>
            </a:r>
            <a:br>
              <a:rPr lang="en-US" dirty="0"/>
            </a:br>
            <a:endParaRPr lang="en-US" dirty="0"/>
          </a:p>
          <a:p>
            <a:r>
              <a:rPr lang="en-US" b="1" dirty="0"/>
              <a:t>Integrity</a:t>
            </a:r>
          </a:p>
          <a:p>
            <a:pPr marL="214313" indent="-214313">
              <a:buFont typeface="Arial" panose="020B0604020202020204" pitchFamily="34" charset="0"/>
              <a:buChar char="•"/>
            </a:pPr>
            <a:r>
              <a:rPr lang="en-US" dirty="0"/>
              <a:t>Maintaining and assuring the accuracy and completeness of data over its entire life-cycle.</a:t>
            </a:r>
          </a:p>
          <a:p>
            <a:pPr marL="214313" indent="-214313">
              <a:buFont typeface="Arial" panose="020B0604020202020204" pitchFamily="34" charset="0"/>
              <a:buChar char="•"/>
            </a:pPr>
            <a:endParaRPr lang="en-US" b="1" dirty="0"/>
          </a:p>
          <a:p>
            <a:r>
              <a:rPr lang="en-US" b="1" dirty="0"/>
              <a:t>Availability</a:t>
            </a:r>
          </a:p>
          <a:p>
            <a:pPr marL="214313" indent="-214313">
              <a:buFont typeface="Arial" panose="020B0604020202020204" pitchFamily="34" charset="0"/>
              <a:buChar char="•"/>
            </a:pPr>
            <a:r>
              <a:rPr lang="en-US" dirty="0"/>
              <a:t>Information must be available when it is needed. </a:t>
            </a:r>
          </a:p>
        </p:txBody>
      </p:sp>
    </p:spTree>
    <p:extLst>
      <p:ext uri="{BB962C8B-B14F-4D97-AF65-F5344CB8AC3E}">
        <p14:creationId xmlns:p14="http://schemas.microsoft.com/office/powerpoint/2010/main" val="101756047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Industry laws and regulations</a:t>
            </a:r>
            <a:endParaRPr lang="en-US" dirty="0"/>
          </a:p>
        </p:txBody>
      </p:sp>
      <p:sp>
        <p:nvSpPr>
          <p:cNvPr id="3" name="Content Placeholder 2"/>
          <p:cNvSpPr>
            <a:spLocks noGrp="1"/>
          </p:cNvSpPr>
          <p:nvPr>
            <p:ph idx="1"/>
          </p:nvPr>
        </p:nvSpPr>
        <p:spPr>
          <a:xfrm>
            <a:off x="581192" y="2180496"/>
            <a:ext cx="11029615" cy="4427694"/>
          </a:xfrm>
        </p:spPr>
        <p:txBody>
          <a:bodyPr>
            <a:normAutofit lnSpcReduction="10000"/>
          </a:bodyPr>
          <a:lstStyle/>
          <a:p>
            <a:r>
              <a:rPr lang="en-US" b="1" dirty="0" smtClean="0"/>
              <a:t>Sarbanes-Oxley Act – SOX 2002</a:t>
            </a:r>
          </a:p>
          <a:p>
            <a:pPr lvl="1"/>
            <a:r>
              <a:rPr lang="en-US" b="1" dirty="0" smtClean="0"/>
              <a:t>Protects Shareholders and the General public from the fraudulent practices in enterprises and improve accuracy corporate disclosures.</a:t>
            </a:r>
          </a:p>
          <a:p>
            <a:pPr lvl="1"/>
            <a:r>
              <a:rPr lang="en-US" b="1" dirty="0" smtClean="0"/>
              <a:t>SOX applies to PRIVATE Companies</a:t>
            </a:r>
          </a:p>
          <a:p>
            <a:pPr lvl="1"/>
            <a:r>
              <a:rPr lang="en-US" dirty="0" smtClean="0"/>
              <a:t>IT Departments are responsible for creating and maintaining corporate records (</a:t>
            </a:r>
            <a:r>
              <a:rPr lang="en-US" b="1" dirty="0" smtClean="0"/>
              <a:t>Data Retention)</a:t>
            </a:r>
          </a:p>
          <a:p>
            <a:pPr lvl="1"/>
            <a:r>
              <a:rPr lang="en-US" b="1" dirty="0" smtClean="0">
                <a:solidFill>
                  <a:srgbClr val="FF0000"/>
                </a:solidFill>
              </a:rPr>
              <a:t>Mandates Segregation of Duties</a:t>
            </a:r>
            <a:r>
              <a:rPr lang="en-US" b="1" dirty="0" smtClean="0"/>
              <a:t>: </a:t>
            </a:r>
            <a:r>
              <a:rPr lang="en-US" dirty="0" smtClean="0"/>
              <a:t>duties should be separated and the person should be assigned the least privileges to prevent fraud.</a:t>
            </a:r>
          </a:p>
          <a:p>
            <a:r>
              <a:rPr lang="en-US" b="1" dirty="0" smtClean="0"/>
              <a:t>BASEL-II</a:t>
            </a:r>
          </a:p>
          <a:p>
            <a:pPr lvl="1"/>
            <a:r>
              <a:rPr lang="en-US" dirty="0" smtClean="0"/>
              <a:t>International Banking Regulations with uniform rules and guidelines.</a:t>
            </a:r>
          </a:p>
          <a:p>
            <a:pPr lvl="1"/>
            <a:r>
              <a:rPr lang="en-US" dirty="0" smtClean="0"/>
              <a:t>Requires minimal capital requirements</a:t>
            </a:r>
          </a:p>
          <a:p>
            <a:pPr lvl="1"/>
            <a:r>
              <a:rPr lang="en-US" dirty="0" smtClean="0"/>
              <a:t>Regulatory Supervision – framework for national regulatory bodies to deal with systematic, liquidity and legal risk.</a:t>
            </a:r>
          </a:p>
          <a:p>
            <a:pPr lvl="1"/>
            <a:r>
              <a:rPr lang="en-US" dirty="0" smtClean="0"/>
              <a:t>Market Discipline – Banks have disclose risk exposures, risk assessment processes, capital adequacy. (e.g. mutual funds are subject to market risk)</a:t>
            </a:r>
          </a:p>
        </p:txBody>
      </p:sp>
    </p:spTree>
    <p:extLst>
      <p:ext uri="{BB962C8B-B14F-4D97-AF65-F5344CB8AC3E}">
        <p14:creationId xmlns:p14="http://schemas.microsoft.com/office/powerpoint/2010/main" val="14421500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Regulatory laws &amp; standards</a:t>
            </a:r>
            <a:endParaRPr lang="en-US" dirty="0"/>
          </a:p>
        </p:txBody>
      </p:sp>
      <p:sp>
        <p:nvSpPr>
          <p:cNvPr id="3" name="Content Placeholder 2"/>
          <p:cNvSpPr>
            <a:spLocks noGrp="1"/>
          </p:cNvSpPr>
          <p:nvPr>
            <p:ph idx="1"/>
          </p:nvPr>
        </p:nvSpPr>
        <p:spPr>
          <a:xfrm>
            <a:off x="488560" y="1859363"/>
            <a:ext cx="11029615" cy="4389986"/>
          </a:xfrm>
        </p:spPr>
        <p:txBody>
          <a:bodyPr>
            <a:normAutofit fontScale="85000" lnSpcReduction="20000"/>
          </a:bodyPr>
          <a:lstStyle/>
          <a:p>
            <a:r>
              <a:rPr lang="en-US" b="1" dirty="0" smtClean="0"/>
              <a:t>PCI-DSS</a:t>
            </a:r>
          </a:p>
          <a:p>
            <a:pPr lvl="1"/>
            <a:r>
              <a:rPr lang="en-US" dirty="0" smtClean="0"/>
              <a:t>Payment Card Industry regulation – the Payment Card industry </a:t>
            </a:r>
            <a:r>
              <a:rPr lang="en-US" b="1" dirty="0" smtClean="0"/>
              <a:t>Self-regulates</a:t>
            </a:r>
            <a:r>
              <a:rPr lang="en-US" dirty="0" smtClean="0"/>
              <a:t>. </a:t>
            </a:r>
            <a:r>
              <a:rPr lang="en-US" b="1" dirty="0" smtClean="0">
                <a:solidFill>
                  <a:srgbClr val="FF0000"/>
                </a:solidFill>
              </a:rPr>
              <a:t>Is not a Law, but a Data Security standard</a:t>
            </a:r>
            <a:r>
              <a:rPr lang="en-US" dirty="0" smtClean="0"/>
              <a:t>.</a:t>
            </a:r>
          </a:p>
          <a:p>
            <a:pPr lvl="1"/>
            <a:r>
              <a:rPr lang="en-US" b="1" dirty="0" smtClean="0"/>
              <a:t>All companies that accept, process, store or transmit credit-card information are subject to PCI-DSS Compliance.</a:t>
            </a:r>
          </a:p>
          <a:p>
            <a:pPr lvl="1"/>
            <a:r>
              <a:rPr lang="en-US" b="1" dirty="0" smtClean="0">
                <a:solidFill>
                  <a:srgbClr val="FF0000"/>
                </a:solidFill>
              </a:rPr>
              <a:t>Requires disclosure by Merchants in case of Credit card data breach</a:t>
            </a:r>
            <a:r>
              <a:rPr lang="en-US" b="1" dirty="0" smtClean="0"/>
              <a:t>.</a:t>
            </a:r>
          </a:p>
          <a:p>
            <a:pPr lvl="2"/>
            <a:r>
              <a:rPr lang="en-US" b="1" dirty="0" smtClean="0"/>
              <a:t>Example: </a:t>
            </a:r>
            <a:r>
              <a:rPr lang="en-US" dirty="0" err="1" smtClean="0"/>
              <a:t>Eventman</a:t>
            </a:r>
            <a:r>
              <a:rPr lang="en-US" dirty="0" smtClean="0"/>
              <a:t> Technologies deliver a Solution Assessment Guideline service, where a consultant can be engaged to discuss and review a customer’s potential solution investment vs. market trends. A customer can choose to buy the service via the </a:t>
            </a:r>
            <a:r>
              <a:rPr lang="en-US" dirty="0" err="1" smtClean="0"/>
              <a:t>Eventman</a:t>
            </a:r>
            <a:r>
              <a:rPr lang="en-US" dirty="0" smtClean="0"/>
              <a:t> Tech website using their credit-card. </a:t>
            </a:r>
            <a:r>
              <a:rPr lang="en-US" dirty="0" err="1" smtClean="0"/>
              <a:t>Eventman</a:t>
            </a:r>
            <a:r>
              <a:rPr lang="en-US" dirty="0" smtClean="0"/>
              <a:t> uses the </a:t>
            </a:r>
            <a:r>
              <a:rPr lang="en-US" dirty="0" err="1" smtClean="0"/>
              <a:t>Panauti</a:t>
            </a:r>
            <a:r>
              <a:rPr lang="en-US" dirty="0" smtClean="0"/>
              <a:t>-Pay platform to process the credit-card transactions.</a:t>
            </a:r>
          </a:p>
          <a:p>
            <a:pPr lvl="2"/>
            <a:r>
              <a:rPr lang="en-US" dirty="0" smtClean="0"/>
              <a:t>In this case, both </a:t>
            </a:r>
            <a:r>
              <a:rPr lang="en-US" dirty="0" err="1" smtClean="0"/>
              <a:t>Eventman</a:t>
            </a:r>
            <a:r>
              <a:rPr lang="en-US" dirty="0" smtClean="0"/>
              <a:t> Technologies (Accept Credit Card) and </a:t>
            </a:r>
            <a:r>
              <a:rPr lang="en-US" dirty="0" err="1" smtClean="0"/>
              <a:t>Panauti</a:t>
            </a:r>
            <a:r>
              <a:rPr lang="en-US" dirty="0" smtClean="0"/>
              <a:t>-Pay (</a:t>
            </a:r>
            <a:r>
              <a:rPr lang="en-US" dirty="0" err="1" smtClean="0"/>
              <a:t>Process,Transmit</a:t>
            </a:r>
            <a:r>
              <a:rPr lang="en-US" dirty="0" smtClean="0"/>
              <a:t>) are thus required to conform to PCI-DSS at varying levels.</a:t>
            </a:r>
            <a:endParaRPr lang="en-US" b="1" dirty="0" smtClean="0"/>
          </a:p>
          <a:p>
            <a:r>
              <a:rPr lang="en-US" b="1" dirty="0" smtClean="0"/>
              <a:t>HIPAA-HITECH</a:t>
            </a:r>
          </a:p>
          <a:p>
            <a:pPr lvl="1"/>
            <a:r>
              <a:rPr lang="en-US" b="1" dirty="0" smtClean="0"/>
              <a:t>Applies to any organization that processes or stores private medical information of individuals such as Health-care providers, health insurance providers etc.</a:t>
            </a:r>
          </a:p>
          <a:p>
            <a:pPr lvl="1"/>
            <a:r>
              <a:rPr lang="en-US" dirty="0" smtClean="0"/>
              <a:t>HITECH 2013, also modifies this act to </a:t>
            </a:r>
            <a:r>
              <a:rPr lang="en-US" b="1" dirty="0" smtClean="0"/>
              <a:t>cover Business Associates of healthcare industry who work on PHI data to also be covered under HIPAA via</a:t>
            </a:r>
            <a:r>
              <a:rPr lang="en-US" b="1" dirty="0" smtClean="0">
                <a:solidFill>
                  <a:srgbClr val="FF0000"/>
                </a:solidFill>
              </a:rPr>
              <a:t> Business Associate Agreement</a:t>
            </a:r>
            <a:r>
              <a:rPr lang="en-US" b="1" dirty="0" smtClean="0"/>
              <a:t>. </a:t>
            </a:r>
          </a:p>
          <a:p>
            <a:pPr lvl="1"/>
            <a:r>
              <a:rPr lang="en-US" b="1" dirty="0" smtClean="0"/>
              <a:t>HITECH also </a:t>
            </a:r>
            <a:r>
              <a:rPr lang="en-US" b="1" dirty="0" smtClean="0">
                <a:solidFill>
                  <a:srgbClr val="FF0000"/>
                </a:solidFill>
              </a:rPr>
              <a:t>enforces Data Breach Notifications</a:t>
            </a:r>
            <a:r>
              <a:rPr lang="en-US" b="1" dirty="0" smtClean="0"/>
              <a:t>, requiring HIPAA covered entities </a:t>
            </a:r>
            <a:r>
              <a:rPr lang="en-US" b="1" dirty="0" smtClean="0">
                <a:solidFill>
                  <a:srgbClr val="FF0000"/>
                </a:solidFill>
              </a:rPr>
              <a:t>notify affected individuals in the event of a breach. Also notify Secretary of Health, and the media in case breach is higher than 500 individuals.</a:t>
            </a:r>
            <a:endParaRPr lang="en-US" b="1" dirty="0">
              <a:solidFill>
                <a:srgbClr val="FF0000"/>
              </a:solidFill>
            </a:endParaRPr>
          </a:p>
          <a:p>
            <a:pPr lvl="2"/>
            <a:r>
              <a:rPr lang="en-US" b="1" dirty="0" smtClean="0"/>
              <a:t>Example</a:t>
            </a:r>
            <a:r>
              <a:rPr lang="en-US" dirty="0" smtClean="0"/>
              <a:t>: </a:t>
            </a:r>
            <a:r>
              <a:rPr lang="en-US" dirty="0" err="1" smtClean="0"/>
              <a:t>Eventman</a:t>
            </a:r>
            <a:r>
              <a:rPr lang="en-US" dirty="0" smtClean="0"/>
              <a:t> Technologies works with National Insurance – Kentucky, to process the scanned forms and input them into the CRM solution for National Insurance. In this case, National Insurance needs have a BAA with </a:t>
            </a:r>
            <a:r>
              <a:rPr lang="en-US" dirty="0" err="1" smtClean="0"/>
              <a:t>Eventman</a:t>
            </a:r>
            <a:r>
              <a:rPr lang="en-US" dirty="0" smtClean="0"/>
              <a:t> Technologies. </a:t>
            </a:r>
            <a:r>
              <a:rPr lang="en-US" dirty="0" err="1" smtClean="0"/>
              <a:t>Eventman</a:t>
            </a:r>
            <a:r>
              <a:rPr lang="en-US" dirty="0" smtClean="0"/>
              <a:t> Technologies would also be regulated by HIPAA and must follow the compliance requirements.</a:t>
            </a:r>
            <a:endParaRPr lang="en-US" dirty="0"/>
          </a:p>
        </p:txBody>
      </p:sp>
      <p:sp>
        <p:nvSpPr>
          <p:cNvPr id="4" name="TextBox 3"/>
          <p:cNvSpPr txBox="1"/>
          <p:nvPr/>
        </p:nvSpPr>
        <p:spPr>
          <a:xfrm>
            <a:off x="488560" y="6392756"/>
            <a:ext cx="11214880"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dirty="0" smtClean="0"/>
              <a:t>Business Associates who work on PHI require a </a:t>
            </a:r>
            <a:r>
              <a:rPr lang="en-US" b="1" dirty="0" smtClean="0"/>
              <a:t>BAA – Business Associates Agreement.</a:t>
            </a:r>
            <a:endParaRPr lang="en-US" b="1" dirty="0"/>
          </a:p>
        </p:txBody>
      </p:sp>
    </p:spTree>
    <p:extLst>
      <p:ext uri="{BB962C8B-B14F-4D97-AF65-F5344CB8AC3E}">
        <p14:creationId xmlns:p14="http://schemas.microsoft.com/office/powerpoint/2010/main" val="15666824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SSAE18:  Reports</a:t>
            </a:r>
            <a:endParaRPr lang="en-US" dirty="0"/>
          </a:p>
        </p:txBody>
      </p:sp>
      <p:sp>
        <p:nvSpPr>
          <p:cNvPr id="3" name="Content Placeholder 2"/>
          <p:cNvSpPr>
            <a:spLocks noGrp="1"/>
          </p:cNvSpPr>
          <p:nvPr>
            <p:ph idx="1"/>
          </p:nvPr>
        </p:nvSpPr>
        <p:spPr>
          <a:xfrm>
            <a:off x="581192" y="2180496"/>
            <a:ext cx="11029615" cy="4421271"/>
          </a:xfrm>
        </p:spPr>
        <p:txBody>
          <a:bodyPr>
            <a:normAutofit lnSpcReduction="10000"/>
          </a:bodyPr>
          <a:lstStyle/>
          <a:p>
            <a:r>
              <a:rPr lang="en-US" b="1" dirty="0" smtClean="0"/>
              <a:t>Based on ISAE 3402 International standard, supersedes SAS 70</a:t>
            </a:r>
          </a:p>
          <a:p>
            <a:r>
              <a:rPr lang="en-US" b="1" dirty="0" smtClean="0"/>
              <a:t>Auditing Standard</a:t>
            </a:r>
          </a:p>
          <a:p>
            <a:r>
              <a:rPr lang="en-US" b="1" dirty="0" smtClean="0"/>
              <a:t>SOC-1 – </a:t>
            </a:r>
            <a:r>
              <a:rPr lang="en-US" dirty="0" smtClean="0"/>
              <a:t>Financial control information Only.</a:t>
            </a:r>
          </a:p>
          <a:p>
            <a:r>
              <a:rPr lang="en-US" b="1" dirty="0" smtClean="0"/>
              <a:t>SOC-2 – </a:t>
            </a:r>
            <a:r>
              <a:rPr lang="en-US" dirty="0" smtClean="0"/>
              <a:t>Provide details on controls, procedures and issues. Released under NDA.</a:t>
            </a:r>
            <a:endParaRPr lang="en-US" b="1" dirty="0" smtClean="0"/>
          </a:p>
          <a:p>
            <a:pPr lvl="1"/>
            <a:r>
              <a:rPr lang="en-US" b="1" dirty="0" smtClean="0"/>
              <a:t>Type-1</a:t>
            </a:r>
            <a:r>
              <a:rPr lang="en-US" dirty="0" smtClean="0"/>
              <a:t> </a:t>
            </a:r>
            <a:r>
              <a:rPr lang="en-US" dirty="0"/>
              <a:t>– Report of procedures or controls an organization has put in place as of at a point in </a:t>
            </a:r>
            <a:r>
              <a:rPr lang="en-US" dirty="0" smtClean="0"/>
              <a:t>time. Organization’s attestation.</a:t>
            </a:r>
          </a:p>
          <a:p>
            <a:pPr lvl="2"/>
            <a:r>
              <a:rPr lang="en-US" dirty="0" smtClean="0"/>
              <a:t>Example</a:t>
            </a:r>
            <a:r>
              <a:rPr lang="en-US" dirty="0"/>
              <a:t>: What security measures are in place to protect data center as on today’s date?</a:t>
            </a:r>
          </a:p>
          <a:p>
            <a:pPr lvl="1"/>
            <a:r>
              <a:rPr lang="en-US" b="1" dirty="0"/>
              <a:t>Type-2</a:t>
            </a:r>
            <a:r>
              <a:rPr lang="en-US" dirty="0"/>
              <a:t> – Period based audit report, how the organization operated it’s controls over the period of </a:t>
            </a:r>
            <a:r>
              <a:rPr lang="en-US" dirty="0" smtClean="0">
                <a:solidFill>
                  <a:srgbClr val="FF0000"/>
                </a:solidFill>
              </a:rPr>
              <a:t>6 months</a:t>
            </a:r>
            <a:r>
              <a:rPr lang="en-US" dirty="0" smtClean="0"/>
              <a:t>, </a:t>
            </a:r>
            <a:r>
              <a:rPr lang="en-US" dirty="0"/>
              <a:t>actual testing to determine </a:t>
            </a:r>
            <a:r>
              <a:rPr lang="en-US" dirty="0" smtClean="0"/>
              <a:t>effectiveness, and </a:t>
            </a:r>
            <a:r>
              <a:rPr lang="en-US" dirty="0"/>
              <a:t>auditors opinion based on description. </a:t>
            </a:r>
            <a:r>
              <a:rPr lang="en-US" dirty="0" smtClean="0">
                <a:solidFill>
                  <a:srgbClr val="FF0000"/>
                </a:solidFill>
              </a:rPr>
              <a:t>More Reliable Report, preferred</a:t>
            </a:r>
            <a:r>
              <a:rPr lang="en-US" dirty="0" smtClean="0"/>
              <a:t>. </a:t>
            </a:r>
            <a:endParaRPr lang="en-US" dirty="0"/>
          </a:p>
          <a:p>
            <a:pPr lvl="2"/>
            <a:r>
              <a:rPr lang="en-US" dirty="0"/>
              <a:t>Example: How was security for the data center operated and maintained</a:t>
            </a:r>
            <a:r>
              <a:rPr lang="en-US" dirty="0" smtClean="0"/>
              <a:t>?</a:t>
            </a:r>
          </a:p>
          <a:p>
            <a:r>
              <a:rPr lang="en-US" b="1" dirty="0" smtClean="0"/>
              <a:t>SOC-3</a:t>
            </a:r>
            <a:r>
              <a:rPr lang="en-US" dirty="0" smtClean="0"/>
              <a:t> – Report by a 3</a:t>
            </a:r>
            <a:r>
              <a:rPr lang="en-US" baseline="30000" dirty="0" smtClean="0"/>
              <a:t>rd</a:t>
            </a:r>
            <a:r>
              <a:rPr lang="en-US" dirty="0" smtClean="0"/>
              <a:t> Party auditor on whether a Service Provider organization (typically cloud vendor) maintained effective controls over its systems – CIA. Typically used by Cloud vendors to assure customers of their controls, and avoid individual audits from customers. (Less detailed than SOC-2 Type 2 Reports)</a:t>
            </a:r>
            <a:endParaRPr lang="en-US" dirty="0"/>
          </a:p>
        </p:txBody>
      </p:sp>
    </p:spTree>
    <p:extLst>
      <p:ext uri="{BB962C8B-B14F-4D97-AF65-F5344CB8AC3E}">
        <p14:creationId xmlns:p14="http://schemas.microsoft.com/office/powerpoint/2010/main" val="33195379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 Privacy Laws</a:t>
            </a:r>
            <a:endParaRPr lang="en-US" dirty="0"/>
          </a:p>
        </p:txBody>
      </p:sp>
      <p:sp>
        <p:nvSpPr>
          <p:cNvPr id="3" name="Content Placeholder 2"/>
          <p:cNvSpPr>
            <a:spLocks noGrp="1"/>
          </p:cNvSpPr>
          <p:nvPr>
            <p:ph idx="1"/>
          </p:nvPr>
        </p:nvSpPr>
        <p:spPr>
          <a:xfrm>
            <a:off x="581192" y="1687675"/>
            <a:ext cx="11029615" cy="5325867"/>
          </a:xfrm>
        </p:spPr>
        <p:txBody>
          <a:bodyPr>
            <a:normAutofit fontScale="85000" lnSpcReduction="20000"/>
          </a:bodyPr>
          <a:lstStyle/>
          <a:p>
            <a:r>
              <a:rPr lang="en-US" b="1" dirty="0" smtClean="0"/>
              <a:t>4</a:t>
            </a:r>
            <a:r>
              <a:rPr lang="en-US" b="1" baseline="30000" dirty="0" smtClean="0"/>
              <a:t>th</a:t>
            </a:r>
            <a:r>
              <a:rPr lang="en-US" b="1" dirty="0" smtClean="0"/>
              <a:t> Amendment</a:t>
            </a:r>
          </a:p>
          <a:p>
            <a:pPr lvl="1"/>
            <a:r>
              <a:rPr lang="en-US" dirty="0" smtClean="0"/>
              <a:t>Prohibits Government agents from searching private property without a warrant and probable clause.</a:t>
            </a:r>
          </a:p>
          <a:p>
            <a:r>
              <a:rPr lang="en-US" b="1" dirty="0" smtClean="0"/>
              <a:t>Privacy Act of 1974</a:t>
            </a:r>
          </a:p>
          <a:p>
            <a:pPr lvl="1"/>
            <a:r>
              <a:rPr lang="en-US" dirty="0" smtClean="0"/>
              <a:t>Mandates that agencies maintain only records that are necessary for conducting business and they destroy those records when they are no longer needed for a legitimate Government function.</a:t>
            </a:r>
          </a:p>
          <a:p>
            <a:pPr lvl="1"/>
            <a:r>
              <a:rPr lang="en-US" dirty="0" smtClean="0"/>
              <a:t>Procedure for individuals to gain access to records that the Government maintains about them and a request to change incorrect records.</a:t>
            </a:r>
          </a:p>
          <a:p>
            <a:r>
              <a:rPr lang="en-US" b="1" dirty="0" smtClean="0"/>
              <a:t>Electronics Communications Privacy Act of 1986</a:t>
            </a:r>
          </a:p>
          <a:p>
            <a:pPr lvl="1"/>
            <a:r>
              <a:rPr lang="en-US" dirty="0" smtClean="0">
                <a:solidFill>
                  <a:srgbClr val="FF0000"/>
                </a:solidFill>
              </a:rPr>
              <a:t>Prohibits interception or disclosure of electronic communication</a:t>
            </a:r>
            <a:r>
              <a:rPr lang="en-US" dirty="0" smtClean="0"/>
              <a:t>.</a:t>
            </a:r>
          </a:p>
          <a:p>
            <a:pPr lvl="1"/>
            <a:r>
              <a:rPr lang="en-US" dirty="0" smtClean="0"/>
              <a:t>Defines situations in which disclosure of such is legal.</a:t>
            </a:r>
          </a:p>
          <a:p>
            <a:pPr lvl="1"/>
            <a:r>
              <a:rPr lang="en-US" b="1" dirty="0" smtClean="0"/>
              <a:t>Protects against monitoring of email and voicemail communications </a:t>
            </a:r>
            <a:r>
              <a:rPr lang="en-US" dirty="0" smtClean="0"/>
              <a:t>and </a:t>
            </a:r>
            <a:r>
              <a:rPr lang="en-US" b="1" dirty="0" smtClean="0"/>
              <a:t>prevent those service providers</a:t>
            </a:r>
            <a:r>
              <a:rPr lang="en-US" dirty="0" smtClean="0"/>
              <a:t> (e.g. </a:t>
            </a:r>
            <a:r>
              <a:rPr lang="en-US" dirty="0" err="1" smtClean="0"/>
              <a:t>gmail</a:t>
            </a:r>
            <a:r>
              <a:rPr lang="en-US" dirty="0" smtClean="0"/>
              <a:t>) from making </a:t>
            </a:r>
            <a:r>
              <a:rPr lang="en-US" b="1" dirty="0" smtClean="0"/>
              <a:t>unauthorized disclosures </a:t>
            </a:r>
            <a:r>
              <a:rPr lang="en-US" dirty="0" smtClean="0"/>
              <a:t>of those contents.</a:t>
            </a:r>
          </a:p>
          <a:p>
            <a:pPr lvl="1"/>
            <a:r>
              <a:rPr lang="en-US" b="1" dirty="0" smtClean="0"/>
              <a:t>Makes it illegal to monitor telephone conversations</a:t>
            </a:r>
            <a:r>
              <a:rPr lang="en-US" dirty="0" smtClean="0"/>
              <a:t>. </a:t>
            </a:r>
          </a:p>
          <a:p>
            <a:r>
              <a:rPr lang="en-US" b="1" dirty="0" smtClean="0"/>
              <a:t>USA PATRIOT 2001 </a:t>
            </a:r>
            <a:r>
              <a:rPr lang="en-US" dirty="0" smtClean="0"/>
              <a:t>- </a:t>
            </a:r>
            <a:r>
              <a:rPr lang="en-US" b="1" dirty="0" smtClean="0">
                <a:solidFill>
                  <a:srgbClr val="FF0000"/>
                </a:solidFill>
              </a:rPr>
              <a:t>Terrorism Focused</a:t>
            </a:r>
            <a:r>
              <a:rPr lang="en-US" b="1" dirty="0" smtClean="0"/>
              <a:t>.</a:t>
            </a:r>
          </a:p>
          <a:p>
            <a:pPr lvl="1"/>
            <a:r>
              <a:rPr lang="en-US" dirty="0" smtClean="0">
                <a:solidFill>
                  <a:srgbClr val="FF0000"/>
                </a:solidFill>
              </a:rPr>
              <a:t>Agencies can gain Wiretapping authorization – blanket authorization against a person to monitor all communications to and from that person.</a:t>
            </a:r>
          </a:p>
          <a:p>
            <a:pPr lvl="1"/>
            <a:r>
              <a:rPr lang="en-US" dirty="0" smtClean="0"/>
              <a:t>ISPs may voluntarily provide the government with information.</a:t>
            </a:r>
          </a:p>
          <a:p>
            <a:pPr lvl="1"/>
            <a:r>
              <a:rPr lang="en-US" dirty="0" smtClean="0"/>
              <a:t>Allows the government to obtain detailed info on user activity through a subpoena.</a:t>
            </a:r>
          </a:p>
          <a:p>
            <a:r>
              <a:rPr lang="en-US" b="1" dirty="0" err="1" smtClean="0"/>
              <a:t>Childrens</a:t>
            </a:r>
            <a:r>
              <a:rPr lang="en-US" b="1" dirty="0" smtClean="0"/>
              <a:t> Online Privacy Protection Act (COPPA) of 2000</a:t>
            </a:r>
          </a:p>
          <a:p>
            <a:pPr lvl="1"/>
            <a:r>
              <a:rPr lang="en-US" dirty="0" smtClean="0"/>
              <a:t>Age of consent 13 years – Parents must give consent for data collected of children below 13 years of age.</a:t>
            </a:r>
            <a:endParaRPr lang="en-US" dirty="0"/>
          </a:p>
        </p:txBody>
      </p:sp>
      <p:sp>
        <p:nvSpPr>
          <p:cNvPr id="4" name="Rectangle 3"/>
          <p:cNvSpPr/>
          <p:nvPr/>
        </p:nvSpPr>
        <p:spPr>
          <a:xfrm>
            <a:off x="6608190" y="3431358"/>
            <a:ext cx="5002617" cy="876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CALEA 1994</a:t>
            </a:r>
          </a:p>
          <a:p>
            <a:pPr algn="just"/>
            <a:r>
              <a:rPr lang="en-US" dirty="0" smtClean="0"/>
              <a:t>All service providers to make wiretaps possible with court order, regardless of technology.</a:t>
            </a:r>
            <a:endParaRPr lang="en-US" dirty="0"/>
          </a:p>
        </p:txBody>
      </p:sp>
      <p:sp>
        <p:nvSpPr>
          <p:cNvPr id="5" name="Rectangle 4"/>
          <p:cNvSpPr/>
          <p:nvPr/>
        </p:nvSpPr>
        <p:spPr>
          <a:xfrm>
            <a:off x="8963130" y="5794397"/>
            <a:ext cx="3228870" cy="1003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FERPA</a:t>
            </a:r>
          </a:p>
          <a:p>
            <a:pPr algn="just"/>
            <a:r>
              <a:rPr lang="en-US" sz="1600" dirty="0" smtClean="0"/>
              <a:t>Applies to student records. Requires student consent for records disclosure</a:t>
            </a:r>
            <a:endParaRPr lang="en-US" sz="1600" dirty="0"/>
          </a:p>
        </p:txBody>
      </p:sp>
    </p:spTree>
    <p:extLst>
      <p:ext uri="{BB962C8B-B14F-4D97-AF65-F5344CB8AC3E}">
        <p14:creationId xmlns:p14="http://schemas.microsoft.com/office/powerpoint/2010/main" val="14678964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Breach notification laws</a:t>
            </a:r>
            <a:endParaRPr lang="en-US" dirty="0"/>
          </a:p>
        </p:txBody>
      </p:sp>
      <p:sp>
        <p:nvSpPr>
          <p:cNvPr id="3" name="Content Placeholder 2"/>
          <p:cNvSpPr>
            <a:spLocks noGrp="1"/>
          </p:cNvSpPr>
          <p:nvPr>
            <p:ph idx="1"/>
          </p:nvPr>
        </p:nvSpPr>
        <p:spPr/>
        <p:txBody>
          <a:bodyPr/>
          <a:lstStyle/>
          <a:p>
            <a:r>
              <a:rPr lang="en-US" b="1" dirty="0" smtClean="0"/>
              <a:t>California SB 1386 - 2002</a:t>
            </a:r>
          </a:p>
          <a:p>
            <a:pPr lvl="1"/>
            <a:r>
              <a:rPr lang="en-US" dirty="0" smtClean="0"/>
              <a:t>Unencrypted Data Exposure or Breach of:</a:t>
            </a:r>
          </a:p>
          <a:p>
            <a:pPr lvl="2"/>
            <a:r>
              <a:rPr lang="en-US" dirty="0" smtClean="0"/>
              <a:t>Social Security Number</a:t>
            </a:r>
          </a:p>
          <a:p>
            <a:pPr lvl="2"/>
            <a:r>
              <a:rPr lang="en-US" dirty="0" smtClean="0"/>
              <a:t>Drivers License</a:t>
            </a:r>
          </a:p>
          <a:p>
            <a:pPr lvl="2"/>
            <a:r>
              <a:rPr lang="en-US" dirty="0" smtClean="0"/>
              <a:t>State Identification Number</a:t>
            </a:r>
          </a:p>
          <a:p>
            <a:pPr lvl="2"/>
            <a:r>
              <a:rPr lang="en-US" dirty="0" smtClean="0"/>
              <a:t>Credit or Debit Card Number</a:t>
            </a:r>
          </a:p>
          <a:p>
            <a:pPr lvl="2"/>
            <a:r>
              <a:rPr lang="en-US" dirty="0" smtClean="0"/>
              <a:t>Bank Account Number with Access password/PIN</a:t>
            </a:r>
          </a:p>
          <a:p>
            <a:pPr lvl="2"/>
            <a:r>
              <a:rPr lang="en-US" dirty="0" smtClean="0"/>
              <a:t>Medical Records</a:t>
            </a:r>
          </a:p>
          <a:p>
            <a:pPr lvl="2"/>
            <a:r>
              <a:rPr lang="en-US" dirty="0" smtClean="0"/>
              <a:t>Health Insurance Information</a:t>
            </a:r>
            <a:endParaRPr lang="en-US" dirty="0"/>
          </a:p>
        </p:txBody>
      </p:sp>
    </p:spTree>
    <p:extLst>
      <p:ext uri="{BB962C8B-B14F-4D97-AF65-F5344CB8AC3E}">
        <p14:creationId xmlns:p14="http://schemas.microsoft.com/office/powerpoint/2010/main" val="3921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European Union</a:t>
            </a:r>
            <a:endParaRPr lang="en-US" dirty="0"/>
          </a:p>
        </p:txBody>
      </p:sp>
      <p:sp>
        <p:nvSpPr>
          <p:cNvPr id="3" name="Content Placeholder 2"/>
          <p:cNvSpPr>
            <a:spLocks noGrp="1"/>
          </p:cNvSpPr>
          <p:nvPr>
            <p:ph idx="1"/>
          </p:nvPr>
        </p:nvSpPr>
        <p:spPr>
          <a:xfrm>
            <a:off x="581192" y="1715956"/>
            <a:ext cx="11029615" cy="5142044"/>
          </a:xfrm>
        </p:spPr>
        <p:txBody>
          <a:bodyPr>
            <a:normAutofit fontScale="92500" lnSpcReduction="20000"/>
          </a:bodyPr>
          <a:lstStyle/>
          <a:p>
            <a:r>
              <a:rPr lang="en-US" b="1" dirty="0" smtClean="0"/>
              <a:t>EU Data Protection Directive</a:t>
            </a:r>
          </a:p>
          <a:p>
            <a:pPr lvl="1"/>
            <a:r>
              <a:rPr lang="en-US" dirty="0" smtClean="0"/>
              <a:t>All processing of personal information meet the following criteria</a:t>
            </a:r>
          </a:p>
          <a:p>
            <a:pPr lvl="2"/>
            <a:r>
              <a:rPr lang="en-US" dirty="0" smtClean="0"/>
              <a:t>Consent</a:t>
            </a:r>
          </a:p>
          <a:p>
            <a:pPr lvl="2"/>
            <a:r>
              <a:rPr lang="en-US" dirty="0" smtClean="0"/>
              <a:t>Contract</a:t>
            </a:r>
          </a:p>
          <a:p>
            <a:pPr lvl="2"/>
            <a:r>
              <a:rPr lang="en-US" dirty="0" smtClean="0"/>
              <a:t>Legal Obligation (e.g. collect passport number in case staying in hotel)</a:t>
            </a:r>
          </a:p>
          <a:p>
            <a:pPr lvl="2"/>
            <a:r>
              <a:rPr lang="en-US" dirty="0" smtClean="0"/>
              <a:t>Vital Interest of the data subject</a:t>
            </a:r>
          </a:p>
          <a:p>
            <a:pPr lvl="2"/>
            <a:r>
              <a:rPr lang="en-US" dirty="0" smtClean="0"/>
              <a:t>Balance between interests of the data holder and the data subject. (e.g. Bank and customer)</a:t>
            </a:r>
          </a:p>
          <a:p>
            <a:pPr lvl="1"/>
            <a:r>
              <a:rPr lang="en-US" dirty="0" smtClean="0"/>
              <a:t>Individuals about whom the data is held or processed have the right to:</a:t>
            </a:r>
          </a:p>
          <a:p>
            <a:pPr lvl="2"/>
            <a:r>
              <a:rPr lang="en-US" dirty="0" smtClean="0"/>
              <a:t>Access the data</a:t>
            </a:r>
          </a:p>
          <a:p>
            <a:pPr lvl="2"/>
            <a:r>
              <a:rPr lang="en-US" dirty="0" smtClean="0"/>
              <a:t>Know the source</a:t>
            </a:r>
          </a:p>
          <a:p>
            <a:pPr lvl="2"/>
            <a:r>
              <a:rPr lang="en-US" dirty="0" smtClean="0"/>
              <a:t>Correct in-accurate data</a:t>
            </a:r>
          </a:p>
          <a:p>
            <a:pPr lvl="2"/>
            <a:r>
              <a:rPr lang="en-US" dirty="0" smtClean="0"/>
              <a:t>Withhold consent to process data in some situations.</a:t>
            </a:r>
          </a:p>
          <a:p>
            <a:pPr lvl="2"/>
            <a:r>
              <a:rPr lang="en-US" dirty="0" smtClean="0"/>
              <a:t>Legal action in case these rights are violated.</a:t>
            </a:r>
          </a:p>
          <a:p>
            <a:pPr lvl="1"/>
            <a:r>
              <a:rPr lang="en-US" dirty="0" smtClean="0"/>
              <a:t>In case PII Data is being sent out of the EU, the organization must ensure that the data is protected.</a:t>
            </a:r>
          </a:p>
          <a:p>
            <a:r>
              <a:rPr lang="en-US" b="1" dirty="0" smtClean="0"/>
              <a:t>GDPR</a:t>
            </a:r>
            <a:r>
              <a:rPr lang="en-US" dirty="0" smtClean="0"/>
              <a:t> – is a REGULATION, needs no LAWS to be passed to be effective!</a:t>
            </a:r>
          </a:p>
          <a:p>
            <a:pPr lvl="1"/>
            <a:r>
              <a:rPr lang="en-US" b="1" dirty="0" smtClean="0"/>
              <a:t>Aims </a:t>
            </a:r>
            <a:r>
              <a:rPr lang="en-US" b="1" dirty="0"/>
              <a:t>primarily to give control to citizens and residents over their personal data and to simplify the regulatory environment for international business by unifying the regulation within the EU</a:t>
            </a:r>
          </a:p>
        </p:txBody>
      </p:sp>
    </p:spTree>
    <p:extLst>
      <p:ext uri="{BB962C8B-B14F-4D97-AF65-F5344CB8AC3E}">
        <p14:creationId xmlns:p14="http://schemas.microsoft.com/office/powerpoint/2010/main" val="28105232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European union - </a:t>
            </a:r>
            <a:r>
              <a:rPr lang="en-US" dirty="0" err="1" smtClean="0"/>
              <a:t>gdpr</a:t>
            </a:r>
            <a:endParaRPr lang="en-US" dirty="0"/>
          </a:p>
        </p:txBody>
      </p:sp>
      <p:sp>
        <p:nvSpPr>
          <p:cNvPr id="3" name="Content Placeholder 2"/>
          <p:cNvSpPr>
            <a:spLocks noGrp="1"/>
          </p:cNvSpPr>
          <p:nvPr>
            <p:ph idx="1"/>
          </p:nvPr>
        </p:nvSpPr>
        <p:spPr>
          <a:xfrm>
            <a:off x="420418" y="1868997"/>
            <a:ext cx="11029615" cy="2925886"/>
          </a:xfrm>
        </p:spPr>
        <p:txBody>
          <a:bodyPr>
            <a:normAutofit lnSpcReduction="10000"/>
          </a:bodyPr>
          <a:lstStyle/>
          <a:p>
            <a:r>
              <a:rPr lang="en-US" b="1" dirty="0" smtClean="0"/>
              <a:t>GDPR</a:t>
            </a:r>
            <a:r>
              <a:rPr lang="en-US" dirty="0" smtClean="0"/>
              <a:t> applies to </a:t>
            </a:r>
            <a:r>
              <a:rPr lang="en-US" b="1" i="1" dirty="0" smtClean="0"/>
              <a:t>all organizations </a:t>
            </a:r>
            <a:r>
              <a:rPr lang="en-US" dirty="0" smtClean="0"/>
              <a:t>that </a:t>
            </a:r>
            <a:r>
              <a:rPr lang="en-US" b="1" i="1" dirty="0" smtClean="0"/>
              <a:t>collect data </a:t>
            </a:r>
            <a:r>
              <a:rPr lang="en-US" dirty="0" smtClean="0"/>
              <a:t>from </a:t>
            </a:r>
            <a:r>
              <a:rPr lang="en-US" b="1" i="1" dirty="0" smtClean="0"/>
              <a:t>EU residents </a:t>
            </a:r>
            <a:r>
              <a:rPr lang="en-US" dirty="0" smtClean="0"/>
              <a:t>or </a:t>
            </a:r>
            <a:r>
              <a:rPr lang="en-US" b="1" i="1" dirty="0" smtClean="0"/>
              <a:t>process information </a:t>
            </a:r>
            <a:r>
              <a:rPr lang="en-US" dirty="0" smtClean="0"/>
              <a:t>on behalf of someone who collects it, </a:t>
            </a:r>
            <a:r>
              <a:rPr lang="en-US" b="1" i="1" dirty="0" smtClean="0">
                <a:solidFill>
                  <a:srgbClr val="FF0000"/>
                </a:solidFill>
              </a:rPr>
              <a:t>even if the organization itself is not based in the EU</a:t>
            </a:r>
            <a:r>
              <a:rPr lang="en-US" dirty="0" smtClean="0">
                <a:solidFill>
                  <a:srgbClr val="FF0000"/>
                </a:solidFill>
              </a:rPr>
              <a:t>:</a:t>
            </a:r>
          </a:p>
          <a:p>
            <a:pPr lvl="1"/>
            <a:r>
              <a:rPr lang="en-US" b="1" dirty="0" smtClean="0"/>
              <a:t>Data Breach notification </a:t>
            </a:r>
            <a:r>
              <a:rPr lang="en-US" dirty="0" smtClean="0"/>
              <a:t>to inform authorities of SERIOUS DATA BREACHES within 24 hours.</a:t>
            </a:r>
          </a:p>
          <a:p>
            <a:pPr lvl="1"/>
            <a:r>
              <a:rPr lang="en-US" dirty="0" smtClean="0"/>
              <a:t>Creation </a:t>
            </a:r>
            <a:r>
              <a:rPr lang="en-US" b="1" dirty="0" smtClean="0"/>
              <a:t>of Centralized data protection authorities </a:t>
            </a:r>
            <a:r>
              <a:rPr lang="en-US" dirty="0" smtClean="0"/>
              <a:t>in each EU Member state.</a:t>
            </a:r>
          </a:p>
          <a:p>
            <a:pPr lvl="1"/>
            <a:r>
              <a:rPr lang="en-US" dirty="0" smtClean="0"/>
              <a:t>Provisions that individuals will have </a:t>
            </a:r>
            <a:r>
              <a:rPr lang="en-US" b="1" dirty="0" smtClean="0"/>
              <a:t>access to their own data</a:t>
            </a:r>
            <a:r>
              <a:rPr lang="en-US" dirty="0" smtClean="0"/>
              <a:t>.</a:t>
            </a:r>
          </a:p>
          <a:p>
            <a:pPr lvl="1"/>
            <a:r>
              <a:rPr lang="en-US" b="1" dirty="0" smtClean="0"/>
              <a:t>Data Portability provisions </a:t>
            </a:r>
            <a:r>
              <a:rPr lang="en-US" dirty="0" smtClean="0"/>
              <a:t>that facilitate </a:t>
            </a:r>
            <a:r>
              <a:rPr lang="en-US" b="1" dirty="0" smtClean="0"/>
              <a:t>the transfer of PII</a:t>
            </a:r>
            <a:r>
              <a:rPr lang="en-US" dirty="0" smtClean="0"/>
              <a:t> between service providers at the individual’s request.</a:t>
            </a:r>
          </a:p>
          <a:p>
            <a:pPr lvl="1"/>
            <a:r>
              <a:rPr lang="en-US" b="1" dirty="0" smtClean="0"/>
              <a:t>Right to be forgotten </a:t>
            </a:r>
            <a:r>
              <a:rPr lang="en-US" dirty="0" smtClean="0"/>
              <a:t>– allows people to require companies to delete their information if it is no longer needed.</a:t>
            </a:r>
          </a:p>
          <a:p>
            <a:pPr lvl="1"/>
            <a:r>
              <a:rPr lang="en-US" dirty="0" smtClean="0"/>
              <a:t>Organizations need to appoint </a:t>
            </a:r>
            <a:r>
              <a:rPr lang="en-US" b="1" dirty="0" smtClean="0"/>
              <a:t>a Data Protection Officer </a:t>
            </a:r>
            <a:r>
              <a:rPr lang="en-US" dirty="0" smtClean="0"/>
              <a:t>who is responsible to oversee the data protection strategy and implementation compliance to GDPR requirements.</a:t>
            </a:r>
            <a:endParaRPr lang="en-US" dirty="0"/>
          </a:p>
        </p:txBody>
      </p:sp>
      <p:sp>
        <p:nvSpPr>
          <p:cNvPr id="4" name="Rectangle 3"/>
          <p:cNvSpPr/>
          <p:nvPr/>
        </p:nvSpPr>
        <p:spPr>
          <a:xfrm>
            <a:off x="8210737" y="2970043"/>
            <a:ext cx="3666416" cy="56697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0000"/>
                </a:solidFill>
              </a:rPr>
              <a:t>GDPR</a:t>
            </a:r>
            <a:r>
              <a:rPr lang="en-US" sz="1600" dirty="0" smtClean="0">
                <a:solidFill>
                  <a:srgbClr val="FF0000"/>
                </a:solidFill>
              </a:rPr>
              <a:t> has </a:t>
            </a:r>
            <a:r>
              <a:rPr lang="en-US" sz="1600" b="1" dirty="0" smtClean="0">
                <a:solidFill>
                  <a:srgbClr val="FF0000"/>
                </a:solidFill>
              </a:rPr>
              <a:t>replaced</a:t>
            </a:r>
            <a:r>
              <a:rPr lang="en-US" sz="1600" dirty="0" smtClean="0">
                <a:solidFill>
                  <a:srgbClr val="FF0000"/>
                </a:solidFill>
              </a:rPr>
              <a:t> the DPD and starts ENFORCEMENT from May 2018</a:t>
            </a:r>
            <a:endParaRPr lang="en-US" sz="1600" dirty="0">
              <a:solidFill>
                <a:srgbClr val="FF0000"/>
              </a:solidFill>
            </a:endParaRPr>
          </a:p>
        </p:txBody>
      </p:sp>
      <p:sp>
        <p:nvSpPr>
          <p:cNvPr id="6" name="TextBox 5"/>
          <p:cNvSpPr txBox="1"/>
          <p:nvPr/>
        </p:nvSpPr>
        <p:spPr>
          <a:xfrm>
            <a:off x="402056" y="4794883"/>
            <a:ext cx="3870228" cy="2031325"/>
          </a:xfrm>
          <a:prstGeom prst="rect">
            <a:avLst/>
          </a:prstGeom>
          <a:noFill/>
        </p:spPr>
        <p:txBody>
          <a:bodyPr wrap="square" rtlCol="0">
            <a:spAutoFit/>
          </a:bodyPr>
          <a:lstStyle/>
          <a:p>
            <a:pPr algn="ctr"/>
            <a:r>
              <a:rPr lang="en-US" b="1" dirty="0" smtClean="0"/>
              <a:t>Data Controller</a:t>
            </a:r>
          </a:p>
          <a:p>
            <a:pPr algn="ctr"/>
            <a:r>
              <a:rPr lang="en-US" dirty="0" smtClean="0"/>
              <a:t>Determines the purposes and means for collecting and processing of personal Data. Shall use processors that will meet GDPR regulation requirements to safeguard PII</a:t>
            </a:r>
          </a:p>
          <a:p>
            <a:pPr algn="ctr"/>
            <a:r>
              <a:rPr lang="en-US" i="1" dirty="0" err="1" smtClean="0"/>
              <a:t>E.g</a:t>
            </a:r>
            <a:r>
              <a:rPr lang="en-US" i="1" dirty="0" smtClean="0"/>
              <a:t>: A bank collecting account information</a:t>
            </a:r>
            <a:endParaRPr lang="en-US" i="1" dirty="0"/>
          </a:p>
        </p:txBody>
      </p:sp>
      <p:sp>
        <p:nvSpPr>
          <p:cNvPr id="7" name="TextBox 6"/>
          <p:cNvSpPr txBox="1"/>
          <p:nvPr/>
        </p:nvSpPr>
        <p:spPr>
          <a:xfrm>
            <a:off x="4803173" y="4794883"/>
            <a:ext cx="3870228" cy="1754326"/>
          </a:xfrm>
          <a:prstGeom prst="rect">
            <a:avLst/>
          </a:prstGeom>
          <a:noFill/>
        </p:spPr>
        <p:txBody>
          <a:bodyPr wrap="square" rtlCol="0">
            <a:spAutoFit/>
          </a:bodyPr>
          <a:lstStyle/>
          <a:p>
            <a:pPr algn="ctr"/>
            <a:r>
              <a:rPr lang="en-US" b="1" dirty="0" smtClean="0"/>
              <a:t>Data Processor</a:t>
            </a:r>
          </a:p>
          <a:p>
            <a:pPr algn="ctr"/>
            <a:r>
              <a:rPr lang="en-US" dirty="0" smtClean="0"/>
              <a:t>Processes data on behalf of the controller based on documented instruction of the controller.</a:t>
            </a:r>
          </a:p>
          <a:p>
            <a:pPr algn="ctr"/>
            <a:r>
              <a:rPr lang="en-US" i="1" dirty="0" err="1" smtClean="0"/>
              <a:t>E.g</a:t>
            </a:r>
            <a:r>
              <a:rPr lang="en-US" i="1" dirty="0" smtClean="0"/>
              <a:t>: Organization that digitizes and archives data on behalf of the bank.</a:t>
            </a:r>
            <a:endParaRPr lang="en-US" i="1" dirty="0"/>
          </a:p>
        </p:txBody>
      </p:sp>
      <p:sp>
        <p:nvSpPr>
          <p:cNvPr id="8" name="Right Brace 7"/>
          <p:cNvSpPr/>
          <p:nvPr/>
        </p:nvSpPr>
        <p:spPr>
          <a:xfrm>
            <a:off x="8309987" y="4692580"/>
            <a:ext cx="894303" cy="196947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p:cNvSpPr/>
          <p:nvPr/>
        </p:nvSpPr>
        <p:spPr>
          <a:xfrm>
            <a:off x="9204290" y="4881792"/>
            <a:ext cx="2903975" cy="160712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smtClean="0">
                <a:solidFill>
                  <a:srgbClr val="FF0000"/>
                </a:solidFill>
              </a:rPr>
              <a:t>Both need to adhere to GDPR and implement controls to safeguard PII.</a:t>
            </a:r>
            <a:endParaRPr lang="en-US" dirty="0">
              <a:solidFill>
                <a:srgbClr val="FF0000"/>
              </a:solidFill>
            </a:endParaRPr>
          </a:p>
        </p:txBody>
      </p:sp>
    </p:spTree>
    <p:extLst>
      <p:ext uri="{BB962C8B-B14F-4D97-AF65-F5344CB8AC3E}">
        <p14:creationId xmlns:p14="http://schemas.microsoft.com/office/powerpoint/2010/main" val="1715936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0361" t="12233" r="13247" b="5979"/>
          <a:stretch/>
        </p:blipFill>
        <p:spPr>
          <a:xfrm>
            <a:off x="575894" y="339365"/>
            <a:ext cx="10660728" cy="6420176"/>
          </a:xfrm>
          <a:prstGeom prst="rect">
            <a:avLst/>
          </a:prstGeom>
        </p:spPr>
      </p:pic>
    </p:spTree>
    <p:extLst>
      <p:ext uri="{BB962C8B-B14F-4D97-AF65-F5344CB8AC3E}">
        <p14:creationId xmlns:p14="http://schemas.microsoft.com/office/powerpoint/2010/main" val="11135550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European union - SAFE HARBOR</a:t>
            </a:r>
            <a:endParaRPr lang="en-US" dirty="0"/>
          </a:p>
        </p:txBody>
      </p:sp>
      <p:sp>
        <p:nvSpPr>
          <p:cNvPr id="3" name="Content Placeholder 2"/>
          <p:cNvSpPr>
            <a:spLocks noGrp="1"/>
          </p:cNvSpPr>
          <p:nvPr>
            <p:ph idx="1"/>
          </p:nvPr>
        </p:nvSpPr>
        <p:spPr>
          <a:xfrm>
            <a:off x="581192" y="2180496"/>
            <a:ext cx="11029615" cy="4677504"/>
          </a:xfrm>
        </p:spPr>
        <p:txBody>
          <a:bodyPr>
            <a:normAutofit lnSpcReduction="10000"/>
          </a:bodyPr>
          <a:lstStyle/>
          <a:p>
            <a:r>
              <a:rPr lang="en-US" b="1" dirty="0" smtClean="0"/>
              <a:t>Safe Harbor:</a:t>
            </a:r>
          </a:p>
          <a:p>
            <a:pPr lvl="1"/>
            <a:r>
              <a:rPr lang="en-US" dirty="0" smtClean="0"/>
              <a:t>The EU requires EU Citizens PII traveling outside the EU to be protected by the EU Privacy law requirements.</a:t>
            </a:r>
          </a:p>
          <a:p>
            <a:pPr lvl="1"/>
            <a:r>
              <a:rPr lang="en-US" dirty="0" smtClean="0"/>
              <a:t>Since the US has lesser privacy laws compared to the European Union, </a:t>
            </a:r>
            <a:r>
              <a:rPr lang="en-US" b="1" dirty="0" smtClean="0"/>
              <a:t>Safe Harbor enables US companies working on EU Citizens PII / conducting business in the EU to comply with EU Privacy laws.</a:t>
            </a:r>
          </a:p>
          <a:p>
            <a:pPr lvl="1"/>
            <a:r>
              <a:rPr lang="en-US" b="1" dirty="0" smtClean="0"/>
              <a:t>Department of Commerce </a:t>
            </a:r>
            <a:r>
              <a:rPr lang="en-US" dirty="0" smtClean="0"/>
              <a:t>certifies organizations as Safe Harbor compliant.</a:t>
            </a:r>
          </a:p>
          <a:p>
            <a:pPr lvl="1"/>
            <a:r>
              <a:rPr lang="en-US" dirty="0" smtClean="0"/>
              <a:t>To qualify for Safe Harbor, US Companies need to meet seven requirements:</a:t>
            </a:r>
          </a:p>
          <a:p>
            <a:pPr lvl="2"/>
            <a:r>
              <a:rPr lang="en-US" b="1" dirty="0" smtClean="0"/>
              <a:t>Notice</a:t>
            </a:r>
            <a:r>
              <a:rPr lang="en-US" dirty="0" smtClean="0"/>
              <a:t> – inform individuals what information is collected and how it will be used.</a:t>
            </a:r>
          </a:p>
          <a:p>
            <a:pPr lvl="2"/>
            <a:r>
              <a:rPr lang="en-US" b="1" dirty="0" smtClean="0"/>
              <a:t>Choice</a:t>
            </a:r>
            <a:r>
              <a:rPr lang="en-US" dirty="0" smtClean="0"/>
              <a:t> – opt-out choice if it’s shared with third parties. Opt-in in case it’s sensitive information.</a:t>
            </a:r>
          </a:p>
          <a:p>
            <a:pPr lvl="2"/>
            <a:r>
              <a:rPr lang="en-US" b="1" dirty="0" smtClean="0"/>
              <a:t>Onward Transfer </a:t>
            </a:r>
            <a:r>
              <a:rPr lang="en-US" dirty="0" smtClean="0"/>
              <a:t>– Organizations can only share data with other Organizations that comply to Safe Harbor.</a:t>
            </a:r>
          </a:p>
          <a:p>
            <a:pPr lvl="2"/>
            <a:r>
              <a:rPr lang="en-US" b="1" dirty="0" smtClean="0"/>
              <a:t>Access</a:t>
            </a:r>
            <a:r>
              <a:rPr lang="en-US" dirty="0" smtClean="0"/>
              <a:t> – Individuals must have access to any records containing their personal information.</a:t>
            </a:r>
          </a:p>
          <a:p>
            <a:pPr lvl="2"/>
            <a:r>
              <a:rPr lang="en-US" b="1" dirty="0" smtClean="0"/>
              <a:t>Security</a:t>
            </a:r>
            <a:r>
              <a:rPr lang="en-US" dirty="0" smtClean="0"/>
              <a:t> – Proper mechanisms to protect data loss, misuse and unauthorized disclosure.</a:t>
            </a:r>
          </a:p>
          <a:p>
            <a:pPr lvl="2"/>
            <a:r>
              <a:rPr lang="en-US" b="1" dirty="0" smtClean="0"/>
              <a:t>Data Integrity </a:t>
            </a:r>
            <a:r>
              <a:rPr lang="en-US" dirty="0" smtClean="0"/>
              <a:t>– mechanisms to have reliability of the data they maintain. </a:t>
            </a:r>
          </a:p>
          <a:p>
            <a:pPr lvl="2"/>
            <a:r>
              <a:rPr lang="en-US" b="1" dirty="0" smtClean="0"/>
              <a:t>Enforcement</a:t>
            </a:r>
            <a:r>
              <a:rPr lang="en-US" dirty="0" smtClean="0"/>
              <a:t> – individuals have a dispute resolution process, and provide certifications to regulatory bodies that they comply to Safe Harbor.</a:t>
            </a:r>
          </a:p>
          <a:p>
            <a:pPr lvl="2"/>
            <a:endParaRPr lang="en-US" b="1" dirty="0"/>
          </a:p>
        </p:txBody>
      </p:sp>
      <p:sp>
        <p:nvSpPr>
          <p:cNvPr id="4" name="Rectangle 3"/>
          <p:cNvSpPr/>
          <p:nvPr/>
        </p:nvSpPr>
        <p:spPr>
          <a:xfrm>
            <a:off x="9216399" y="3506771"/>
            <a:ext cx="2394408" cy="12820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SAFE HARBOR was </a:t>
            </a:r>
            <a:r>
              <a:rPr lang="en-US" b="1" dirty="0" smtClean="0">
                <a:solidFill>
                  <a:srgbClr val="FF0000"/>
                </a:solidFill>
              </a:rPr>
              <a:t>outlawed</a:t>
            </a:r>
            <a:r>
              <a:rPr lang="en-US" dirty="0" smtClean="0">
                <a:solidFill>
                  <a:srgbClr val="FF0000"/>
                </a:solidFill>
              </a:rPr>
              <a:t> in 2015 and the PRIVACY SHIELD replaced it in 2016</a:t>
            </a:r>
            <a:endParaRPr lang="en-US" dirty="0">
              <a:solidFill>
                <a:srgbClr val="FF0000"/>
              </a:solidFill>
            </a:endParaRPr>
          </a:p>
        </p:txBody>
      </p:sp>
    </p:spTree>
    <p:extLst>
      <p:ext uri="{BB962C8B-B14F-4D97-AF65-F5344CB8AC3E}">
        <p14:creationId xmlns:p14="http://schemas.microsoft.com/office/powerpoint/2010/main" val="21891804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European union – PRIVACY SHIELD</a:t>
            </a:r>
            <a:endParaRPr lang="en-US" dirty="0"/>
          </a:p>
        </p:txBody>
      </p:sp>
      <p:sp>
        <p:nvSpPr>
          <p:cNvPr id="3" name="Content Placeholder 2"/>
          <p:cNvSpPr>
            <a:spLocks noGrp="1"/>
          </p:cNvSpPr>
          <p:nvPr>
            <p:ph idx="1"/>
          </p:nvPr>
        </p:nvSpPr>
        <p:spPr>
          <a:xfrm>
            <a:off x="581192" y="2180496"/>
            <a:ext cx="11029615" cy="4559669"/>
          </a:xfrm>
        </p:spPr>
        <p:txBody>
          <a:bodyPr>
            <a:normAutofit fontScale="92500"/>
          </a:bodyPr>
          <a:lstStyle/>
          <a:p>
            <a:r>
              <a:rPr lang="en-US" b="1" dirty="0"/>
              <a:t>Notice</a:t>
            </a:r>
            <a:r>
              <a:rPr lang="en-US" dirty="0"/>
              <a:t> – inform individuals </a:t>
            </a:r>
            <a:r>
              <a:rPr lang="en-US" b="1" i="1" dirty="0" smtClean="0"/>
              <a:t>about the purposes </a:t>
            </a:r>
            <a:r>
              <a:rPr lang="en-US" dirty="0" smtClean="0"/>
              <a:t>for which it collects and uses information about them. Also inform about rights.</a:t>
            </a:r>
            <a:endParaRPr lang="en-US" dirty="0"/>
          </a:p>
          <a:p>
            <a:r>
              <a:rPr lang="en-US" b="1" dirty="0"/>
              <a:t>Choice</a:t>
            </a:r>
            <a:r>
              <a:rPr lang="en-US" dirty="0"/>
              <a:t> – </a:t>
            </a:r>
            <a:r>
              <a:rPr lang="en-US" dirty="0" smtClean="0"/>
              <a:t>offer the user the choice to opt-out.</a:t>
            </a:r>
            <a:endParaRPr lang="en-US" dirty="0"/>
          </a:p>
          <a:p>
            <a:r>
              <a:rPr lang="en-US" b="1" dirty="0" smtClean="0"/>
              <a:t>Accountability of Onward </a:t>
            </a:r>
            <a:r>
              <a:rPr lang="en-US" b="1" dirty="0"/>
              <a:t>Transfer </a:t>
            </a:r>
            <a:r>
              <a:rPr lang="en-US" dirty="0"/>
              <a:t>– Organizations can only </a:t>
            </a:r>
            <a:r>
              <a:rPr lang="en-US" dirty="0" smtClean="0"/>
              <a:t>transfer data </a:t>
            </a:r>
            <a:r>
              <a:rPr lang="en-US" dirty="0"/>
              <a:t>with other Organizations that comply to </a:t>
            </a:r>
            <a:r>
              <a:rPr lang="en-US" b="1" dirty="0" smtClean="0"/>
              <a:t>Notice</a:t>
            </a:r>
            <a:r>
              <a:rPr lang="en-US" dirty="0" smtClean="0"/>
              <a:t> and </a:t>
            </a:r>
            <a:r>
              <a:rPr lang="en-US" b="1" dirty="0" smtClean="0"/>
              <a:t>Choice</a:t>
            </a:r>
            <a:r>
              <a:rPr lang="en-US" dirty="0" smtClean="0"/>
              <a:t> principles.</a:t>
            </a:r>
            <a:endParaRPr lang="en-US" dirty="0"/>
          </a:p>
          <a:p>
            <a:r>
              <a:rPr lang="en-US" b="1" dirty="0"/>
              <a:t>Security</a:t>
            </a:r>
            <a:r>
              <a:rPr lang="en-US" dirty="0"/>
              <a:t> – Proper mechanisms to protect data loss, misuse and unauthorized </a:t>
            </a:r>
            <a:r>
              <a:rPr lang="en-US" dirty="0" smtClean="0"/>
              <a:t>disclosure to protect personal data.</a:t>
            </a:r>
          </a:p>
          <a:p>
            <a:r>
              <a:rPr lang="en-US" b="1" dirty="0" smtClean="0"/>
              <a:t>Data integrity and Purpose Limitation </a:t>
            </a:r>
            <a:r>
              <a:rPr lang="en-US" dirty="0" smtClean="0"/>
              <a:t>– Only collect data that is needed for processing purposes as identified in Notice. Organization also responsible to take reasonable steps to ensure data is accurate, complete and current.</a:t>
            </a:r>
            <a:endParaRPr lang="en-US" dirty="0"/>
          </a:p>
          <a:p>
            <a:r>
              <a:rPr lang="en-US" b="1" dirty="0" smtClean="0"/>
              <a:t>Access</a:t>
            </a:r>
            <a:r>
              <a:rPr lang="en-US" dirty="0" smtClean="0"/>
              <a:t> </a:t>
            </a:r>
            <a:r>
              <a:rPr lang="en-US" dirty="0"/>
              <a:t>– Individuals must have access to any records containing their personal information</a:t>
            </a:r>
            <a:r>
              <a:rPr lang="en-US" dirty="0" smtClean="0"/>
              <a:t>. Also have the ability to correct, amend or delete information when it is inaccurate.</a:t>
            </a:r>
            <a:endParaRPr lang="en-US" dirty="0"/>
          </a:p>
          <a:p>
            <a:r>
              <a:rPr lang="en-US" b="1" dirty="0" smtClean="0"/>
              <a:t>Recourse, Enforcement</a:t>
            </a:r>
            <a:r>
              <a:rPr lang="en-US" dirty="0" smtClean="0"/>
              <a:t> </a:t>
            </a:r>
            <a:r>
              <a:rPr lang="en-US" b="1" dirty="0" smtClean="0"/>
              <a:t>and Liability</a:t>
            </a:r>
            <a:r>
              <a:rPr lang="en-US" dirty="0" smtClean="0"/>
              <a:t>– implement mechanisms to ensure compliance with principles and provide mechanisms to handle individual complaints with a response to any complaints within 45 days, agree to an appeal process including binding arbitration.</a:t>
            </a:r>
            <a:endParaRPr lang="en-US" dirty="0"/>
          </a:p>
          <a:p>
            <a:endParaRPr lang="en-US" dirty="0"/>
          </a:p>
        </p:txBody>
      </p:sp>
    </p:spTree>
    <p:extLst>
      <p:ext uri="{BB962C8B-B14F-4D97-AF65-F5344CB8AC3E}">
        <p14:creationId xmlns:p14="http://schemas.microsoft.com/office/powerpoint/2010/main" val="1294634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confidentiality</a:t>
            </a:r>
            <a:endParaRPr lang="en-US" dirty="0"/>
          </a:p>
        </p:txBody>
      </p:sp>
      <p:sp>
        <p:nvSpPr>
          <p:cNvPr id="5" name="Content Placeholder 4"/>
          <p:cNvSpPr>
            <a:spLocks noGrp="1"/>
          </p:cNvSpPr>
          <p:nvPr>
            <p:ph idx="1"/>
          </p:nvPr>
        </p:nvSpPr>
        <p:spPr>
          <a:xfrm>
            <a:off x="581192" y="2180496"/>
            <a:ext cx="11029615" cy="4587949"/>
          </a:xfrm>
        </p:spPr>
        <p:txBody>
          <a:bodyPr>
            <a:normAutofit fontScale="85000" lnSpcReduction="20000"/>
          </a:bodyPr>
          <a:lstStyle/>
          <a:p>
            <a:r>
              <a:rPr lang="en-US" dirty="0" smtClean="0"/>
              <a:t>Prevent the unauthorized disclosure of information.</a:t>
            </a:r>
          </a:p>
          <a:p>
            <a:r>
              <a:rPr lang="en-US" dirty="0" smtClean="0"/>
              <a:t>Prevent unauthorized read access to data.</a:t>
            </a:r>
          </a:p>
          <a:p>
            <a:r>
              <a:rPr lang="en-US" dirty="0" smtClean="0"/>
              <a:t>Restrict access to those authorized to view the data.</a:t>
            </a:r>
          </a:p>
          <a:p>
            <a:r>
              <a:rPr lang="en-US" dirty="0" smtClean="0"/>
              <a:t>Examples of confidentiality include:</a:t>
            </a:r>
          </a:p>
          <a:p>
            <a:pPr lvl="1"/>
            <a:r>
              <a:rPr lang="en-US" dirty="0" smtClean="0"/>
              <a:t>Encryption</a:t>
            </a:r>
          </a:p>
          <a:p>
            <a:pPr lvl="1"/>
            <a:r>
              <a:rPr lang="en-US" dirty="0" smtClean="0"/>
              <a:t>Authentication</a:t>
            </a:r>
          </a:p>
          <a:p>
            <a:pPr lvl="1"/>
            <a:r>
              <a:rPr lang="en-US" dirty="0" err="1" smtClean="0"/>
              <a:t>AirGap</a:t>
            </a:r>
            <a:endParaRPr lang="en-US" dirty="0" smtClean="0"/>
          </a:p>
          <a:p>
            <a:r>
              <a:rPr lang="en-US" dirty="0" smtClean="0"/>
              <a:t>Attacks on Confidentiality:</a:t>
            </a:r>
          </a:p>
          <a:p>
            <a:pPr lvl="1"/>
            <a:r>
              <a:rPr lang="en-US" dirty="0" smtClean="0"/>
              <a:t>Theft of PII such as credit card information</a:t>
            </a:r>
          </a:p>
          <a:p>
            <a:pPr lvl="1"/>
            <a:r>
              <a:rPr lang="en-US" dirty="0" smtClean="0"/>
              <a:t>Packet Capturing</a:t>
            </a:r>
          </a:p>
          <a:p>
            <a:pPr lvl="1"/>
            <a:r>
              <a:rPr lang="en-US" dirty="0" smtClean="0"/>
              <a:t>Dumpster Diving – Scanning company dumpsters for discarded sensitive information.</a:t>
            </a:r>
          </a:p>
          <a:p>
            <a:pPr lvl="1"/>
            <a:r>
              <a:rPr lang="en-US" dirty="0" smtClean="0"/>
              <a:t>Wiretapping</a:t>
            </a:r>
          </a:p>
          <a:p>
            <a:pPr lvl="1"/>
            <a:r>
              <a:rPr lang="en-US" dirty="0" smtClean="0"/>
              <a:t>Keylogging</a:t>
            </a:r>
          </a:p>
          <a:p>
            <a:pPr lvl="1"/>
            <a:r>
              <a:rPr lang="en-US" dirty="0" smtClean="0"/>
              <a:t>Social Engineering.</a:t>
            </a:r>
          </a:p>
          <a:p>
            <a:pPr lvl="1"/>
            <a:r>
              <a:rPr lang="en-US" dirty="0" smtClean="0"/>
              <a:t>Phishing / Pharming – Hack sensitive information using fake emails / URLs. Pharming redirects legitimate traffic to another website.</a:t>
            </a:r>
            <a:endParaRPr lang="en-US" dirty="0"/>
          </a:p>
          <a:p>
            <a:pPr lvl="1"/>
            <a:endParaRPr lang="en-US" dirty="0"/>
          </a:p>
        </p:txBody>
      </p:sp>
    </p:spTree>
    <p:extLst>
      <p:ext uri="{BB962C8B-B14F-4D97-AF65-F5344CB8AC3E}">
        <p14:creationId xmlns:p14="http://schemas.microsoft.com/office/powerpoint/2010/main" val="13953914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Intellectual property - Definitions</a:t>
            </a:r>
            <a:endParaRPr lang="en-US" dirty="0"/>
          </a:p>
        </p:txBody>
      </p:sp>
      <p:sp>
        <p:nvSpPr>
          <p:cNvPr id="3" name="Content Placeholder 2"/>
          <p:cNvSpPr>
            <a:spLocks noGrp="1"/>
          </p:cNvSpPr>
          <p:nvPr>
            <p:ph idx="1"/>
          </p:nvPr>
        </p:nvSpPr>
        <p:spPr>
          <a:xfrm>
            <a:off x="581192" y="1791372"/>
            <a:ext cx="11029615" cy="4967648"/>
          </a:xfrm>
        </p:spPr>
        <p:txBody>
          <a:bodyPr>
            <a:normAutofit fontScale="77500" lnSpcReduction="20000"/>
          </a:bodyPr>
          <a:lstStyle/>
          <a:p>
            <a:r>
              <a:rPr lang="en-US" b="1" dirty="0" smtClean="0"/>
              <a:t>Copyright - </a:t>
            </a:r>
            <a:r>
              <a:rPr lang="en-US" dirty="0"/>
              <a:t>U.S. Copyright Office </a:t>
            </a:r>
          </a:p>
          <a:p>
            <a:pPr lvl="1"/>
            <a:r>
              <a:rPr lang="en-US" dirty="0" smtClean="0"/>
              <a:t>Protects works from unauthorized duplication.</a:t>
            </a:r>
          </a:p>
          <a:p>
            <a:pPr lvl="1"/>
            <a:r>
              <a:rPr lang="en-US" dirty="0" smtClean="0"/>
              <a:t>Applies to: Literary, musical, movie, pictorial, sound, architectural works. Software source codes and look and feel can be copyrighted – not the idea.</a:t>
            </a:r>
          </a:p>
          <a:p>
            <a:pPr lvl="1"/>
            <a:r>
              <a:rPr lang="en-US" dirty="0" smtClean="0"/>
              <a:t>Works are protected until 70 years after death of the author.  75 years for organizations.</a:t>
            </a:r>
          </a:p>
          <a:p>
            <a:pPr lvl="1"/>
            <a:r>
              <a:rPr lang="en-US" b="1" dirty="0" smtClean="0"/>
              <a:t>Copyrights are protected by the DMCA – Digital Millennium Copyright Act.</a:t>
            </a:r>
          </a:p>
          <a:p>
            <a:r>
              <a:rPr lang="en-US" b="1" dirty="0" smtClean="0"/>
              <a:t>Trade Mark - </a:t>
            </a:r>
            <a:r>
              <a:rPr lang="en-US" dirty="0"/>
              <a:t>US Patents and Trademarks Office.</a:t>
            </a:r>
          </a:p>
          <a:p>
            <a:pPr lvl="1"/>
            <a:r>
              <a:rPr lang="en-US" dirty="0" smtClean="0"/>
              <a:t>Trademarks protect words, slogans or logo’s that identify a Brand (a company and it’s services.)</a:t>
            </a:r>
          </a:p>
          <a:p>
            <a:pPr lvl="1"/>
            <a:r>
              <a:rPr lang="en-US" dirty="0" smtClean="0"/>
              <a:t>Trademarks are granted for 10 years </a:t>
            </a:r>
            <a:r>
              <a:rPr lang="en-US" b="1" i="1" dirty="0" smtClean="0"/>
              <a:t>but renewable indefinitely</a:t>
            </a:r>
            <a:r>
              <a:rPr lang="en-US" dirty="0" smtClean="0"/>
              <a:t>. </a:t>
            </a:r>
          </a:p>
          <a:p>
            <a:pPr lvl="1"/>
            <a:r>
              <a:rPr lang="en-US" dirty="0" smtClean="0"/>
              <a:t>Unregistered Trademarks have the TM symbol and the registered have ® symbol.</a:t>
            </a:r>
          </a:p>
          <a:p>
            <a:r>
              <a:rPr lang="en-US" b="1" dirty="0" smtClean="0"/>
              <a:t>Patents - </a:t>
            </a:r>
            <a:r>
              <a:rPr lang="en-US" dirty="0"/>
              <a:t>US Patents and Trademarks Office.</a:t>
            </a:r>
          </a:p>
          <a:p>
            <a:pPr lvl="1"/>
            <a:r>
              <a:rPr lang="en-US" dirty="0" smtClean="0"/>
              <a:t>Protect intellectual property rights of </a:t>
            </a:r>
            <a:r>
              <a:rPr lang="en-US" b="1" dirty="0" smtClean="0"/>
              <a:t>inventors</a:t>
            </a:r>
            <a:r>
              <a:rPr lang="en-US" dirty="0" smtClean="0"/>
              <a:t>.</a:t>
            </a:r>
          </a:p>
          <a:p>
            <a:pPr lvl="1"/>
            <a:r>
              <a:rPr lang="en-US" dirty="0" smtClean="0"/>
              <a:t>Period of 20 years where the inventor has exclusive rights to his invention. Non-renewable, hence shortest duration.</a:t>
            </a:r>
          </a:p>
          <a:p>
            <a:r>
              <a:rPr lang="en-US" b="1" dirty="0" smtClean="0"/>
              <a:t>Trade Secret</a:t>
            </a:r>
          </a:p>
          <a:p>
            <a:pPr lvl="1"/>
            <a:r>
              <a:rPr lang="en-US" dirty="0" smtClean="0"/>
              <a:t>Trade secrets are absolutely critical to business and leakage could destroy the business (McDonald’s secret sauce)</a:t>
            </a:r>
          </a:p>
          <a:p>
            <a:pPr lvl="1"/>
            <a:r>
              <a:rPr lang="en-US" dirty="0" smtClean="0"/>
              <a:t>Is not registered with anyone as it could lead to disclosure which could lead to copy. Companies must enforce their own protection of data to ensure it doesn’t get exposed.</a:t>
            </a:r>
          </a:p>
          <a:p>
            <a:pPr lvl="1"/>
            <a:r>
              <a:rPr lang="en-US" b="1" dirty="0" smtClean="0"/>
              <a:t>Trade secrets are protected by the Economic Espionage Act.</a:t>
            </a:r>
          </a:p>
          <a:p>
            <a:r>
              <a:rPr lang="en-US" b="1" dirty="0" smtClean="0"/>
              <a:t>Licensing</a:t>
            </a:r>
            <a:r>
              <a:rPr lang="en-US" dirty="0" smtClean="0"/>
              <a:t> </a:t>
            </a:r>
          </a:p>
          <a:p>
            <a:pPr lvl="1"/>
            <a:r>
              <a:rPr lang="en-US" b="1" dirty="0" smtClean="0"/>
              <a:t>Protected by UCITA</a:t>
            </a:r>
            <a:r>
              <a:rPr lang="en-US" dirty="0" smtClean="0"/>
              <a:t>, making licensing terms are legal contracts, and opt-out capabilities.</a:t>
            </a:r>
            <a:endParaRPr lang="en-US" dirty="0"/>
          </a:p>
        </p:txBody>
      </p:sp>
      <p:pic>
        <p:nvPicPr>
          <p:cNvPr id="1026" name="Picture 2" descr="Image result for trademark logo"/>
          <p:cNvPicPr>
            <a:picLocks noChangeAspect="1" noChangeArrowheads="1"/>
          </p:cNvPicPr>
          <p:nvPr/>
        </p:nvPicPr>
        <p:blipFill rotWithShape="1">
          <a:blip r:embed="rId3">
            <a:extLst>
              <a:ext uri="{28A0092B-C50C-407E-A947-70E740481C1C}">
                <a14:useLocalDpi xmlns:a14="http://schemas.microsoft.com/office/drawing/2010/main" val="0"/>
              </a:ext>
            </a:extLst>
          </a:blip>
          <a:srcRect t="15011" r="2517" b="23628"/>
          <a:stretch/>
        </p:blipFill>
        <p:spPr bwMode="auto">
          <a:xfrm>
            <a:off x="7451921" y="3299382"/>
            <a:ext cx="1827105" cy="5750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rademark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7538" y="3313380"/>
            <a:ext cx="1729786" cy="6022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796994" y="3874417"/>
            <a:ext cx="1282046" cy="307777"/>
          </a:xfrm>
          <a:prstGeom prst="rect">
            <a:avLst/>
          </a:prstGeom>
          <a:noFill/>
        </p:spPr>
        <p:txBody>
          <a:bodyPr wrap="square" rtlCol="0">
            <a:spAutoFit/>
          </a:bodyPr>
          <a:lstStyle/>
          <a:p>
            <a:r>
              <a:rPr lang="en-US" sz="1400" b="1" dirty="0" smtClean="0"/>
              <a:t>Registered</a:t>
            </a:r>
            <a:endParaRPr lang="en-US" sz="1400" b="1" dirty="0"/>
          </a:p>
        </p:txBody>
      </p:sp>
      <p:sp>
        <p:nvSpPr>
          <p:cNvPr id="7" name="TextBox 6"/>
          <p:cNvSpPr txBox="1"/>
          <p:nvPr/>
        </p:nvSpPr>
        <p:spPr>
          <a:xfrm>
            <a:off x="7683725" y="3874416"/>
            <a:ext cx="1282046" cy="307777"/>
          </a:xfrm>
          <a:prstGeom prst="rect">
            <a:avLst/>
          </a:prstGeom>
          <a:noFill/>
        </p:spPr>
        <p:txBody>
          <a:bodyPr wrap="square" rtlCol="0">
            <a:spAutoFit/>
          </a:bodyPr>
          <a:lstStyle/>
          <a:p>
            <a:r>
              <a:rPr lang="en-US" sz="1400" b="1" dirty="0" smtClean="0"/>
              <a:t>Unregistered</a:t>
            </a:r>
            <a:endParaRPr lang="en-US" sz="1400" b="1" dirty="0"/>
          </a:p>
        </p:txBody>
      </p:sp>
    </p:spTree>
    <p:extLst>
      <p:ext uri="{BB962C8B-B14F-4D97-AF65-F5344CB8AC3E}">
        <p14:creationId xmlns:p14="http://schemas.microsoft.com/office/powerpoint/2010/main" val="16591104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Intellectual Property - Laws</a:t>
            </a:r>
            <a:endParaRPr lang="en-US" dirty="0"/>
          </a:p>
        </p:txBody>
      </p:sp>
      <p:sp>
        <p:nvSpPr>
          <p:cNvPr id="3" name="Content Placeholder 2"/>
          <p:cNvSpPr>
            <a:spLocks noGrp="1"/>
          </p:cNvSpPr>
          <p:nvPr>
            <p:ph idx="1"/>
          </p:nvPr>
        </p:nvSpPr>
        <p:spPr>
          <a:xfrm>
            <a:off x="581192" y="1819374"/>
            <a:ext cx="11029615" cy="4854804"/>
          </a:xfrm>
        </p:spPr>
        <p:txBody>
          <a:bodyPr>
            <a:normAutofit/>
          </a:bodyPr>
          <a:lstStyle/>
          <a:p>
            <a:r>
              <a:rPr lang="en-US" b="1" dirty="0" smtClean="0"/>
              <a:t>Digital Millennium Copy Right Act:</a:t>
            </a:r>
          </a:p>
          <a:p>
            <a:pPr lvl="1"/>
            <a:r>
              <a:rPr lang="en-US" dirty="0" smtClean="0"/>
              <a:t>Literary, Musical, Dramatic, Pantomimes/Choreographic, Pictorial/Sculptural/Graphical, Motion Pictures/AV, Sound recordings and Architectural works.</a:t>
            </a:r>
          </a:p>
          <a:p>
            <a:pPr lvl="1"/>
            <a:r>
              <a:rPr lang="en-US" b="1" dirty="0" smtClean="0"/>
              <a:t>Computer software under literary works, </a:t>
            </a:r>
            <a:r>
              <a:rPr lang="en-US" b="1" dirty="0" smtClean="0">
                <a:solidFill>
                  <a:srgbClr val="FF0000"/>
                </a:solidFill>
              </a:rPr>
              <a:t>protects actual source code</a:t>
            </a:r>
            <a:r>
              <a:rPr lang="en-US" b="1" dirty="0" smtClean="0"/>
              <a:t>. Not the idea or process.</a:t>
            </a:r>
          </a:p>
          <a:p>
            <a:pPr lvl="1"/>
            <a:r>
              <a:rPr lang="en-US" b="1" dirty="0" smtClean="0"/>
              <a:t>Exemption from DMCA:</a:t>
            </a:r>
          </a:p>
          <a:p>
            <a:pPr lvl="2"/>
            <a:r>
              <a:rPr lang="en-US" dirty="0" smtClean="0"/>
              <a:t>Transmission must be initiated by person other than the Service Provider.</a:t>
            </a:r>
          </a:p>
          <a:p>
            <a:pPr lvl="2"/>
            <a:r>
              <a:rPr lang="en-US" dirty="0" smtClean="0"/>
              <a:t>Transmission, routing, provision of connections or copying must be carried out by an automated technical process without selection of material by the service provider.</a:t>
            </a:r>
          </a:p>
          <a:p>
            <a:pPr lvl="2"/>
            <a:r>
              <a:rPr lang="en-US" dirty="0" smtClean="0"/>
              <a:t>The Service provider must not determine the recipients of the material.</a:t>
            </a:r>
          </a:p>
          <a:p>
            <a:pPr lvl="2"/>
            <a:r>
              <a:rPr lang="en-US" dirty="0" smtClean="0"/>
              <a:t>Any intermediate copies (caching) must not ordinarily be accessible to any one other than the anticipated recipients and must not be retained for longer than reasonably necessary by the service provider.</a:t>
            </a:r>
          </a:p>
          <a:p>
            <a:pPr lvl="2"/>
            <a:r>
              <a:rPr lang="en-US" dirty="0" smtClean="0"/>
              <a:t>The material must be transmitted with no modification of the content.</a:t>
            </a:r>
          </a:p>
        </p:txBody>
      </p:sp>
    </p:spTree>
    <p:extLst>
      <p:ext uri="{BB962C8B-B14F-4D97-AF65-F5344CB8AC3E}">
        <p14:creationId xmlns:p14="http://schemas.microsoft.com/office/powerpoint/2010/main" val="38407955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 Controls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Computer Export Controls</a:t>
            </a:r>
          </a:p>
          <a:p>
            <a:pPr lvl="1"/>
            <a:r>
              <a:rPr lang="en-US" dirty="0"/>
              <a:t>Limits US companies from exporting and selling high-performance computing systems to countries suspected of terrorism, pose a nuclear threat etc. Today on the list: Cuba, Iran, Syria, North Korea, Sudan.</a:t>
            </a:r>
          </a:p>
          <a:p>
            <a:r>
              <a:rPr lang="en-US" b="1" dirty="0"/>
              <a:t>Encryption Export Controls</a:t>
            </a:r>
          </a:p>
          <a:p>
            <a:pPr lvl="1"/>
            <a:r>
              <a:rPr lang="en-US" dirty="0"/>
              <a:t>Limits US companies from exporting and selling high-security encryption technologies to countries suspected of terrorism, pose a nuclear threat or not agreeing to the WAASENAR agreement.</a:t>
            </a:r>
          </a:p>
          <a:p>
            <a:r>
              <a:rPr lang="en-US" b="1" dirty="0"/>
              <a:t>International Traffic in Arms Regulations (ITAR)</a:t>
            </a:r>
          </a:p>
          <a:p>
            <a:pPr lvl="1"/>
            <a:r>
              <a:rPr lang="en-US" dirty="0"/>
              <a:t>Controls export of military or </a:t>
            </a:r>
            <a:r>
              <a:rPr lang="en-US" dirty="0" smtClean="0"/>
              <a:t>Defence </a:t>
            </a:r>
            <a:r>
              <a:rPr lang="en-US" dirty="0"/>
              <a:t>items, appearing on United States Munitions List (USML)</a:t>
            </a:r>
          </a:p>
          <a:p>
            <a:r>
              <a:rPr lang="en-US" b="1" dirty="0"/>
              <a:t>Export Administration Regulations (EAR)</a:t>
            </a:r>
          </a:p>
          <a:p>
            <a:pPr lvl="1"/>
            <a:r>
              <a:rPr lang="en-US" dirty="0"/>
              <a:t>Controls export of commercial items that have military applications, appearing on Commerce control List (CCL)</a:t>
            </a:r>
          </a:p>
          <a:p>
            <a:pPr lvl="1"/>
            <a:r>
              <a:rPr lang="en-US" dirty="0"/>
              <a:t>Department of Commerce</a:t>
            </a:r>
          </a:p>
          <a:p>
            <a:endParaRPr lang="en-US" dirty="0"/>
          </a:p>
        </p:txBody>
      </p:sp>
    </p:spTree>
    <p:extLst>
      <p:ext uri="{BB962C8B-B14F-4D97-AF65-F5344CB8AC3E}">
        <p14:creationId xmlns:p14="http://schemas.microsoft.com/office/powerpoint/2010/main" val="33968032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Intellectual property - licensing</a:t>
            </a:r>
            <a:endParaRPr lang="en-US" dirty="0"/>
          </a:p>
        </p:txBody>
      </p:sp>
      <p:sp>
        <p:nvSpPr>
          <p:cNvPr id="3" name="Content Placeholder 2"/>
          <p:cNvSpPr>
            <a:spLocks noGrp="1"/>
          </p:cNvSpPr>
          <p:nvPr>
            <p:ph idx="1"/>
          </p:nvPr>
        </p:nvSpPr>
        <p:spPr/>
        <p:txBody>
          <a:bodyPr/>
          <a:lstStyle/>
          <a:p>
            <a:r>
              <a:rPr lang="en-US" b="1" dirty="0" smtClean="0"/>
              <a:t>Contractual License Agreements: </a:t>
            </a:r>
            <a:r>
              <a:rPr lang="en-US" dirty="0" smtClean="0"/>
              <a:t>Written contract between Software vendor and Customer.</a:t>
            </a:r>
          </a:p>
          <a:p>
            <a:r>
              <a:rPr lang="en-US" b="1" dirty="0" smtClean="0"/>
              <a:t>Shrink-wrap License Agreements: </a:t>
            </a:r>
            <a:r>
              <a:rPr lang="en-US" dirty="0" smtClean="0"/>
              <a:t>Written outside the box/software packaging. Acknowledgement via breaking the seal.</a:t>
            </a:r>
          </a:p>
          <a:p>
            <a:r>
              <a:rPr lang="en-US" b="1" dirty="0" smtClean="0"/>
              <a:t>Click-through License Agreements: </a:t>
            </a:r>
            <a:r>
              <a:rPr lang="en-US" dirty="0" smtClean="0"/>
              <a:t>Click a button for consent (I agree)</a:t>
            </a:r>
          </a:p>
          <a:p>
            <a:r>
              <a:rPr lang="en-US" b="1" dirty="0" smtClean="0"/>
              <a:t>Cloud-services License Agreements: </a:t>
            </a:r>
            <a:r>
              <a:rPr lang="en-US" dirty="0" smtClean="0"/>
              <a:t>Click to Read T&amp;C, Click I agree.</a:t>
            </a:r>
            <a:endParaRPr lang="en-US" dirty="0"/>
          </a:p>
        </p:txBody>
      </p:sp>
    </p:spTree>
    <p:extLst>
      <p:ext uri="{BB962C8B-B14F-4D97-AF65-F5344CB8AC3E}">
        <p14:creationId xmlns:p14="http://schemas.microsoft.com/office/powerpoint/2010/main" val="34887485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Domain II – Asset Security</a:t>
            </a:r>
            <a:endParaRPr lang="en-US" dirty="0"/>
          </a:p>
        </p:txBody>
      </p:sp>
      <p:sp>
        <p:nvSpPr>
          <p:cNvPr id="5" name="Text Placeholder 4"/>
          <p:cNvSpPr>
            <a:spLocks noGrp="1"/>
          </p:cNvSpPr>
          <p:nvPr>
            <p:ph type="body" idx="1"/>
          </p:nvPr>
        </p:nvSpPr>
        <p:spPr/>
        <p:txBody>
          <a:bodyPr/>
          <a:lstStyle/>
          <a:p>
            <a:endParaRPr lang="en-US"/>
          </a:p>
        </p:txBody>
      </p:sp>
      <p:grpSp>
        <p:nvGrpSpPr>
          <p:cNvPr id="6" name="Group 5"/>
          <p:cNvGrpSpPr/>
          <p:nvPr/>
        </p:nvGrpSpPr>
        <p:grpSpPr>
          <a:xfrm>
            <a:off x="10539167" y="753777"/>
            <a:ext cx="1462685" cy="905462"/>
            <a:chOff x="10539167" y="753777"/>
            <a:chExt cx="1462685" cy="905462"/>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9167" y="753777"/>
              <a:ext cx="1035573" cy="905462"/>
            </a:xfrm>
            <a:prstGeom prst="rect">
              <a:avLst/>
            </a:prstGeom>
          </p:spPr>
        </p:pic>
        <p:sp>
          <p:nvSpPr>
            <p:cNvPr id="8" name="TextBox 7"/>
            <p:cNvSpPr txBox="1"/>
            <p:nvPr/>
          </p:nvSpPr>
          <p:spPr>
            <a:xfrm>
              <a:off x="11428983" y="1098786"/>
              <a:ext cx="572869" cy="215444"/>
            </a:xfrm>
            <a:prstGeom prst="rect">
              <a:avLst/>
            </a:prstGeom>
            <a:noFill/>
          </p:spPr>
          <p:txBody>
            <a:bodyPr wrap="square" rtlCol="0">
              <a:spAutoFit/>
            </a:bodyPr>
            <a:lstStyle/>
            <a:p>
              <a:r>
                <a:rPr lang="en-US" sz="800" dirty="0" smtClean="0"/>
                <a:t>TM</a:t>
              </a:r>
              <a:endParaRPr lang="en-US" sz="800" dirty="0"/>
            </a:p>
          </p:txBody>
        </p:sp>
      </p:grpSp>
    </p:spTree>
    <p:extLst>
      <p:ext uri="{BB962C8B-B14F-4D97-AF65-F5344CB8AC3E}">
        <p14:creationId xmlns:p14="http://schemas.microsoft.com/office/powerpoint/2010/main" val="1015654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Classification</a:t>
            </a:r>
            <a:endParaRPr lang="en-US" dirty="0"/>
          </a:p>
        </p:txBody>
      </p:sp>
      <p:sp>
        <p:nvSpPr>
          <p:cNvPr id="3" name="Content Placeholder 2"/>
          <p:cNvSpPr>
            <a:spLocks noGrp="1"/>
          </p:cNvSpPr>
          <p:nvPr>
            <p:ph idx="1"/>
          </p:nvPr>
        </p:nvSpPr>
        <p:spPr>
          <a:xfrm>
            <a:off x="581192" y="1898109"/>
            <a:ext cx="11029615" cy="3144539"/>
          </a:xfrm>
        </p:spPr>
        <p:txBody>
          <a:bodyPr>
            <a:normAutofit/>
          </a:bodyPr>
          <a:lstStyle/>
          <a:p>
            <a:r>
              <a:rPr lang="en-US" b="1" dirty="0" smtClean="0"/>
              <a:t>Purpose</a:t>
            </a:r>
            <a:r>
              <a:rPr lang="en-US" dirty="0" smtClean="0"/>
              <a:t>: Drive what controls must be in place to PROTECT the data or Asset</a:t>
            </a:r>
          </a:p>
          <a:p>
            <a:r>
              <a:rPr lang="en-US" dirty="0" smtClean="0"/>
              <a:t>Sensitivity Labels are selected on:</a:t>
            </a:r>
          </a:p>
          <a:p>
            <a:pPr lvl="1"/>
            <a:r>
              <a:rPr lang="en-US" dirty="0" smtClean="0"/>
              <a:t>Value of the Data</a:t>
            </a:r>
          </a:p>
          <a:p>
            <a:pPr lvl="1"/>
            <a:r>
              <a:rPr lang="en-US" dirty="0" smtClean="0"/>
              <a:t>Loss if Compromised</a:t>
            </a:r>
          </a:p>
          <a:p>
            <a:pPr lvl="1"/>
            <a:r>
              <a:rPr lang="en-US" dirty="0" smtClean="0"/>
              <a:t>Legislative Drivers</a:t>
            </a:r>
          </a:p>
          <a:p>
            <a:pPr lvl="1"/>
            <a:r>
              <a:rPr lang="en-US" dirty="0" smtClean="0"/>
              <a:t>Liabilities</a:t>
            </a:r>
          </a:p>
          <a:p>
            <a:pPr lvl="1"/>
            <a:r>
              <a:rPr lang="en-US" dirty="0" smtClean="0"/>
              <a:t>Value to competitors</a:t>
            </a:r>
          </a:p>
          <a:p>
            <a:pPr lvl="1"/>
            <a:r>
              <a:rPr lang="en-US" dirty="0" smtClean="0"/>
              <a:t>Acquisition Cost</a:t>
            </a:r>
          </a:p>
        </p:txBody>
      </p:sp>
      <p:sp>
        <p:nvSpPr>
          <p:cNvPr id="4" name="Rounded Rectangle 3"/>
          <p:cNvSpPr/>
          <p:nvPr/>
        </p:nvSpPr>
        <p:spPr>
          <a:xfrm>
            <a:off x="2492189" y="5791201"/>
            <a:ext cx="2008094" cy="8875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Value</a:t>
            </a:r>
          </a:p>
          <a:p>
            <a:pPr algn="ctr"/>
            <a:r>
              <a:rPr lang="en-US" sz="1400" dirty="0" smtClean="0"/>
              <a:t>Determine Value of Data</a:t>
            </a:r>
            <a:endParaRPr lang="en-US" sz="1400" dirty="0"/>
          </a:p>
        </p:txBody>
      </p:sp>
      <p:sp>
        <p:nvSpPr>
          <p:cNvPr id="5" name="Rounded Rectangle 4"/>
          <p:cNvSpPr/>
          <p:nvPr/>
        </p:nvSpPr>
        <p:spPr>
          <a:xfrm>
            <a:off x="4787153" y="5794056"/>
            <a:ext cx="2008094" cy="8875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Classify</a:t>
            </a:r>
          </a:p>
          <a:p>
            <a:pPr algn="ctr"/>
            <a:r>
              <a:rPr lang="en-US" sz="1400" dirty="0" smtClean="0"/>
              <a:t>Classify data based on the Value</a:t>
            </a:r>
            <a:endParaRPr lang="en-US" sz="1400" dirty="0"/>
          </a:p>
        </p:txBody>
      </p:sp>
      <p:sp>
        <p:nvSpPr>
          <p:cNvPr id="6" name="Rounded Rectangle 5"/>
          <p:cNvSpPr/>
          <p:nvPr/>
        </p:nvSpPr>
        <p:spPr>
          <a:xfrm>
            <a:off x="7064187" y="5789575"/>
            <a:ext cx="2008094" cy="8875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Control</a:t>
            </a:r>
          </a:p>
          <a:p>
            <a:pPr algn="ctr"/>
            <a:r>
              <a:rPr lang="en-US" sz="1400" dirty="0" smtClean="0"/>
              <a:t>Implement controls based on the Classification Labels</a:t>
            </a:r>
            <a:endParaRPr lang="en-US" sz="1400" dirty="0"/>
          </a:p>
        </p:txBody>
      </p:sp>
      <p:sp>
        <p:nvSpPr>
          <p:cNvPr id="7" name="Right Arrow 6"/>
          <p:cNvSpPr/>
          <p:nvPr/>
        </p:nvSpPr>
        <p:spPr>
          <a:xfrm>
            <a:off x="4450978" y="6067480"/>
            <a:ext cx="403411" cy="331694"/>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8" name="Right Arrow 7"/>
          <p:cNvSpPr/>
          <p:nvPr/>
        </p:nvSpPr>
        <p:spPr>
          <a:xfrm>
            <a:off x="6728012" y="6067480"/>
            <a:ext cx="403411" cy="331694"/>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9" name="TextBox 8"/>
          <p:cNvSpPr txBox="1"/>
          <p:nvPr/>
        </p:nvSpPr>
        <p:spPr>
          <a:xfrm>
            <a:off x="4491317" y="5325035"/>
            <a:ext cx="2476319" cy="369332"/>
          </a:xfrm>
          <a:prstGeom prst="rect">
            <a:avLst/>
          </a:prstGeom>
          <a:noFill/>
        </p:spPr>
        <p:txBody>
          <a:bodyPr wrap="none" rtlCol="0">
            <a:spAutoFit/>
          </a:bodyPr>
          <a:lstStyle/>
          <a:p>
            <a:r>
              <a:rPr lang="en-US" b="1" dirty="0" smtClean="0"/>
              <a:t>Securing Data / Asset</a:t>
            </a:r>
            <a:endParaRPr lang="en-US" b="1" dirty="0"/>
          </a:p>
        </p:txBody>
      </p:sp>
      <p:sp>
        <p:nvSpPr>
          <p:cNvPr id="10" name="TextBox 9"/>
          <p:cNvSpPr txBox="1"/>
          <p:nvPr/>
        </p:nvSpPr>
        <p:spPr>
          <a:xfrm>
            <a:off x="3496236" y="2773698"/>
            <a:ext cx="2344270" cy="12003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b="1" dirty="0" smtClean="0"/>
              <a:t>Sensitivity</a:t>
            </a:r>
          </a:p>
          <a:p>
            <a:r>
              <a:rPr lang="en-US" dirty="0" smtClean="0"/>
              <a:t>Amount of Damage that may be caused if data leaks.</a:t>
            </a:r>
            <a:endParaRPr lang="en-US" dirty="0"/>
          </a:p>
        </p:txBody>
      </p:sp>
      <p:sp>
        <p:nvSpPr>
          <p:cNvPr id="11" name="TextBox 10"/>
          <p:cNvSpPr txBox="1"/>
          <p:nvPr/>
        </p:nvSpPr>
        <p:spPr>
          <a:xfrm>
            <a:off x="5922024" y="2762711"/>
            <a:ext cx="3929890" cy="12003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b="1" dirty="0" smtClean="0"/>
              <a:t>Criticality</a:t>
            </a:r>
          </a:p>
          <a:p>
            <a:r>
              <a:rPr lang="en-US" dirty="0" smtClean="0"/>
              <a:t>Time when the release of sensitive data may cause harm. </a:t>
            </a:r>
          </a:p>
          <a:p>
            <a:r>
              <a:rPr lang="en-US" i="1" dirty="0" smtClean="0"/>
              <a:t>E.g. Financial results before public call.</a:t>
            </a:r>
            <a:endParaRPr lang="en-US" i="1" dirty="0"/>
          </a:p>
        </p:txBody>
      </p:sp>
      <p:sp>
        <p:nvSpPr>
          <p:cNvPr id="12" name="Rectangle 11"/>
          <p:cNvSpPr/>
          <p:nvPr/>
        </p:nvSpPr>
        <p:spPr>
          <a:xfrm>
            <a:off x="3486785" y="4054118"/>
            <a:ext cx="2491991" cy="1110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Labels</a:t>
            </a:r>
          </a:p>
          <a:p>
            <a:pPr algn="ctr"/>
            <a:r>
              <a:rPr lang="en-US" dirty="0" smtClean="0"/>
              <a:t>All objects have labels.  Marks sensitivity of the object.</a:t>
            </a:r>
            <a:endParaRPr lang="en-US" dirty="0"/>
          </a:p>
        </p:txBody>
      </p:sp>
      <p:sp>
        <p:nvSpPr>
          <p:cNvPr id="13" name="Rectangle 12"/>
          <p:cNvSpPr/>
          <p:nvPr/>
        </p:nvSpPr>
        <p:spPr>
          <a:xfrm>
            <a:off x="6135166" y="4054117"/>
            <a:ext cx="2848067" cy="1110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Clearances</a:t>
            </a:r>
          </a:p>
          <a:p>
            <a:pPr algn="ctr"/>
            <a:r>
              <a:rPr lang="en-US" dirty="0" smtClean="0"/>
              <a:t>All subjects have clearances.  Trustworthiness of a subject </a:t>
            </a:r>
            <a:endParaRPr lang="en-US" dirty="0"/>
          </a:p>
        </p:txBody>
      </p:sp>
      <p:sp>
        <p:nvSpPr>
          <p:cNvPr id="14" name="Rectangle 13"/>
          <p:cNvSpPr/>
          <p:nvPr/>
        </p:nvSpPr>
        <p:spPr>
          <a:xfrm>
            <a:off x="9099429" y="4054117"/>
            <a:ext cx="2848067" cy="1110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Compartments</a:t>
            </a:r>
          </a:p>
          <a:p>
            <a:pPr algn="ctr"/>
            <a:r>
              <a:rPr lang="en-US" dirty="0" smtClean="0"/>
              <a:t>Additional control over highly sensitive info. Clearance + Need to Know </a:t>
            </a:r>
            <a:endParaRPr lang="en-US" dirty="0"/>
          </a:p>
        </p:txBody>
      </p:sp>
      <p:sp>
        <p:nvSpPr>
          <p:cNvPr id="15" name="TextBox 14"/>
          <p:cNvSpPr txBox="1"/>
          <p:nvPr/>
        </p:nvSpPr>
        <p:spPr>
          <a:xfrm>
            <a:off x="9531540" y="5467315"/>
            <a:ext cx="2344270" cy="1200329"/>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b="1" dirty="0" smtClean="0"/>
              <a:t>Marking</a:t>
            </a:r>
          </a:p>
          <a:p>
            <a:r>
              <a:rPr lang="en-US" dirty="0" smtClean="0"/>
              <a:t>Sensitive media needs to be marked to prevent mishandling.</a:t>
            </a:r>
            <a:endParaRPr lang="en-US" dirty="0"/>
          </a:p>
        </p:txBody>
      </p:sp>
      <p:sp>
        <p:nvSpPr>
          <p:cNvPr id="16" name="TextBox 15"/>
          <p:cNvSpPr txBox="1"/>
          <p:nvPr/>
        </p:nvSpPr>
        <p:spPr>
          <a:xfrm>
            <a:off x="9938867" y="1898108"/>
            <a:ext cx="2182797" cy="212365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50" b="1" dirty="0" smtClean="0"/>
              <a:t>Rights – </a:t>
            </a:r>
            <a:r>
              <a:rPr lang="en-US" sz="1650" dirty="0" smtClean="0"/>
              <a:t>Actions a subject can take.</a:t>
            </a:r>
          </a:p>
          <a:p>
            <a:r>
              <a:rPr lang="en-US" sz="1650" b="1" dirty="0" smtClean="0"/>
              <a:t>Permissions – </a:t>
            </a:r>
            <a:r>
              <a:rPr lang="en-US" sz="1650" dirty="0" smtClean="0"/>
              <a:t>Access to an Object.</a:t>
            </a:r>
          </a:p>
          <a:p>
            <a:r>
              <a:rPr lang="en-US" sz="1650" b="1" dirty="0" smtClean="0"/>
              <a:t>Privileges – </a:t>
            </a:r>
            <a:r>
              <a:rPr lang="en-US" sz="1650" dirty="0" smtClean="0"/>
              <a:t>Rights + Permissions in a Subject Object Relationship</a:t>
            </a:r>
            <a:endParaRPr lang="en-US" sz="1650" b="1" dirty="0" smtClean="0"/>
          </a:p>
        </p:txBody>
      </p:sp>
    </p:spTree>
    <p:extLst>
      <p:ext uri="{BB962C8B-B14F-4D97-AF65-F5344CB8AC3E}">
        <p14:creationId xmlns:p14="http://schemas.microsoft.com/office/powerpoint/2010/main" val="37071660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Classification models</a:t>
            </a:r>
            <a:endParaRPr lang="en-US" dirty="0"/>
          </a:p>
        </p:txBody>
      </p:sp>
      <p:sp>
        <p:nvSpPr>
          <p:cNvPr id="2" name="Rounded Rectangle 1"/>
          <p:cNvSpPr/>
          <p:nvPr/>
        </p:nvSpPr>
        <p:spPr>
          <a:xfrm>
            <a:off x="4563035" y="2402541"/>
            <a:ext cx="2160494" cy="10040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Grave Damage</a:t>
            </a:r>
          </a:p>
          <a:p>
            <a:pPr algn="ctr"/>
            <a:r>
              <a:rPr lang="en-US" dirty="0" smtClean="0"/>
              <a:t>Class 3</a:t>
            </a:r>
            <a:endParaRPr lang="en-US" dirty="0"/>
          </a:p>
        </p:txBody>
      </p:sp>
      <p:sp>
        <p:nvSpPr>
          <p:cNvPr id="5" name="Rounded Rectangle 4"/>
          <p:cNvSpPr/>
          <p:nvPr/>
        </p:nvSpPr>
        <p:spPr>
          <a:xfrm>
            <a:off x="4563035" y="3508433"/>
            <a:ext cx="2160494" cy="10040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Serious Damage</a:t>
            </a:r>
          </a:p>
          <a:p>
            <a:pPr algn="ctr"/>
            <a:r>
              <a:rPr lang="en-US" dirty="0" smtClean="0"/>
              <a:t>Class 2</a:t>
            </a:r>
            <a:endParaRPr lang="en-US" dirty="0"/>
          </a:p>
        </p:txBody>
      </p:sp>
      <p:sp>
        <p:nvSpPr>
          <p:cNvPr id="6" name="Rounded Rectangle 5"/>
          <p:cNvSpPr/>
          <p:nvPr/>
        </p:nvSpPr>
        <p:spPr>
          <a:xfrm>
            <a:off x="4563035" y="4614325"/>
            <a:ext cx="2160494" cy="10040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Damage</a:t>
            </a:r>
          </a:p>
          <a:p>
            <a:pPr algn="ctr"/>
            <a:r>
              <a:rPr lang="en-US" dirty="0" smtClean="0"/>
              <a:t>Class 1</a:t>
            </a:r>
            <a:endParaRPr lang="en-US" dirty="0"/>
          </a:p>
        </p:txBody>
      </p:sp>
      <p:sp>
        <p:nvSpPr>
          <p:cNvPr id="7" name="Rounded Rectangle 6"/>
          <p:cNvSpPr/>
          <p:nvPr/>
        </p:nvSpPr>
        <p:spPr>
          <a:xfrm>
            <a:off x="4563035" y="5720217"/>
            <a:ext cx="2160494" cy="10040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No Damage, available to anyone</a:t>
            </a:r>
          </a:p>
          <a:p>
            <a:pPr algn="ctr"/>
            <a:r>
              <a:rPr lang="en-US" dirty="0" smtClean="0"/>
              <a:t>Class 0</a:t>
            </a:r>
            <a:endParaRPr lang="en-US" dirty="0"/>
          </a:p>
        </p:txBody>
      </p:sp>
      <p:sp>
        <p:nvSpPr>
          <p:cNvPr id="8" name="Rounded Rectangle 7"/>
          <p:cNvSpPr/>
          <p:nvPr/>
        </p:nvSpPr>
        <p:spPr>
          <a:xfrm>
            <a:off x="1524000" y="2402541"/>
            <a:ext cx="2160494" cy="100404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Top Secret</a:t>
            </a:r>
            <a:endParaRPr lang="en-US" dirty="0"/>
          </a:p>
        </p:txBody>
      </p:sp>
      <p:sp>
        <p:nvSpPr>
          <p:cNvPr id="9" name="Rounded Rectangle 8"/>
          <p:cNvSpPr/>
          <p:nvPr/>
        </p:nvSpPr>
        <p:spPr>
          <a:xfrm>
            <a:off x="1524000" y="3508433"/>
            <a:ext cx="2160494" cy="100404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Secret</a:t>
            </a:r>
            <a:endParaRPr lang="en-US" dirty="0"/>
          </a:p>
        </p:txBody>
      </p:sp>
      <p:sp>
        <p:nvSpPr>
          <p:cNvPr id="10" name="Rounded Rectangle 9"/>
          <p:cNvSpPr/>
          <p:nvPr/>
        </p:nvSpPr>
        <p:spPr>
          <a:xfrm>
            <a:off x="1524000" y="4614325"/>
            <a:ext cx="2160494" cy="100404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Confidential</a:t>
            </a:r>
            <a:endParaRPr lang="en-US" dirty="0"/>
          </a:p>
        </p:txBody>
      </p:sp>
      <p:sp>
        <p:nvSpPr>
          <p:cNvPr id="11" name="Rounded Rectangle 10"/>
          <p:cNvSpPr/>
          <p:nvPr/>
        </p:nvSpPr>
        <p:spPr>
          <a:xfrm>
            <a:off x="7584142" y="2396807"/>
            <a:ext cx="2160494" cy="100404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Confidential / </a:t>
            </a:r>
            <a:r>
              <a:rPr lang="en-US" dirty="0" err="1" smtClean="0"/>
              <a:t>Propreitary</a:t>
            </a:r>
            <a:endParaRPr lang="en-US" dirty="0"/>
          </a:p>
        </p:txBody>
      </p:sp>
      <p:sp>
        <p:nvSpPr>
          <p:cNvPr id="12" name="Rounded Rectangle 11"/>
          <p:cNvSpPr/>
          <p:nvPr/>
        </p:nvSpPr>
        <p:spPr>
          <a:xfrm>
            <a:off x="7584142" y="3502699"/>
            <a:ext cx="2160494" cy="100404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Private</a:t>
            </a:r>
            <a:endParaRPr lang="en-US" dirty="0"/>
          </a:p>
        </p:txBody>
      </p:sp>
      <p:sp>
        <p:nvSpPr>
          <p:cNvPr id="13" name="Rounded Rectangle 12"/>
          <p:cNvSpPr/>
          <p:nvPr/>
        </p:nvSpPr>
        <p:spPr>
          <a:xfrm>
            <a:off x="7584142" y="4608591"/>
            <a:ext cx="2160494" cy="100404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Sensitive</a:t>
            </a:r>
            <a:endParaRPr lang="en-US" dirty="0"/>
          </a:p>
        </p:txBody>
      </p:sp>
      <p:sp>
        <p:nvSpPr>
          <p:cNvPr id="14" name="TextBox 13"/>
          <p:cNvSpPr txBox="1"/>
          <p:nvPr/>
        </p:nvSpPr>
        <p:spPr>
          <a:xfrm flipH="1">
            <a:off x="1489033" y="1819835"/>
            <a:ext cx="2312001" cy="646331"/>
          </a:xfrm>
          <a:prstGeom prst="rect">
            <a:avLst/>
          </a:prstGeom>
          <a:noFill/>
        </p:spPr>
        <p:txBody>
          <a:bodyPr wrap="square" rtlCol="0">
            <a:spAutoFit/>
          </a:bodyPr>
          <a:lstStyle/>
          <a:p>
            <a:pPr algn="ctr"/>
            <a:r>
              <a:rPr lang="en-US" b="1" u="sng" dirty="0" smtClean="0"/>
              <a:t>Government / Military Model</a:t>
            </a:r>
            <a:endParaRPr lang="en-US" b="1" u="sng" dirty="0"/>
          </a:p>
        </p:txBody>
      </p:sp>
      <p:sp>
        <p:nvSpPr>
          <p:cNvPr id="15" name="TextBox 14"/>
          <p:cNvSpPr txBox="1"/>
          <p:nvPr/>
        </p:nvSpPr>
        <p:spPr>
          <a:xfrm flipH="1">
            <a:off x="7831118" y="1792345"/>
            <a:ext cx="1666541" cy="646331"/>
          </a:xfrm>
          <a:prstGeom prst="rect">
            <a:avLst/>
          </a:prstGeom>
          <a:noFill/>
        </p:spPr>
        <p:txBody>
          <a:bodyPr wrap="square" rtlCol="0">
            <a:spAutoFit/>
          </a:bodyPr>
          <a:lstStyle/>
          <a:p>
            <a:pPr algn="ctr"/>
            <a:r>
              <a:rPr lang="en-US" b="1" u="sng" dirty="0" smtClean="0"/>
              <a:t>Corporate Model</a:t>
            </a:r>
            <a:endParaRPr lang="en-US" b="1" u="sng" dirty="0"/>
          </a:p>
        </p:txBody>
      </p:sp>
      <p:sp>
        <p:nvSpPr>
          <p:cNvPr id="16" name="TextBox 15"/>
          <p:cNvSpPr txBox="1"/>
          <p:nvPr/>
        </p:nvSpPr>
        <p:spPr>
          <a:xfrm flipH="1">
            <a:off x="4825926" y="1833137"/>
            <a:ext cx="1666541" cy="646331"/>
          </a:xfrm>
          <a:prstGeom prst="rect">
            <a:avLst/>
          </a:prstGeom>
          <a:noFill/>
        </p:spPr>
        <p:txBody>
          <a:bodyPr wrap="square" rtlCol="0">
            <a:spAutoFit/>
          </a:bodyPr>
          <a:lstStyle/>
          <a:p>
            <a:pPr algn="ctr"/>
            <a:r>
              <a:rPr lang="en-US" b="1" dirty="0" smtClean="0"/>
              <a:t>Exposure Consequence</a:t>
            </a:r>
            <a:endParaRPr lang="en-US" b="1" dirty="0"/>
          </a:p>
        </p:txBody>
      </p:sp>
      <p:cxnSp>
        <p:nvCxnSpPr>
          <p:cNvPr id="18" name="Straight Connector 17"/>
          <p:cNvCxnSpPr/>
          <p:nvPr/>
        </p:nvCxnSpPr>
        <p:spPr>
          <a:xfrm>
            <a:off x="3684494" y="2940424"/>
            <a:ext cx="878541" cy="0"/>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9" name="Straight Connector 18"/>
          <p:cNvCxnSpPr/>
          <p:nvPr/>
        </p:nvCxnSpPr>
        <p:spPr>
          <a:xfrm>
            <a:off x="3684494" y="3989294"/>
            <a:ext cx="878541" cy="0"/>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0" name="Straight Connector 19"/>
          <p:cNvCxnSpPr/>
          <p:nvPr/>
        </p:nvCxnSpPr>
        <p:spPr>
          <a:xfrm>
            <a:off x="3684494" y="5154707"/>
            <a:ext cx="878541" cy="0"/>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1" name="Straight Connector 20"/>
          <p:cNvCxnSpPr/>
          <p:nvPr/>
        </p:nvCxnSpPr>
        <p:spPr>
          <a:xfrm>
            <a:off x="6723529" y="5136777"/>
            <a:ext cx="878541" cy="0"/>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2" name="Straight Connector 21"/>
          <p:cNvCxnSpPr/>
          <p:nvPr/>
        </p:nvCxnSpPr>
        <p:spPr>
          <a:xfrm>
            <a:off x="6705601" y="4016189"/>
            <a:ext cx="878541" cy="0"/>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3" name="Straight Connector 22"/>
          <p:cNvCxnSpPr/>
          <p:nvPr/>
        </p:nvCxnSpPr>
        <p:spPr>
          <a:xfrm>
            <a:off x="6723529" y="2940424"/>
            <a:ext cx="878541" cy="0"/>
          </a:xfrm>
          <a:prstGeom prst="line">
            <a:avLst/>
          </a:prstGeom>
          <a:ln/>
        </p:spPr>
        <p:style>
          <a:lnRef idx="3">
            <a:schemeClr val="accent6"/>
          </a:lnRef>
          <a:fillRef idx="0">
            <a:schemeClr val="accent6"/>
          </a:fillRef>
          <a:effectRef idx="2">
            <a:schemeClr val="accent6"/>
          </a:effectRef>
          <a:fontRef idx="minor">
            <a:schemeClr val="tx1"/>
          </a:fontRef>
        </p:style>
      </p:cxnSp>
      <p:sp>
        <p:nvSpPr>
          <p:cNvPr id="24" name="Rounded Rectangle 23"/>
          <p:cNvSpPr/>
          <p:nvPr/>
        </p:nvSpPr>
        <p:spPr>
          <a:xfrm>
            <a:off x="1537893" y="5729182"/>
            <a:ext cx="2160494" cy="100404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Unclassified</a:t>
            </a:r>
            <a:endParaRPr lang="en-US" dirty="0"/>
          </a:p>
        </p:txBody>
      </p:sp>
      <p:cxnSp>
        <p:nvCxnSpPr>
          <p:cNvPr id="25" name="Straight Connector 24"/>
          <p:cNvCxnSpPr/>
          <p:nvPr/>
        </p:nvCxnSpPr>
        <p:spPr>
          <a:xfrm>
            <a:off x="3698387" y="6231205"/>
            <a:ext cx="878541" cy="0"/>
          </a:xfrm>
          <a:prstGeom prst="line">
            <a:avLst/>
          </a:prstGeom>
          <a:ln/>
        </p:spPr>
        <p:style>
          <a:lnRef idx="3">
            <a:schemeClr val="accent6"/>
          </a:lnRef>
          <a:fillRef idx="0">
            <a:schemeClr val="accent6"/>
          </a:fillRef>
          <a:effectRef idx="2">
            <a:schemeClr val="accent6"/>
          </a:effectRef>
          <a:fontRef idx="minor">
            <a:schemeClr val="tx1"/>
          </a:fontRef>
        </p:style>
      </p:cxnSp>
      <p:sp>
        <p:nvSpPr>
          <p:cNvPr id="26" name="Rounded Rectangle 25"/>
          <p:cNvSpPr/>
          <p:nvPr/>
        </p:nvSpPr>
        <p:spPr>
          <a:xfrm>
            <a:off x="7602070" y="5720213"/>
            <a:ext cx="2160494" cy="100404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Public</a:t>
            </a:r>
            <a:endParaRPr lang="en-US" dirty="0"/>
          </a:p>
        </p:txBody>
      </p:sp>
      <p:cxnSp>
        <p:nvCxnSpPr>
          <p:cNvPr id="27" name="Straight Connector 26"/>
          <p:cNvCxnSpPr/>
          <p:nvPr/>
        </p:nvCxnSpPr>
        <p:spPr>
          <a:xfrm>
            <a:off x="6705601" y="6213276"/>
            <a:ext cx="878541" cy="0"/>
          </a:xfrm>
          <a:prstGeom prst="line">
            <a:avLst/>
          </a:prstGeom>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8179961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Asset Security Terms</a:t>
            </a:r>
            <a:endParaRPr lang="en-US" dirty="0"/>
          </a:p>
        </p:txBody>
      </p:sp>
      <p:sp>
        <p:nvSpPr>
          <p:cNvPr id="3" name="Content Placeholder 2"/>
          <p:cNvSpPr>
            <a:spLocks noGrp="1"/>
          </p:cNvSpPr>
          <p:nvPr>
            <p:ph idx="1"/>
          </p:nvPr>
        </p:nvSpPr>
        <p:spPr/>
        <p:txBody>
          <a:bodyPr/>
          <a:lstStyle/>
          <a:p>
            <a:r>
              <a:rPr lang="en-US" b="1" dirty="0" smtClean="0"/>
              <a:t>PII – Personally Identifiable Information </a:t>
            </a:r>
            <a:r>
              <a:rPr lang="en-US" dirty="0" smtClean="0"/>
              <a:t>– </a:t>
            </a:r>
            <a:r>
              <a:rPr lang="en-US" i="1" dirty="0" smtClean="0"/>
              <a:t>specified by NIST SP-800-122</a:t>
            </a:r>
          </a:p>
          <a:p>
            <a:pPr lvl="1"/>
            <a:r>
              <a:rPr lang="en-US" dirty="0" smtClean="0"/>
              <a:t>information to identify or trace an individual such as name, social-security number, place and date of birth, mother’s maiden name, biometric records.</a:t>
            </a:r>
          </a:p>
          <a:p>
            <a:pPr lvl="1"/>
            <a:r>
              <a:rPr lang="en-US" dirty="0" smtClean="0"/>
              <a:t>Information that can be linked to an individual such as financial, work, health and educational.</a:t>
            </a:r>
          </a:p>
          <a:p>
            <a:r>
              <a:rPr lang="en-US" b="1" dirty="0" smtClean="0"/>
              <a:t>PHI – Personal Health Information </a:t>
            </a:r>
            <a:r>
              <a:rPr lang="en-US" dirty="0" smtClean="0"/>
              <a:t>– </a:t>
            </a:r>
            <a:r>
              <a:rPr lang="en-US" i="1" dirty="0" smtClean="0"/>
              <a:t>specified by HIPAA</a:t>
            </a:r>
          </a:p>
          <a:p>
            <a:pPr lvl="1"/>
            <a:r>
              <a:rPr lang="en-US" dirty="0" smtClean="0"/>
              <a:t>Information created or received by a healthcare provider, health plan, public health authority, life insurer, healthcare clearing house, employer, school or university.</a:t>
            </a:r>
          </a:p>
          <a:p>
            <a:pPr lvl="1"/>
            <a:r>
              <a:rPr lang="en-US" dirty="0" smtClean="0"/>
              <a:t>Relates to past, present or future physical or mental health conditions of individual, or past, present and future payment to provision health care to an individual.</a:t>
            </a:r>
          </a:p>
          <a:p>
            <a:r>
              <a:rPr lang="en-US" b="1" dirty="0" smtClean="0"/>
              <a:t>Record Retention:  </a:t>
            </a:r>
            <a:r>
              <a:rPr lang="en-US" dirty="0" smtClean="0"/>
              <a:t>Time to retain audit logs or data as specified by the organizations policy or regulatory requirements.</a:t>
            </a:r>
            <a:endParaRPr lang="en-US" dirty="0"/>
          </a:p>
        </p:txBody>
      </p:sp>
    </p:spTree>
    <p:extLst>
      <p:ext uri="{BB962C8B-B14F-4D97-AF65-F5344CB8AC3E}">
        <p14:creationId xmlns:p14="http://schemas.microsoft.com/office/powerpoint/2010/main" val="3765806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States</a:t>
            </a:r>
            <a:endParaRPr lang="en-US" dirty="0"/>
          </a:p>
        </p:txBody>
      </p:sp>
      <p:sp>
        <p:nvSpPr>
          <p:cNvPr id="3" name="Content Placeholder 2"/>
          <p:cNvSpPr>
            <a:spLocks noGrp="1"/>
          </p:cNvSpPr>
          <p:nvPr>
            <p:ph idx="1"/>
          </p:nvPr>
        </p:nvSpPr>
        <p:spPr>
          <a:xfrm>
            <a:off x="652909" y="1715956"/>
            <a:ext cx="11029615" cy="3678303"/>
          </a:xfrm>
        </p:spPr>
        <p:txBody>
          <a:bodyPr>
            <a:normAutofit/>
          </a:bodyPr>
          <a:lstStyle/>
          <a:p>
            <a:r>
              <a:rPr lang="en-US" b="1" dirty="0" smtClean="0"/>
              <a:t>Data at Rest:</a:t>
            </a:r>
          </a:p>
          <a:p>
            <a:pPr lvl="1"/>
            <a:r>
              <a:rPr lang="en-US" dirty="0" smtClean="0"/>
              <a:t>Data residing in PCs, backup tapes, drives, SAN.</a:t>
            </a:r>
          </a:p>
          <a:p>
            <a:pPr lvl="1"/>
            <a:r>
              <a:rPr lang="en-US" dirty="0" smtClean="0"/>
              <a:t>Encryption used to protect Data at Rest – AES 256</a:t>
            </a:r>
          </a:p>
          <a:p>
            <a:r>
              <a:rPr lang="en-US" b="1" dirty="0" smtClean="0"/>
              <a:t>Data in Use:</a:t>
            </a:r>
          </a:p>
          <a:p>
            <a:pPr lvl="1"/>
            <a:r>
              <a:rPr lang="en-US" dirty="0" smtClean="0"/>
              <a:t>Data being used by a data processor.</a:t>
            </a:r>
          </a:p>
          <a:p>
            <a:pPr lvl="1"/>
            <a:r>
              <a:rPr lang="en-US" dirty="0" smtClean="0"/>
              <a:t>Rights management and DLP protects Data in Use</a:t>
            </a:r>
          </a:p>
          <a:p>
            <a:r>
              <a:rPr lang="en-US" b="1" dirty="0" smtClean="0"/>
              <a:t>Data in Motion/Transit:</a:t>
            </a:r>
          </a:p>
          <a:p>
            <a:pPr lvl="1"/>
            <a:r>
              <a:rPr lang="en-US" dirty="0" smtClean="0"/>
              <a:t>Data transmitted over wired or wireless networks, internet.</a:t>
            </a:r>
          </a:p>
          <a:p>
            <a:pPr lvl="1"/>
            <a:r>
              <a:rPr lang="en-US" dirty="0" smtClean="0"/>
              <a:t>Encryption protecting the transit of data – TLS or </a:t>
            </a:r>
            <a:r>
              <a:rPr lang="en-US" dirty="0" err="1" smtClean="0"/>
              <a:t>IPSec</a:t>
            </a:r>
            <a:r>
              <a:rPr lang="en-US" dirty="0" smtClean="0"/>
              <a:t>; Encryption can protect the actual data</a:t>
            </a:r>
          </a:p>
        </p:txBody>
      </p:sp>
      <p:sp>
        <p:nvSpPr>
          <p:cNvPr id="4" name="Rectangle 3"/>
          <p:cNvSpPr/>
          <p:nvPr/>
        </p:nvSpPr>
        <p:spPr>
          <a:xfrm>
            <a:off x="581192" y="5262282"/>
            <a:ext cx="11101332" cy="150607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just"/>
            <a:r>
              <a:rPr lang="en-US" b="1" dirty="0" smtClean="0"/>
              <a:t>Example</a:t>
            </a:r>
            <a:r>
              <a:rPr lang="en-US" dirty="0" smtClean="0"/>
              <a:t>: </a:t>
            </a:r>
            <a:r>
              <a:rPr lang="en-US" dirty="0" err="1" smtClean="0"/>
              <a:t>Eventman</a:t>
            </a:r>
            <a:r>
              <a:rPr lang="en-US" dirty="0" smtClean="0"/>
              <a:t> Technologies deals with customer PII and wants to secure it on their Remote Sales users laptops and while they are being viewed or being sent to the Usage Application in the DC. </a:t>
            </a:r>
          </a:p>
          <a:p>
            <a:pPr algn="just"/>
            <a:r>
              <a:rPr lang="en-US" i="1" dirty="0" err="1" smtClean="0"/>
              <a:t>Eventman</a:t>
            </a:r>
            <a:r>
              <a:rPr lang="en-US" i="1" dirty="0" smtClean="0"/>
              <a:t> Technologies will choose to implement AES 256 encryption for </a:t>
            </a:r>
            <a:r>
              <a:rPr lang="en-US" b="1" i="1" dirty="0" smtClean="0"/>
              <a:t>Data at Rest </a:t>
            </a:r>
            <a:r>
              <a:rPr lang="en-US" i="1" dirty="0" smtClean="0"/>
              <a:t>on the endpoint, Digital Rights Management to prevent unauthorized actions (copy/print) for </a:t>
            </a:r>
            <a:r>
              <a:rPr lang="en-US" b="1" i="1" dirty="0" smtClean="0"/>
              <a:t>Data in Use</a:t>
            </a:r>
            <a:r>
              <a:rPr lang="en-US" i="1" dirty="0" smtClean="0"/>
              <a:t>, and enable dual controls of TLS encryption for the web application and per file AES256 encryption for </a:t>
            </a:r>
            <a:r>
              <a:rPr lang="en-US" b="1" i="1" dirty="0" smtClean="0"/>
              <a:t>Data in transit</a:t>
            </a:r>
            <a:r>
              <a:rPr lang="en-US" i="1" dirty="0" smtClean="0"/>
              <a:t>.</a:t>
            </a:r>
            <a:endParaRPr lang="en-US" i="1" dirty="0"/>
          </a:p>
        </p:txBody>
      </p:sp>
    </p:spTree>
    <p:extLst>
      <p:ext uri="{BB962C8B-B14F-4D97-AF65-F5344CB8AC3E}">
        <p14:creationId xmlns:p14="http://schemas.microsoft.com/office/powerpoint/2010/main" val="5886936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Dealing with data remanence</a:t>
            </a:r>
            <a:endParaRPr lang="en-US" dirty="0"/>
          </a:p>
        </p:txBody>
      </p:sp>
      <p:sp>
        <p:nvSpPr>
          <p:cNvPr id="3" name="Content Placeholder 2"/>
          <p:cNvSpPr>
            <a:spLocks noGrp="1"/>
          </p:cNvSpPr>
          <p:nvPr>
            <p:ph idx="1"/>
          </p:nvPr>
        </p:nvSpPr>
        <p:spPr>
          <a:xfrm>
            <a:off x="581194" y="2099811"/>
            <a:ext cx="9375082" cy="4238233"/>
          </a:xfrm>
        </p:spPr>
        <p:txBody>
          <a:bodyPr>
            <a:normAutofit fontScale="92500" lnSpcReduction="20000"/>
          </a:bodyPr>
          <a:lstStyle/>
          <a:p>
            <a:r>
              <a:rPr lang="en-US" b="1" dirty="0" smtClean="0"/>
              <a:t>Erasing</a:t>
            </a:r>
            <a:r>
              <a:rPr lang="en-US" dirty="0" smtClean="0"/>
              <a:t>: Performs delete operations on file, but does not delete actual data. Data can be recovered by recovery tools.</a:t>
            </a:r>
          </a:p>
          <a:p>
            <a:r>
              <a:rPr lang="en-US" b="1" dirty="0" smtClean="0"/>
              <a:t>Clearing</a:t>
            </a:r>
            <a:r>
              <a:rPr lang="en-US" dirty="0" smtClean="0"/>
              <a:t>: Overwrites deleted data with dummy bits (single character or patterns) to make data irrecoverable. However bad sectors and SSDs may retain data, making this technique less effective.</a:t>
            </a:r>
          </a:p>
          <a:p>
            <a:r>
              <a:rPr lang="en-US" b="1" dirty="0" smtClean="0"/>
              <a:t>Degaussing: </a:t>
            </a:r>
            <a:r>
              <a:rPr lang="en-US" dirty="0" smtClean="0"/>
              <a:t>Rewrites magnetic media with a heavy magnetic field. Works on backup tapes, </a:t>
            </a:r>
            <a:r>
              <a:rPr lang="en-US" dirty="0" err="1" smtClean="0"/>
              <a:t>hdd</a:t>
            </a:r>
            <a:r>
              <a:rPr lang="en-US" dirty="0" smtClean="0"/>
              <a:t> or floppy drives. </a:t>
            </a:r>
            <a:r>
              <a:rPr lang="en-US" dirty="0" smtClean="0">
                <a:solidFill>
                  <a:srgbClr val="FF0000"/>
                </a:solidFill>
              </a:rPr>
              <a:t>Only Tapes can be reused, Destroys HDDs.</a:t>
            </a:r>
            <a:endParaRPr lang="en-US" b="1" dirty="0" smtClean="0">
              <a:solidFill>
                <a:srgbClr val="FF0000"/>
              </a:solidFill>
            </a:endParaRPr>
          </a:p>
          <a:p>
            <a:r>
              <a:rPr lang="en-US" b="1" dirty="0" smtClean="0"/>
              <a:t>Purging</a:t>
            </a:r>
            <a:r>
              <a:rPr lang="en-US" dirty="0" smtClean="0"/>
              <a:t>: Repeats the “clearing” process multiple times and may use another process (degaussing) to completely remove data. </a:t>
            </a:r>
            <a:r>
              <a:rPr lang="en-US" b="1" i="1" dirty="0" smtClean="0"/>
              <a:t>Degrading from Confidential to Unclassified requires Purging</a:t>
            </a:r>
            <a:r>
              <a:rPr lang="en-US" dirty="0" smtClean="0"/>
              <a:t>.</a:t>
            </a:r>
          </a:p>
          <a:p>
            <a:r>
              <a:rPr lang="en-US" b="1" dirty="0" smtClean="0"/>
              <a:t>Declassifying</a:t>
            </a:r>
            <a:r>
              <a:rPr lang="en-US" dirty="0" smtClean="0"/>
              <a:t>: Efforts required to secure and declassify media costs more than new media for a lower classification level, so many organizations choose not to declassify. </a:t>
            </a:r>
            <a:r>
              <a:rPr lang="en-US" b="1" i="1" dirty="0" smtClean="0"/>
              <a:t>Declassification requires Purging</a:t>
            </a:r>
            <a:r>
              <a:rPr lang="en-US" dirty="0" smtClean="0"/>
              <a:t>.</a:t>
            </a:r>
          </a:p>
          <a:p>
            <a:r>
              <a:rPr lang="en-US" b="1" dirty="0" smtClean="0"/>
              <a:t>Sanitization</a:t>
            </a:r>
            <a:r>
              <a:rPr lang="en-US" dirty="0" smtClean="0"/>
              <a:t>: Ensures that Data cannot be recovered by using a combination of processes – verifying purging, verifying any media is not present in a system before it is scrapped, verifying destruction of </a:t>
            </a:r>
            <a:r>
              <a:rPr lang="en-US" dirty="0" err="1" smtClean="0"/>
              <a:t>hdds</a:t>
            </a:r>
            <a:r>
              <a:rPr lang="en-US" dirty="0" smtClean="0"/>
              <a:t> etc.</a:t>
            </a:r>
          </a:p>
          <a:p>
            <a:r>
              <a:rPr lang="en-US" b="1" dirty="0" smtClean="0"/>
              <a:t>Destruction</a:t>
            </a:r>
            <a:r>
              <a:rPr lang="en-US" dirty="0" smtClean="0"/>
              <a:t>: destroying media via incineration, crushing, shredding, disintegration, dissolving. </a:t>
            </a:r>
            <a:endParaRPr lang="en-US" dirty="0"/>
          </a:p>
        </p:txBody>
      </p:sp>
      <p:sp>
        <p:nvSpPr>
          <p:cNvPr id="4" name="Rectangle 3"/>
          <p:cNvSpPr/>
          <p:nvPr/>
        </p:nvSpPr>
        <p:spPr>
          <a:xfrm>
            <a:off x="581192" y="1735482"/>
            <a:ext cx="10938455" cy="44501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just"/>
            <a:r>
              <a:rPr lang="en-US" b="1" dirty="0" smtClean="0"/>
              <a:t>Data Remanence </a:t>
            </a:r>
            <a:r>
              <a:rPr lang="en-US" dirty="0" smtClean="0"/>
              <a:t>is Data left after erasing</a:t>
            </a:r>
            <a:endParaRPr lang="en-US" dirty="0"/>
          </a:p>
        </p:txBody>
      </p:sp>
      <p:sp>
        <p:nvSpPr>
          <p:cNvPr id="5" name="Rectangle 4"/>
          <p:cNvSpPr/>
          <p:nvPr/>
        </p:nvSpPr>
        <p:spPr>
          <a:xfrm>
            <a:off x="401898" y="6257365"/>
            <a:ext cx="11610808" cy="4861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just"/>
            <a:r>
              <a:rPr lang="en-US" dirty="0" smtClean="0"/>
              <a:t>NSA requires the </a:t>
            </a:r>
            <a:r>
              <a:rPr lang="en-US" b="1" dirty="0" smtClean="0"/>
              <a:t>destruction</a:t>
            </a:r>
            <a:r>
              <a:rPr lang="en-US" dirty="0" smtClean="0"/>
              <a:t> of SSD’s using an approved disintegrator as SSD’s cannot be securely erased. (ATA Secure Erase can erase SSDs)</a:t>
            </a:r>
            <a:endParaRPr lang="en-US" dirty="0"/>
          </a:p>
        </p:txBody>
      </p:sp>
      <p:sp>
        <p:nvSpPr>
          <p:cNvPr id="6" name="Rounded Rectangle 5"/>
          <p:cNvSpPr/>
          <p:nvPr/>
        </p:nvSpPr>
        <p:spPr>
          <a:xfrm>
            <a:off x="10124388" y="2262433"/>
            <a:ext cx="1888318" cy="132482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smtClean="0"/>
              <a:t>Same level </a:t>
            </a:r>
            <a:r>
              <a:rPr lang="en-US" dirty="0" smtClean="0"/>
              <a:t>Reuse of media</a:t>
            </a:r>
            <a:endParaRPr lang="en-US" dirty="0"/>
          </a:p>
        </p:txBody>
      </p:sp>
      <p:sp>
        <p:nvSpPr>
          <p:cNvPr id="7" name="Rounded Rectangle 6"/>
          <p:cNvSpPr/>
          <p:nvPr/>
        </p:nvSpPr>
        <p:spPr>
          <a:xfrm>
            <a:off x="10124388" y="3852660"/>
            <a:ext cx="1888318" cy="124724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t>Lower level </a:t>
            </a:r>
            <a:r>
              <a:rPr lang="en-US" dirty="0" smtClean="0"/>
              <a:t>Reuse of media</a:t>
            </a:r>
            <a:endParaRPr lang="en-US" dirty="0"/>
          </a:p>
        </p:txBody>
      </p:sp>
      <p:sp>
        <p:nvSpPr>
          <p:cNvPr id="8" name="Rounded Rectangle 7"/>
          <p:cNvSpPr/>
          <p:nvPr/>
        </p:nvSpPr>
        <p:spPr>
          <a:xfrm>
            <a:off x="10114960" y="5181840"/>
            <a:ext cx="1888318" cy="98079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t>Top Secret </a:t>
            </a:r>
            <a:r>
              <a:rPr lang="en-US" sz="1600" dirty="0" smtClean="0"/>
              <a:t>lowering recommendation </a:t>
            </a:r>
            <a:r>
              <a:rPr lang="en-US" sz="1600" b="1" dirty="0" smtClean="0"/>
              <a:t>Destruction</a:t>
            </a:r>
            <a:endParaRPr lang="en-US" sz="1600" b="1" dirty="0"/>
          </a:p>
        </p:txBody>
      </p:sp>
      <p:sp>
        <p:nvSpPr>
          <p:cNvPr id="9" name="Right Brace 8"/>
          <p:cNvSpPr/>
          <p:nvPr/>
        </p:nvSpPr>
        <p:spPr>
          <a:xfrm>
            <a:off x="9907572" y="2200022"/>
            <a:ext cx="207388" cy="1387239"/>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0" name="Right Brace 9"/>
          <p:cNvSpPr/>
          <p:nvPr/>
        </p:nvSpPr>
        <p:spPr>
          <a:xfrm>
            <a:off x="9907572" y="3865456"/>
            <a:ext cx="216816" cy="1159031"/>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1" name="Right Brace 10"/>
          <p:cNvSpPr/>
          <p:nvPr/>
        </p:nvSpPr>
        <p:spPr>
          <a:xfrm>
            <a:off x="9956275" y="5194636"/>
            <a:ext cx="168113" cy="1028629"/>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53633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Integrity</a:t>
            </a:r>
            <a:endParaRPr lang="en-US" dirty="0"/>
          </a:p>
        </p:txBody>
      </p:sp>
      <p:sp>
        <p:nvSpPr>
          <p:cNvPr id="3" name="Content Placeholder 2"/>
          <p:cNvSpPr>
            <a:spLocks noGrp="1"/>
          </p:cNvSpPr>
          <p:nvPr>
            <p:ph idx="1"/>
          </p:nvPr>
        </p:nvSpPr>
        <p:spPr>
          <a:xfrm>
            <a:off x="581192" y="1888265"/>
            <a:ext cx="11029615" cy="4842473"/>
          </a:xfrm>
        </p:spPr>
        <p:txBody>
          <a:bodyPr>
            <a:normAutofit fontScale="77500" lnSpcReduction="20000"/>
          </a:bodyPr>
          <a:lstStyle/>
          <a:p>
            <a:r>
              <a:rPr lang="en-US" dirty="0" smtClean="0"/>
              <a:t>Prevent unauthorized modification of data.</a:t>
            </a:r>
          </a:p>
          <a:p>
            <a:r>
              <a:rPr lang="en-US" dirty="0" smtClean="0"/>
              <a:t>Prevent unauthorized write access to data.</a:t>
            </a:r>
          </a:p>
          <a:p>
            <a:r>
              <a:rPr lang="en-US" dirty="0" smtClean="0"/>
              <a:t>Maintain consistency, accuracy and trustworthiness of data over its entire life cycle.</a:t>
            </a:r>
          </a:p>
          <a:p>
            <a:r>
              <a:rPr lang="en-US" dirty="0" smtClean="0"/>
              <a:t>Data cannot be changed in transit or at rest and must prove non-</a:t>
            </a:r>
            <a:r>
              <a:rPr lang="en-US" dirty="0" err="1" smtClean="0"/>
              <a:t>repudiable</a:t>
            </a:r>
            <a:r>
              <a:rPr lang="en-US" dirty="0" smtClean="0"/>
              <a:t>.</a:t>
            </a:r>
          </a:p>
          <a:p>
            <a:pPr lvl="1"/>
            <a:r>
              <a:rPr lang="en-US" dirty="0" smtClean="0"/>
              <a:t>Data integrity protects information from unauthorized modification.</a:t>
            </a:r>
          </a:p>
          <a:p>
            <a:pPr lvl="1"/>
            <a:r>
              <a:rPr lang="en-US" dirty="0" smtClean="0"/>
              <a:t>System integrity protects systems from unauthorized modification.</a:t>
            </a:r>
          </a:p>
          <a:p>
            <a:r>
              <a:rPr lang="en-US" dirty="0" smtClean="0"/>
              <a:t>Examples of Integrity controls:</a:t>
            </a:r>
          </a:p>
          <a:p>
            <a:pPr lvl="1"/>
            <a:r>
              <a:rPr lang="en-US" dirty="0" smtClean="0"/>
              <a:t>File Permissions</a:t>
            </a:r>
          </a:p>
          <a:p>
            <a:pPr lvl="1"/>
            <a:r>
              <a:rPr lang="en-US" dirty="0" smtClean="0"/>
              <a:t>Write Access controls</a:t>
            </a:r>
          </a:p>
          <a:p>
            <a:pPr lvl="1"/>
            <a:r>
              <a:rPr lang="en-US" dirty="0" smtClean="0"/>
              <a:t>Audit logs</a:t>
            </a:r>
          </a:p>
          <a:p>
            <a:pPr lvl="1"/>
            <a:r>
              <a:rPr lang="en-US" dirty="0" smtClean="0"/>
              <a:t>Version controls</a:t>
            </a:r>
          </a:p>
          <a:p>
            <a:pPr lvl="1"/>
            <a:r>
              <a:rPr lang="en-US" dirty="0" smtClean="0"/>
              <a:t>Checksums</a:t>
            </a:r>
          </a:p>
          <a:p>
            <a:r>
              <a:rPr lang="en-US" dirty="0" smtClean="0"/>
              <a:t>Attacks on Integrity:</a:t>
            </a:r>
          </a:p>
          <a:p>
            <a:pPr lvl="1"/>
            <a:r>
              <a:rPr lang="en-US" dirty="0" smtClean="0"/>
              <a:t>Data Diddling – Changing data before or as it is being input into a PC or output.</a:t>
            </a:r>
          </a:p>
          <a:p>
            <a:pPr lvl="1"/>
            <a:r>
              <a:rPr lang="en-US" dirty="0" smtClean="0"/>
              <a:t>Session hijacking</a:t>
            </a:r>
          </a:p>
          <a:p>
            <a:pPr lvl="1"/>
            <a:r>
              <a:rPr lang="en-US" dirty="0" smtClean="0"/>
              <a:t>Man in the Middle</a:t>
            </a:r>
          </a:p>
          <a:p>
            <a:pPr lvl="1"/>
            <a:r>
              <a:rPr lang="en-US" dirty="0" smtClean="0"/>
              <a:t>Salami Attacks – series of minor attacks that become a large attack.</a:t>
            </a:r>
            <a:endParaRPr lang="en-US" dirty="0"/>
          </a:p>
        </p:txBody>
      </p:sp>
    </p:spTree>
    <p:extLst>
      <p:ext uri="{BB962C8B-B14F-4D97-AF65-F5344CB8AC3E}">
        <p14:creationId xmlns:p14="http://schemas.microsoft.com/office/powerpoint/2010/main" val="18702276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Devices and remanence</a:t>
            </a:r>
            <a:endParaRPr lang="en-US" dirty="0"/>
          </a:p>
        </p:txBody>
      </p:sp>
      <p:sp>
        <p:nvSpPr>
          <p:cNvPr id="3" name="Content Placeholder 2"/>
          <p:cNvSpPr>
            <a:spLocks noGrp="1"/>
          </p:cNvSpPr>
          <p:nvPr>
            <p:ph idx="1"/>
          </p:nvPr>
        </p:nvSpPr>
        <p:spPr>
          <a:xfrm>
            <a:off x="199355" y="1868998"/>
            <a:ext cx="3972448" cy="2341262"/>
          </a:xfrm>
        </p:spPr>
        <p:txBody>
          <a:bodyPr>
            <a:normAutofit fontScale="92500" lnSpcReduction="20000"/>
          </a:bodyPr>
          <a:lstStyle/>
          <a:p>
            <a:pPr marL="0" indent="0" algn="ctr">
              <a:buNone/>
            </a:pPr>
            <a:r>
              <a:rPr lang="en-US" b="1" dirty="0" err="1" smtClean="0"/>
              <a:t>HardDisk</a:t>
            </a:r>
            <a:r>
              <a:rPr lang="en-US" b="1" dirty="0" smtClean="0"/>
              <a:t> Drives</a:t>
            </a:r>
          </a:p>
          <a:p>
            <a:r>
              <a:rPr lang="en-US" b="1" dirty="0" smtClean="0"/>
              <a:t>Same Level Reuse</a:t>
            </a:r>
            <a:r>
              <a:rPr lang="en-US" dirty="0" smtClean="0"/>
              <a:t>: Clearing</a:t>
            </a:r>
          </a:p>
          <a:p>
            <a:r>
              <a:rPr lang="en-US" b="1" dirty="0" smtClean="0"/>
              <a:t>Lower Level Reuse</a:t>
            </a:r>
            <a:r>
              <a:rPr lang="en-US" dirty="0" smtClean="0"/>
              <a:t>: Purging and Declassifying</a:t>
            </a:r>
          </a:p>
          <a:p>
            <a:r>
              <a:rPr lang="en-US" b="1" dirty="0" err="1" smtClean="0"/>
              <a:t>TopSecret</a:t>
            </a:r>
            <a:r>
              <a:rPr lang="en-US" b="1" dirty="0" smtClean="0"/>
              <a:t> to Unclassified: </a:t>
            </a:r>
            <a:r>
              <a:rPr lang="en-US" dirty="0" smtClean="0"/>
              <a:t>Destruction recommended</a:t>
            </a:r>
          </a:p>
          <a:p>
            <a:r>
              <a:rPr lang="en-US" b="1" dirty="0" smtClean="0"/>
              <a:t>Phase out</a:t>
            </a:r>
            <a:r>
              <a:rPr lang="en-US" dirty="0" smtClean="0"/>
              <a:t>: Sanitization and Destruction via Degaussing + Shredding</a:t>
            </a:r>
            <a:endParaRPr lang="en-US" dirty="0"/>
          </a:p>
        </p:txBody>
      </p:sp>
      <p:sp>
        <p:nvSpPr>
          <p:cNvPr id="4" name="Content Placeholder 2"/>
          <p:cNvSpPr txBox="1">
            <a:spLocks/>
          </p:cNvSpPr>
          <p:nvPr/>
        </p:nvSpPr>
        <p:spPr>
          <a:xfrm>
            <a:off x="7983416" y="1910867"/>
            <a:ext cx="4208584" cy="2522129"/>
          </a:xfrm>
          <a:prstGeom prst="rect">
            <a:avLst/>
          </a:prstGeom>
        </p:spPr>
        <p:txBody>
          <a:bodyPr vert="horz" lIns="91440" tIns="45720" rIns="91440" bIns="45720" rtlCol="0" anchor="ctr">
            <a:normAutofit fontScale="77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SSD</a:t>
            </a:r>
          </a:p>
          <a:p>
            <a:r>
              <a:rPr lang="en-US" b="1" dirty="0" smtClean="0"/>
              <a:t>Same Level Reuse</a:t>
            </a:r>
            <a:r>
              <a:rPr lang="en-US" dirty="0" smtClean="0"/>
              <a:t>: OPAL Commands</a:t>
            </a:r>
          </a:p>
          <a:p>
            <a:r>
              <a:rPr lang="en-US" b="1" dirty="0" smtClean="0"/>
              <a:t>Lower Level Reuse</a:t>
            </a:r>
            <a:r>
              <a:rPr lang="en-US" dirty="0" smtClean="0"/>
              <a:t>: Destruction recommended, ATA Secure Erase</a:t>
            </a:r>
          </a:p>
          <a:p>
            <a:r>
              <a:rPr lang="en-US" b="1" dirty="0" err="1" smtClean="0"/>
              <a:t>TopSecret</a:t>
            </a:r>
            <a:r>
              <a:rPr lang="en-US" b="1" dirty="0" smtClean="0"/>
              <a:t> to Unclassified: </a:t>
            </a:r>
            <a:r>
              <a:rPr lang="en-US" dirty="0" smtClean="0"/>
              <a:t>Destruction recommended</a:t>
            </a:r>
          </a:p>
          <a:p>
            <a:r>
              <a:rPr lang="en-US" b="1" dirty="0" smtClean="0"/>
              <a:t>Phase out</a:t>
            </a:r>
            <a:r>
              <a:rPr lang="en-US" dirty="0" smtClean="0"/>
              <a:t>: Sanitization and Destruction</a:t>
            </a:r>
          </a:p>
          <a:p>
            <a:r>
              <a:rPr lang="en-US" dirty="0" smtClean="0"/>
              <a:t>Use Encryption on SSD’s for reuse to prevent wear leveling / </a:t>
            </a:r>
            <a:r>
              <a:rPr lang="en-US" smtClean="0"/>
              <a:t>overprovisioned blocks </a:t>
            </a:r>
            <a:r>
              <a:rPr lang="en-US" dirty="0" smtClean="0"/>
              <a:t>from </a:t>
            </a:r>
            <a:r>
              <a:rPr lang="en-US" dirty="0" smtClean="0">
                <a:solidFill>
                  <a:srgbClr val="FF0000"/>
                </a:solidFill>
              </a:rPr>
              <a:t>data remanence</a:t>
            </a:r>
            <a:r>
              <a:rPr lang="en-US" dirty="0" smtClean="0"/>
              <a:t>, as these cannot cleared / purged.</a:t>
            </a:r>
            <a:endParaRPr lang="en-US" dirty="0"/>
          </a:p>
        </p:txBody>
      </p:sp>
      <p:sp>
        <p:nvSpPr>
          <p:cNvPr id="5" name="Content Placeholder 2"/>
          <p:cNvSpPr txBox="1">
            <a:spLocks/>
          </p:cNvSpPr>
          <p:nvPr/>
        </p:nvSpPr>
        <p:spPr>
          <a:xfrm>
            <a:off x="4171803" y="1910868"/>
            <a:ext cx="3659212" cy="2369732"/>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Backup Tape</a:t>
            </a:r>
          </a:p>
          <a:p>
            <a:r>
              <a:rPr lang="en-US" b="1" dirty="0" smtClean="0"/>
              <a:t>Same Level Reuse</a:t>
            </a:r>
            <a:r>
              <a:rPr lang="en-US" dirty="0" smtClean="0"/>
              <a:t>: Clearing, Degaussing (although not practical to reuse Tape)</a:t>
            </a:r>
          </a:p>
          <a:p>
            <a:r>
              <a:rPr lang="en-US" b="1" dirty="0" smtClean="0"/>
              <a:t>Lower Level Reuse</a:t>
            </a:r>
            <a:r>
              <a:rPr lang="en-US" dirty="0" smtClean="0"/>
              <a:t>: Purging and Declassifying</a:t>
            </a:r>
          </a:p>
          <a:p>
            <a:r>
              <a:rPr lang="en-US" b="1" dirty="0" err="1" smtClean="0"/>
              <a:t>TopSecret</a:t>
            </a:r>
            <a:r>
              <a:rPr lang="en-US" b="1" dirty="0" smtClean="0"/>
              <a:t> to Unclassified: </a:t>
            </a:r>
            <a:r>
              <a:rPr lang="en-US" dirty="0" smtClean="0"/>
              <a:t>Destruction recommended</a:t>
            </a:r>
          </a:p>
          <a:p>
            <a:r>
              <a:rPr lang="en-US" b="1" dirty="0" smtClean="0"/>
              <a:t>Phase out</a:t>
            </a:r>
            <a:r>
              <a:rPr lang="en-US" dirty="0" smtClean="0"/>
              <a:t>: Sanitization and Destruction</a:t>
            </a:r>
            <a:endParaRPr lang="en-US" dirty="0"/>
          </a:p>
        </p:txBody>
      </p:sp>
      <p:sp>
        <p:nvSpPr>
          <p:cNvPr id="6" name="Content Placeholder 2"/>
          <p:cNvSpPr txBox="1">
            <a:spLocks/>
          </p:cNvSpPr>
          <p:nvPr/>
        </p:nvSpPr>
        <p:spPr>
          <a:xfrm>
            <a:off x="199355" y="4280599"/>
            <a:ext cx="3659212" cy="2577402"/>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Flash Drives</a:t>
            </a:r>
          </a:p>
          <a:p>
            <a:r>
              <a:rPr lang="en-US" b="1" dirty="0" smtClean="0"/>
              <a:t>Same Level Reuse</a:t>
            </a:r>
            <a:r>
              <a:rPr lang="en-US" dirty="0" smtClean="0"/>
              <a:t>: Clearing</a:t>
            </a:r>
          </a:p>
          <a:p>
            <a:r>
              <a:rPr lang="en-US" b="1" dirty="0" smtClean="0"/>
              <a:t>Lower Level Reuse</a:t>
            </a:r>
            <a:r>
              <a:rPr lang="en-US" dirty="0" smtClean="0"/>
              <a:t>: Purging and Declassifying</a:t>
            </a:r>
          </a:p>
          <a:p>
            <a:r>
              <a:rPr lang="en-US" b="1" dirty="0" err="1" smtClean="0"/>
              <a:t>TopSecret</a:t>
            </a:r>
            <a:r>
              <a:rPr lang="en-US" b="1" dirty="0" smtClean="0"/>
              <a:t> to Unclassified: </a:t>
            </a:r>
            <a:r>
              <a:rPr lang="en-US" dirty="0" smtClean="0"/>
              <a:t>Destruction recommended</a:t>
            </a:r>
          </a:p>
          <a:p>
            <a:r>
              <a:rPr lang="en-US" b="1" dirty="0" smtClean="0"/>
              <a:t>Phase out</a:t>
            </a:r>
            <a:r>
              <a:rPr lang="en-US" dirty="0" smtClean="0"/>
              <a:t>: Sanitization and Destruction</a:t>
            </a:r>
            <a:endParaRPr lang="en-US" dirty="0"/>
          </a:p>
        </p:txBody>
      </p:sp>
      <p:sp>
        <p:nvSpPr>
          <p:cNvPr id="7" name="Content Placeholder 2"/>
          <p:cNvSpPr txBox="1">
            <a:spLocks/>
          </p:cNvSpPr>
          <p:nvPr/>
        </p:nvSpPr>
        <p:spPr>
          <a:xfrm>
            <a:off x="8144251" y="4432997"/>
            <a:ext cx="3659212" cy="2425003"/>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CD/DVD-R</a:t>
            </a:r>
          </a:p>
          <a:p>
            <a:r>
              <a:rPr lang="en-US" b="1" dirty="0" smtClean="0"/>
              <a:t>Same Level Reuse</a:t>
            </a:r>
            <a:r>
              <a:rPr lang="en-US" dirty="0" smtClean="0"/>
              <a:t>: Destruction</a:t>
            </a:r>
          </a:p>
          <a:p>
            <a:r>
              <a:rPr lang="en-US" b="1" dirty="0" smtClean="0"/>
              <a:t>Lower Level Reuse</a:t>
            </a:r>
            <a:r>
              <a:rPr lang="en-US" dirty="0" smtClean="0"/>
              <a:t>: Destruction</a:t>
            </a:r>
          </a:p>
          <a:p>
            <a:r>
              <a:rPr lang="en-US" b="1" dirty="0" err="1" smtClean="0"/>
              <a:t>TopSecret</a:t>
            </a:r>
            <a:r>
              <a:rPr lang="en-US" b="1" dirty="0" smtClean="0"/>
              <a:t> to Unclassified: </a:t>
            </a:r>
            <a:r>
              <a:rPr lang="en-US" dirty="0" smtClean="0"/>
              <a:t>Destruction </a:t>
            </a:r>
          </a:p>
          <a:p>
            <a:r>
              <a:rPr lang="en-US" b="1" dirty="0" smtClean="0"/>
              <a:t>Phase out</a:t>
            </a:r>
            <a:r>
              <a:rPr lang="en-US" dirty="0" smtClean="0"/>
              <a:t>: Destruction</a:t>
            </a:r>
            <a:endParaRPr lang="en-US" dirty="0"/>
          </a:p>
        </p:txBody>
      </p:sp>
      <p:sp>
        <p:nvSpPr>
          <p:cNvPr id="8" name="Content Placeholder 2"/>
          <p:cNvSpPr txBox="1">
            <a:spLocks/>
          </p:cNvSpPr>
          <p:nvPr/>
        </p:nvSpPr>
        <p:spPr>
          <a:xfrm>
            <a:off x="4324203" y="4432998"/>
            <a:ext cx="3659212" cy="2577402"/>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b="1" dirty="0" smtClean="0"/>
              <a:t>CD/DVD-RW</a:t>
            </a:r>
          </a:p>
          <a:p>
            <a:r>
              <a:rPr lang="en-US" b="1" dirty="0" smtClean="0"/>
              <a:t>Same Level Reuse</a:t>
            </a:r>
            <a:r>
              <a:rPr lang="en-US" dirty="0" smtClean="0"/>
              <a:t>: Clearing</a:t>
            </a:r>
          </a:p>
          <a:p>
            <a:r>
              <a:rPr lang="en-US" b="1" dirty="0" smtClean="0"/>
              <a:t>Lower Level Reuse</a:t>
            </a:r>
            <a:r>
              <a:rPr lang="en-US" dirty="0" smtClean="0"/>
              <a:t>: Purging and Declassifying</a:t>
            </a:r>
          </a:p>
          <a:p>
            <a:r>
              <a:rPr lang="en-US" b="1" dirty="0" err="1" smtClean="0"/>
              <a:t>TopSecret</a:t>
            </a:r>
            <a:r>
              <a:rPr lang="en-US" b="1" dirty="0" smtClean="0"/>
              <a:t> to Unclassified: </a:t>
            </a:r>
            <a:r>
              <a:rPr lang="en-US" dirty="0" smtClean="0"/>
              <a:t>Destruction recommended</a:t>
            </a:r>
          </a:p>
          <a:p>
            <a:r>
              <a:rPr lang="en-US" b="1" dirty="0" smtClean="0"/>
              <a:t>Phase out</a:t>
            </a:r>
            <a:r>
              <a:rPr lang="en-US" dirty="0" smtClean="0"/>
              <a:t>: Sanitization and Destruction</a:t>
            </a:r>
            <a:endParaRPr lang="en-US" dirty="0"/>
          </a:p>
        </p:txBody>
      </p:sp>
    </p:spTree>
    <p:extLst>
      <p:ext uri="{BB962C8B-B14F-4D97-AF65-F5344CB8AC3E}">
        <p14:creationId xmlns:p14="http://schemas.microsoft.com/office/powerpoint/2010/main" val="26575499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Asset Security Roles</a:t>
            </a:r>
            <a:endParaRPr lang="en-US" dirty="0"/>
          </a:p>
        </p:txBody>
      </p:sp>
      <p:sp>
        <p:nvSpPr>
          <p:cNvPr id="5" name="Content Placeholder 4"/>
          <p:cNvSpPr>
            <a:spLocks noGrp="1"/>
          </p:cNvSpPr>
          <p:nvPr>
            <p:ph idx="1"/>
          </p:nvPr>
        </p:nvSpPr>
        <p:spPr/>
        <p:txBody>
          <a:bodyPr/>
          <a:lstStyle/>
          <a:p>
            <a:r>
              <a:rPr lang="en-US" b="1" dirty="0" smtClean="0"/>
              <a:t>Information Security Officer:</a:t>
            </a:r>
          </a:p>
          <a:p>
            <a:pPr lvl="1"/>
            <a:r>
              <a:rPr lang="en-US" dirty="0" smtClean="0"/>
              <a:t>Communication of risks to management</a:t>
            </a:r>
          </a:p>
          <a:p>
            <a:pPr lvl="1"/>
            <a:r>
              <a:rPr lang="en-US" dirty="0" smtClean="0"/>
              <a:t>Best practices to influence policies, standards, procedures, guidelines.</a:t>
            </a:r>
          </a:p>
          <a:p>
            <a:pPr lvl="1"/>
            <a:r>
              <a:rPr lang="en-US" dirty="0" smtClean="0"/>
              <a:t>Establish Security measures.</a:t>
            </a:r>
          </a:p>
          <a:p>
            <a:pPr lvl="1"/>
            <a:r>
              <a:rPr lang="en-US" dirty="0" smtClean="0"/>
              <a:t>Compliance to establish government &amp; industry regulations.</a:t>
            </a:r>
          </a:p>
          <a:p>
            <a:pPr lvl="1"/>
            <a:r>
              <a:rPr lang="en-US" dirty="0" smtClean="0"/>
              <a:t>Awareness of emerging threats.</a:t>
            </a:r>
            <a:endParaRPr lang="en-US" dirty="0"/>
          </a:p>
        </p:txBody>
      </p:sp>
    </p:spTree>
    <p:extLst>
      <p:ext uri="{BB962C8B-B14F-4D97-AF65-F5344CB8AC3E}">
        <p14:creationId xmlns:p14="http://schemas.microsoft.com/office/powerpoint/2010/main" val="5186334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Roles</a:t>
            </a:r>
            <a:endParaRPr lang="en-US" dirty="0"/>
          </a:p>
        </p:txBody>
      </p:sp>
      <p:sp>
        <p:nvSpPr>
          <p:cNvPr id="3" name="Content Placeholder 2"/>
          <p:cNvSpPr>
            <a:spLocks noGrp="1"/>
          </p:cNvSpPr>
          <p:nvPr>
            <p:ph idx="1"/>
          </p:nvPr>
        </p:nvSpPr>
        <p:spPr>
          <a:xfrm>
            <a:off x="581192" y="1796641"/>
            <a:ext cx="11029615" cy="4971715"/>
          </a:xfrm>
        </p:spPr>
        <p:txBody>
          <a:bodyPr>
            <a:normAutofit fontScale="85000" lnSpcReduction="20000"/>
          </a:bodyPr>
          <a:lstStyle/>
          <a:p>
            <a:r>
              <a:rPr lang="en-US" b="1" dirty="0" smtClean="0"/>
              <a:t>Data Owner</a:t>
            </a:r>
          </a:p>
          <a:p>
            <a:pPr lvl="1"/>
            <a:r>
              <a:rPr lang="en-US" b="1" dirty="0" smtClean="0"/>
              <a:t>Establishes rules for the appropriate use and protection of data.</a:t>
            </a:r>
          </a:p>
          <a:p>
            <a:pPr lvl="1"/>
            <a:r>
              <a:rPr lang="en-US" dirty="0" smtClean="0"/>
              <a:t>Provides information regarding security requirements and controls required to System Owners.</a:t>
            </a:r>
          </a:p>
          <a:p>
            <a:pPr lvl="1"/>
            <a:r>
              <a:rPr lang="en-US" dirty="0" smtClean="0"/>
              <a:t>Decides who has access to the information system with type of privileges and access rights.</a:t>
            </a:r>
          </a:p>
          <a:p>
            <a:pPr lvl="1"/>
            <a:r>
              <a:rPr lang="en-US" dirty="0" smtClean="0"/>
              <a:t>Assists in identification and assessment of common security controls.</a:t>
            </a:r>
          </a:p>
          <a:p>
            <a:pPr lvl="1"/>
            <a:r>
              <a:rPr lang="en-US" dirty="0" smtClean="0"/>
              <a:t>Typically the CEO, President or Department Head.</a:t>
            </a:r>
          </a:p>
          <a:p>
            <a:r>
              <a:rPr lang="en-US" b="1" dirty="0" smtClean="0"/>
              <a:t>Asset / System Owner</a:t>
            </a:r>
          </a:p>
          <a:p>
            <a:pPr lvl="1"/>
            <a:r>
              <a:rPr lang="en-US" dirty="0" smtClean="0"/>
              <a:t>Owns the IT systems on which Data resides and is processed. E.g. Systems Manager</a:t>
            </a:r>
          </a:p>
          <a:p>
            <a:pPr lvl="1"/>
            <a:r>
              <a:rPr lang="en-US" b="1" dirty="0" smtClean="0"/>
              <a:t>Develops and maintains system security plan to ensure system is secured, and operated according to the security requirements.</a:t>
            </a:r>
          </a:p>
          <a:p>
            <a:pPr lvl="1"/>
            <a:r>
              <a:rPr lang="en-US" dirty="0" smtClean="0"/>
              <a:t>Ensures system users and support personnel receive appropriate training.</a:t>
            </a:r>
          </a:p>
          <a:p>
            <a:pPr lvl="1"/>
            <a:r>
              <a:rPr lang="en-US" dirty="0" smtClean="0"/>
              <a:t>Assists in identification, selection and assessment of security controls.</a:t>
            </a:r>
          </a:p>
          <a:p>
            <a:r>
              <a:rPr lang="en-US" b="1" dirty="0" smtClean="0"/>
              <a:t>Mission / Business Owner</a:t>
            </a:r>
          </a:p>
          <a:p>
            <a:pPr lvl="1"/>
            <a:r>
              <a:rPr lang="en-US" b="1" dirty="0" smtClean="0">
                <a:solidFill>
                  <a:srgbClr val="FF0000"/>
                </a:solidFill>
              </a:rPr>
              <a:t>Ensure that systems provide value to the organization.</a:t>
            </a:r>
          </a:p>
          <a:p>
            <a:pPr lvl="1"/>
            <a:r>
              <a:rPr lang="en-US" dirty="0" smtClean="0"/>
              <a:t>Owns the processes that use the systems. E.g. Sales teams using SAP.</a:t>
            </a:r>
          </a:p>
          <a:p>
            <a:pPr lvl="1"/>
            <a:r>
              <a:rPr lang="en-US" dirty="0" smtClean="0"/>
              <a:t>NIST 800-18 refers as Program Owner or Information Systems Owner.</a:t>
            </a:r>
          </a:p>
          <a:p>
            <a:pPr lvl="1"/>
            <a:r>
              <a:rPr lang="en-US" b="1" dirty="0" smtClean="0"/>
              <a:t>Responsible to ensure that security controls are not misguided or impacting business.</a:t>
            </a:r>
          </a:p>
        </p:txBody>
      </p:sp>
    </p:spTree>
    <p:extLst>
      <p:ext uri="{BB962C8B-B14F-4D97-AF65-F5344CB8AC3E}">
        <p14:creationId xmlns:p14="http://schemas.microsoft.com/office/powerpoint/2010/main" val="27097511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Roles - Continued</a:t>
            </a:r>
            <a:endParaRPr lang="en-US" dirty="0"/>
          </a:p>
        </p:txBody>
      </p:sp>
      <p:sp>
        <p:nvSpPr>
          <p:cNvPr id="3" name="Content Placeholder 2"/>
          <p:cNvSpPr>
            <a:spLocks noGrp="1"/>
          </p:cNvSpPr>
          <p:nvPr>
            <p:ph idx="1"/>
          </p:nvPr>
        </p:nvSpPr>
        <p:spPr>
          <a:xfrm>
            <a:off x="581192" y="1848897"/>
            <a:ext cx="11029615" cy="4829809"/>
          </a:xfrm>
        </p:spPr>
        <p:txBody>
          <a:bodyPr>
            <a:normAutofit fontScale="85000" lnSpcReduction="20000"/>
          </a:bodyPr>
          <a:lstStyle/>
          <a:p>
            <a:r>
              <a:rPr lang="en-US" b="1" dirty="0"/>
              <a:t>Data Custodian</a:t>
            </a:r>
          </a:p>
          <a:p>
            <a:pPr lvl="1"/>
            <a:r>
              <a:rPr lang="en-US" dirty="0"/>
              <a:t>Day to day management of the data as dictated by the Data owner.</a:t>
            </a:r>
          </a:p>
          <a:p>
            <a:pPr lvl="1"/>
            <a:r>
              <a:rPr lang="en-US" dirty="0"/>
              <a:t>Implements the actual controls to protect the data. </a:t>
            </a:r>
          </a:p>
          <a:p>
            <a:pPr lvl="1"/>
            <a:r>
              <a:rPr lang="en-US" dirty="0"/>
              <a:t>E.g. Data owner may state that data has to be backed-up daily. Data Custodian implements the actual backup mechanism and ensures that it is operational.</a:t>
            </a:r>
          </a:p>
          <a:p>
            <a:r>
              <a:rPr lang="en-US" b="1" dirty="0" smtClean="0"/>
              <a:t>Data Processor</a:t>
            </a:r>
          </a:p>
          <a:p>
            <a:pPr lvl="1"/>
            <a:r>
              <a:rPr lang="en-US" dirty="0" smtClean="0"/>
              <a:t>An individual, system or organization that processes data on behalf of the Data Controller.</a:t>
            </a:r>
          </a:p>
          <a:p>
            <a:pPr lvl="1"/>
            <a:r>
              <a:rPr lang="en-US" dirty="0" smtClean="0"/>
              <a:t>E.g. </a:t>
            </a:r>
            <a:r>
              <a:rPr lang="en-US" dirty="0" err="1" smtClean="0"/>
              <a:t>Panauti</a:t>
            </a:r>
            <a:r>
              <a:rPr lang="en-US" dirty="0" smtClean="0"/>
              <a:t> Systems (Data Controller) outsources physical application form input to </a:t>
            </a:r>
            <a:r>
              <a:rPr lang="en-US" dirty="0" err="1" smtClean="0"/>
              <a:t>Eventman</a:t>
            </a:r>
            <a:r>
              <a:rPr lang="en-US" dirty="0" smtClean="0"/>
              <a:t> Technologies (Data Processor)</a:t>
            </a:r>
            <a:endParaRPr lang="en-US" dirty="0"/>
          </a:p>
          <a:p>
            <a:r>
              <a:rPr lang="en-US" b="1" dirty="0"/>
              <a:t>Data </a:t>
            </a:r>
            <a:r>
              <a:rPr lang="en-US" b="1" dirty="0" smtClean="0"/>
              <a:t>Controller</a:t>
            </a:r>
          </a:p>
          <a:p>
            <a:pPr lvl="1"/>
            <a:r>
              <a:rPr lang="en-US" dirty="0" smtClean="0"/>
              <a:t>Controls the use of Data</a:t>
            </a:r>
          </a:p>
          <a:p>
            <a:pPr lvl="1"/>
            <a:r>
              <a:rPr lang="en-US" dirty="0" smtClean="0"/>
              <a:t>Required Role for GDPR.</a:t>
            </a:r>
            <a:endParaRPr lang="en-US" dirty="0"/>
          </a:p>
          <a:p>
            <a:r>
              <a:rPr lang="en-US" b="1" dirty="0" smtClean="0"/>
              <a:t>Administrator</a:t>
            </a:r>
          </a:p>
          <a:p>
            <a:pPr lvl="1"/>
            <a:r>
              <a:rPr lang="en-US" dirty="0" smtClean="0"/>
              <a:t>Responsible to grant appropriate access to personnel based on least privilege or need to know with a role-based access model.</a:t>
            </a:r>
            <a:endParaRPr lang="en-US" dirty="0"/>
          </a:p>
          <a:p>
            <a:r>
              <a:rPr lang="en-US" b="1" dirty="0" smtClean="0"/>
              <a:t>User</a:t>
            </a:r>
          </a:p>
          <a:p>
            <a:pPr lvl="1"/>
            <a:r>
              <a:rPr lang="en-US" dirty="0" smtClean="0"/>
              <a:t>Accesses data for work. </a:t>
            </a:r>
          </a:p>
          <a:p>
            <a:pPr lvl="1"/>
            <a:r>
              <a:rPr lang="en-US" b="1" dirty="0" smtClean="0"/>
              <a:t>Example</a:t>
            </a:r>
            <a:r>
              <a:rPr lang="en-US" dirty="0" smtClean="0"/>
              <a:t>: Payroll Accounts user who accesses employee data for payroll.</a:t>
            </a:r>
            <a:endParaRPr lang="en-US" dirty="0"/>
          </a:p>
        </p:txBody>
      </p:sp>
    </p:spTree>
    <p:extLst>
      <p:ext uri="{BB962C8B-B14F-4D97-AF65-F5344CB8AC3E}">
        <p14:creationId xmlns:p14="http://schemas.microsoft.com/office/powerpoint/2010/main" val="23337012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Protection controls - encryption</a:t>
            </a:r>
            <a:endParaRPr lang="en-US" dirty="0"/>
          </a:p>
        </p:txBody>
      </p:sp>
      <p:sp>
        <p:nvSpPr>
          <p:cNvPr id="3" name="Content Placeholder 2"/>
          <p:cNvSpPr>
            <a:spLocks noGrp="1"/>
          </p:cNvSpPr>
          <p:nvPr>
            <p:ph idx="1"/>
          </p:nvPr>
        </p:nvSpPr>
        <p:spPr>
          <a:xfrm>
            <a:off x="581192" y="2180496"/>
            <a:ext cx="11029615" cy="4372704"/>
          </a:xfrm>
        </p:spPr>
        <p:txBody>
          <a:bodyPr>
            <a:normAutofit/>
          </a:bodyPr>
          <a:lstStyle/>
          <a:p>
            <a:r>
              <a:rPr lang="en-US" b="1" dirty="0" smtClean="0"/>
              <a:t>Symmetric Encryption </a:t>
            </a:r>
            <a:r>
              <a:rPr lang="en-US" dirty="0" smtClean="0"/>
              <a:t>– uses the same key for encrypting or decrypting data.</a:t>
            </a:r>
          </a:p>
          <a:p>
            <a:pPr lvl="1"/>
            <a:r>
              <a:rPr lang="en-US" b="1" dirty="0" smtClean="0"/>
              <a:t>AES</a:t>
            </a:r>
            <a:r>
              <a:rPr lang="en-US" dirty="0" smtClean="0"/>
              <a:t> – 128, 192 and 256 bits, </a:t>
            </a:r>
          </a:p>
          <a:p>
            <a:pPr lvl="2"/>
            <a:r>
              <a:rPr lang="en-US" dirty="0" smtClean="0"/>
              <a:t>selected as a standard to replace DES by NIST. </a:t>
            </a:r>
          </a:p>
          <a:p>
            <a:pPr lvl="2"/>
            <a:r>
              <a:rPr lang="en-US" dirty="0" smtClean="0"/>
              <a:t>Approved to protect Data </a:t>
            </a:r>
            <a:r>
              <a:rPr lang="en-US" dirty="0" err="1" smtClean="0"/>
              <a:t>upto</a:t>
            </a:r>
            <a:r>
              <a:rPr lang="en-US" dirty="0" smtClean="0"/>
              <a:t> Top Secret.</a:t>
            </a:r>
          </a:p>
          <a:p>
            <a:pPr lvl="1"/>
            <a:r>
              <a:rPr lang="en-US" b="1" dirty="0" smtClean="0"/>
              <a:t>3DES</a:t>
            </a:r>
            <a:r>
              <a:rPr lang="en-US" dirty="0" smtClean="0"/>
              <a:t> – 56, 112, 168 bits.</a:t>
            </a:r>
          </a:p>
          <a:p>
            <a:pPr lvl="1"/>
            <a:r>
              <a:rPr lang="en-US" b="1" dirty="0" smtClean="0"/>
              <a:t>Blowfish</a:t>
            </a:r>
            <a:r>
              <a:rPr lang="en-US" dirty="0" smtClean="0"/>
              <a:t> – 32 to 448 bits.</a:t>
            </a:r>
          </a:p>
          <a:p>
            <a:pPr lvl="2"/>
            <a:r>
              <a:rPr lang="en-US" dirty="0" err="1" smtClean="0"/>
              <a:t>bCrypt</a:t>
            </a:r>
            <a:r>
              <a:rPr lang="en-US" dirty="0" smtClean="0"/>
              <a:t> for </a:t>
            </a:r>
            <a:r>
              <a:rPr lang="en-US" dirty="0" err="1" smtClean="0"/>
              <a:t>linux</a:t>
            </a:r>
            <a:r>
              <a:rPr lang="en-US" dirty="0" smtClean="0"/>
              <a:t> is based on </a:t>
            </a:r>
            <a:r>
              <a:rPr lang="en-US" dirty="0" err="1" smtClean="0"/>
              <a:t>BlowFish</a:t>
            </a:r>
            <a:r>
              <a:rPr lang="en-US" dirty="0" smtClean="0"/>
              <a:t>. Adds another 128 bits as Salt to protect against Rainbow table attacks.</a:t>
            </a:r>
          </a:p>
          <a:p>
            <a:r>
              <a:rPr lang="en-US" b="1" dirty="0" smtClean="0"/>
              <a:t>Transport Encryption </a:t>
            </a:r>
            <a:r>
              <a:rPr lang="en-US" dirty="0" smtClean="0"/>
              <a:t>– Asymmetric, Public key encrypts, private key decrypts.</a:t>
            </a:r>
          </a:p>
          <a:p>
            <a:pPr lvl="1"/>
            <a:r>
              <a:rPr lang="en-US" b="1" dirty="0" smtClean="0"/>
              <a:t>SSL/TLS</a:t>
            </a:r>
            <a:r>
              <a:rPr lang="en-US" dirty="0" smtClean="0"/>
              <a:t> – PKI infrastructure based on Certificates.</a:t>
            </a:r>
          </a:p>
          <a:p>
            <a:pPr lvl="1"/>
            <a:r>
              <a:rPr lang="en-US" b="1" dirty="0" smtClean="0"/>
              <a:t>IPSEC</a:t>
            </a:r>
            <a:r>
              <a:rPr lang="en-US" dirty="0" smtClean="0"/>
              <a:t> –</a:t>
            </a:r>
          </a:p>
          <a:p>
            <a:pPr lvl="2"/>
            <a:r>
              <a:rPr lang="en-US" dirty="0" smtClean="0"/>
              <a:t>AH – Authenticating Header only protects Header information</a:t>
            </a:r>
          </a:p>
          <a:p>
            <a:pPr lvl="2"/>
            <a:r>
              <a:rPr lang="en-US" dirty="0" smtClean="0"/>
              <a:t>ESP – Encapsulating Security Payload protects Header and Payload of packets.</a:t>
            </a:r>
            <a:endParaRPr lang="en-US" dirty="0"/>
          </a:p>
        </p:txBody>
      </p:sp>
    </p:spTree>
    <p:extLst>
      <p:ext uri="{BB962C8B-B14F-4D97-AF65-F5344CB8AC3E}">
        <p14:creationId xmlns:p14="http://schemas.microsoft.com/office/powerpoint/2010/main" val="11251225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protection controls - others</a:t>
            </a:r>
            <a:endParaRPr lang="en-US" dirty="0"/>
          </a:p>
        </p:txBody>
      </p:sp>
      <p:sp>
        <p:nvSpPr>
          <p:cNvPr id="3" name="Content Placeholder 2"/>
          <p:cNvSpPr>
            <a:spLocks noGrp="1"/>
          </p:cNvSpPr>
          <p:nvPr>
            <p:ph idx="1"/>
          </p:nvPr>
        </p:nvSpPr>
        <p:spPr>
          <a:xfrm>
            <a:off x="636396" y="1617789"/>
            <a:ext cx="11029615" cy="4677504"/>
          </a:xfrm>
        </p:spPr>
        <p:txBody>
          <a:bodyPr/>
          <a:lstStyle/>
          <a:p>
            <a:r>
              <a:rPr lang="en-US" dirty="0" smtClean="0"/>
              <a:t>Pseudonymization:</a:t>
            </a:r>
          </a:p>
          <a:p>
            <a:pPr lvl="1"/>
            <a:r>
              <a:rPr lang="en-US" dirty="0" smtClean="0"/>
              <a:t>Use pseudonyms to represent data.</a:t>
            </a:r>
          </a:p>
          <a:p>
            <a:pPr lvl="1"/>
            <a:r>
              <a:rPr lang="en-US" dirty="0" smtClean="0"/>
              <a:t>Prevents data from being identified directly.</a:t>
            </a:r>
          </a:p>
          <a:p>
            <a:pPr lvl="1"/>
            <a:r>
              <a:rPr lang="en-US" dirty="0" smtClean="0"/>
              <a:t>GDPR refers to pseudonymization as replacing data with artificial identifiers.</a:t>
            </a:r>
          </a:p>
          <a:p>
            <a:pPr lvl="1"/>
            <a:endParaRPr lang="en-US" dirty="0" smtClean="0"/>
          </a:p>
          <a:p>
            <a:pPr lvl="1"/>
            <a:endParaRPr lang="en-US" dirty="0"/>
          </a:p>
          <a:p>
            <a:r>
              <a:rPr lang="en-US" dirty="0" smtClean="0"/>
              <a:t>Anonymization:</a:t>
            </a:r>
          </a:p>
          <a:p>
            <a:pPr lvl="1"/>
            <a:r>
              <a:rPr lang="en-US" dirty="0" smtClean="0"/>
              <a:t>If personal data is not needed, anonymization removes relevant data to make it impossible to identify the original subject or person.</a:t>
            </a:r>
          </a:p>
          <a:p>
            <a:pPr lvl="1"/>
            <a:r>
              <a:rPr lang="en-US" dirty="0" smtClean="0"/>
              <a:t>GDPR no longer relevant for anonymized data.</a:t>
            </a:r>
          </a:p>
          <a:p>
            <a:pPr lvl="1"/>
            <a:r>
              <a:rPr lang="en-US" dirty="0" smtClean="0"/>
              <a:t>Masking is an effective anonymization method:</a:t>
            </a:r>
          </a:p>
          <a:p>
            <a:pPr lvl="2"/>
            <a:r>
              <a:rPr lang="en-US" dirty="0" smtClean="0"/>
              <a:t>Swaps data in individual data columns, no longer representing the actual data.</a:t>
            </a:r>
            <a:endParaRPr lang="en-US" dirty="0"/>
          </a:p>
        </p:txBody>
      </p:sp>
      <p:sp>
        <p:nvSpPr>
          <p:cNvPr id="4" name="Rectangle 3"/>
          <p:cNvSpPr/>
          <p:nvPr/>
        </p:nvSpPr>
        <p:spPr>
          <a:xfrm>
            <a:off x="8284804" y="1916542"/>
            <a:ext cx="2743200" cy="942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Tokenization</a:t>
            </a:r>
          </a:p>
          <a:p>
            <a:pPr algn="ctr"/>
            <a:r>
              <a:rPr lang="en-US" sz="1600" dirty="0" smtClean="0"/>
              <a:t>Uses tokens to represent other data</a:t>
            </a:r>
            <a:endParaRPr lang="en-US" sz="1600" dirty="0"/>
          </a:p>
        </p:txBody>
      </p:sp>
      <p:graphicFrame>
        <p:nvGraphicFramePr>
          <p:cNvPr id="5" name="Table 4"/>
          <p:cNvGraphicFramePr>
            <a:graphicFrameLocks noGrp="1"/>
          </p:cNvGraphicFramePr>
          <p:nvPr>
            <p:extLst>
              <p:ext uri="{D42A27DB-BD31-4B8C-83A1-F6EECF244321}">
                <p14:modId xmlns:p14="http://schemas.microsoft.com/office/powerpoint/2010/main" val="405382723"/>
              </p:ext>
            </p:extLst>
          </p:nvPr>
        </p:nvGraphicFramePr>
        <p:xfrm>
          <a:off x="3470327" y="3323763"/>
          <a:ext cx="6756400" cy="850641"/>
        </p:xfrm>
        <a:graphic>
          <a:graphicData uri="http://schemas.openxmlformats.org/drawingml/2006/table">
            <a:tbl>
              <a:tblPr firstRow="1" bandRow="1">
                <a:tableStyleId>{5C22544A-7EE6-4342-B048-85BDC9FD1C3A}</a:tableStyleId>
              </a:tblPr>
              <a:tblGrid>
                <a:gridCol w="1703669"/>
                <a:gridCol w="1703669"/>
                <a:gridCol w="822696"/>
                <a:gridCol w="1263183"/>
                <a:gridCol w="1263183"/>
              </a:tblGrid>
              <a:tr h="283547">
                <a:tc>
                  <a:txBody>
                    <a:bodyPr/>
                    <a:lstStyle/>
                    <a:p>
                      <a:endParaRPr lang="en-US" sz="1200" dirty="0"/>
                    </a:p>
                  </a:txBody>
                  <a:tcPr/>
                </a:tc>
                <a:tc>
                  <a:txBody>
                    <a:bodyPr/>
                    <a:lstStyle/>
                    <a:p>
                      <a:r>
                        <a:rPr lang="en-US" sz="1200" dirty="0" smtClean="0"/>
                        <a:t>Name</a:t>
                      </a:r>
                      <a:endParaRPr lang="en-US" sz="1200" dirty="0"/>
                    </a:p>
                  </a:txBody>
                  <a:tcPr/>
                </a:tc>
                <a:tc>
                  <a:txBody>
                    <a:bodyPr/>
                    <a:lstStyle/>
                    <a:p>
                      <a:r>
                        <a:rPr lang="en-US" sz="1200" dirty="0" smtClean="0"/>
                        <a:t>Age</a:t>
                      </a:r>
                      <a:endParaRPr lang="en-US" sz="1200" dirty="0"/>
                    </a:p>
                  </a:txBody>
                  <a:tcPr/>
                </a:tc>
                <a:tc>
                  <a:txBody>
                    <a:bodyPr/>
                    <a:lstStyle/>
                    <a:p>
                      <a:r>
                        <a:rPr lang="en-US" sz="1200" dirty="0" smtClean="0"/>
                        <a:t>Occupation</a:t>
                      </a:r>
                      <a:endParaRPr lang="en-US" sz="1200" dirty="0"/>
                    </a:p>
                  </a:txBody>
                  <a:tcPr/>
                </a:tc>
                <a:tc>
                  <a:txBody>
                    <a:bodyPr/>
                    <a:lstStyle/>
                    <a:p>
                      <a:r>
                        <a:rPr lang="en-US" sz="1200" dirty="0" smtClean="0"/>
                        <a:t>Location</a:t>
                      </a:r>
                      <a:endParaRPr lang="en-US" sz="1200" dirty="0"/>
                    </a:p>
                  </a:txBody>
                  <a:tcPr/>
                </a:tc>
              </a:tr>
              <a:tr h="283547">
                <a:tc>
                  <a:txBody>
                    <a:bodyPr/>
                    <a:lstStyle/>
                    <a:p>
                      <a:r>
                        <a:rPr lang="en-US" sz="1200" b="1" dirty="0" smtClean="0"/>
                        <a:t>ORIGINAL</a:t>
                      </a:r>
                      <a:r>
                        <a:rPr lang="en-US" sz="1200" b="1" baseline="0" dirty="0" smtClean="0"/>
                        <a:t> DATA</a:t>
                      </a:r>
                      <a:endParaRPr lang="en-US" sz="1200" b="1" dirty="0"/>
                    </a:p>
                  </a:txBody>
                  <a:tcPr/>
                </a:tc>
                <a:tc>
                  <a:txBody>
                    <a:bodyPr/>
                    <a:lstStyle/>
                    <a:p>
                      <a:r>
                        <a:rPr lang="en-US" sz="1200" dirty="0" err="1" smtClean="0"/>
                        <a:t>Kamlesh</a:t>
                      </a:r>
                      <a:r>
                        <a:rPr lang="en-US" sz="1200" dirty="0" smtClean="0"/>
                        <a:t> </a:t>
                      </a:r>
                      <a:r>
                        <a:rPr lang="en-US" sz="1200" dirty="0" err="1" smtClean="0"/>
                        <a:t>Sumthingkar</a:t>
                      </a:r>
                      <a:endParaRPr lang="en-US" sz="1200" dirty="0"/>
                    </a:p>
                  </a:txBody>
                  <a:tcPr/>
                </a:tc>
                <a:tc>
                  <a:txBody>
                    <a:bodyPr/>
                    <a:lstStyle/>
                    <a:p>
                      <a:r>
                        <a:rPr lang="en-US" sz="1200" dirty="0" smtClean="0"/>
                        <a:t>46</a:t>
                      </a:r>
                      <a:endParaRPr lang="en-US" sz="1200" dirty="0"/>
                    </a:p>
                  </a:txBody>
                  <a:tcPr/>
                </a:tc>
                <a:tc>
                  <a:txBody>
                    <a:bodyPr/>
                    <a:lstStyle/>
                    <a:p>
                      <a:r>
                        <a:rPr lang="en-US" sz="1200" dirty="0" smtClean="0"/>
                        <a:t>Consultant</a:t>
                      </a:r>
                      <a:endParaRPr lang="en-US" sz="1200" dirty="0"/>
                    </a:p>
                  </a:txBody>
                  <a:tcPr/>
                </a:tc>
                <a:tc>
                  <a:txBody>
                    <a:bodyPr/>
                    <a:lstStyle/>
                    <a:p>
                      <a:r>
                        <a:rPr lang="en-US" sz="1200" dirty="0" smtClean="0"/>
                        <a:t>Mumbai</a:t>
                      </a:r>
                      <a:endParaRPr lang="en-US" sz="1200" dirty="0"/>
                    </a:p>
                  </a:txBody>
                  <a:tcPr/>
                </a:tc>
              </a:tr>
              <a:tr h="283547">
                <a:tc>
                  <a:txBody>
                    <a:bodyPr/>
                    <a:lstStyle/>
                    <a:p>
                      <a:r>
                        <a:rPr lang="en-US" sz="1200" b="1" dirty="0" smtClean="0"/>
                        <a:t>PSEUDONYMIZED</a:t>
                      </a:r>
                      <a:endParaRPr lang="en-US" sz="1200" b="1" dirty="0"/>
                    </a:p>
                  </a:txBody>
                  <a:tcPr/>
                </a:tc>
                <a:tc>
                  <a:txBody>
                    <a:bodyPr/>
                    <a:lstStyle/>
                    <a:p>
                      <a:r>
                        <a:rPr lang="en-US" sz="1200" dirty="0" err="1" smtClean="0"/>
                        <a:t>Eventman</a:t>
                      </a:r>
                      <a:endParaRPr lang="en-US" sz="1200" dirty="0"/>
                    </a:p>
                  </a:txBody>
                  <a:tcPr/>
                </a:tc>
                <a:tc>
                  <a:txBody>
                    <a:bodyPr/>
                    <a:lstStyle/>
                    <a:p>
                      <a:r>
                        <a:rPr lang="en-US" sz="1200" dirty="0" smtClean="0"/>
                        <a:t>46</a:t>
                      </a:r>
                      <a:endParaRPr lang="en-US" sz="1200" dirty="0"/>
                    </a:p>
                  </a:txBody>
                  <a:tcPr/>
                </a:tc>
                <a:tc>
                  <a:txBody>
                    <a:bodyPr/>
                    <a:lstStyle/>
                    <a:p>
                      <a:r>
                        <a:rPr lang="en-US" sz="1200" dirty="0" smtClean="0"/>
                        <a:t>Consultant</a:t>
                      </a:r>
                      <a:endParaRPr lang="en-US" sz="1200" dirty="0"/>
                    </a:p>
                  </a:txBody>
                  <a:tcPr/>
                </a:tc>
                <a:tc>
                  <a:txBody>
                    <a:bodyPr/>
                    <a:lstStyle/>
                    <a:p>
                      <a:r>
                        <a:rPr lang="en-US" sz="1200" dirty="0" smtClean="0"/>
                        <a:t>Mumbai</a:t>
                      </a:r>
                      <a:endParaRPr lang="en-US" sz="1200" dirty="0"/>
                    </a:p>
                  </a:txBody>
                  <a:tcPr/>
                </a:tc>
              </a:tr>
            </a:tbl>
          </a:graphicData>
        </a:graphic>
      </p:graphicFrame>
      <p:sp>
        <p:nvSpPr>
          <p:cNvPr id="6" name="Rectangle 5"/>
          <p:cNvSpPr/>
          <p:nvPr/>
        </p:nvSpPr>
        <p:spPr>
          <a:xfrm>
            <a:off x="7937583" y="4821570"/>
            <a:ext cx="3728428" cy="1266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Example:</a:t>
            </a:r>
          </a:p>
          <a:p>
            <a:pPr algn="ctr"/>
            <a:r>
              <a:rPr lang="en-US" sz="1600" dirty="0" smtClean="0"/>
              <a:t>A DLP detects Credit-card numbers for breach detection. However to protect the data, it masks the credit card number to prevent it’s misuse by security personnel.</a:t>
            </a:r>
            <a:endParaRPr lang="en-US" sz="1600" dirty="0"/>
          </a:p>
        </p:txBody>
      </p:sp>
      <p:sp>
        <p:nvSpPr>
          <p:cNvPr id="8" name="Rounded Rectangle 7"/>
          <p:cNvSpPr/>
          <p:nvPr/>
        </p:nvSpPr>
        <p:spPr>
          <a:xfrm>
            <a:off x="311499" y="6219930"/>
            <a:ext cx="11676185" cy="63807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i="1" dirty="0" smtClean="0"/>
              <a:t>Pseudonymization &amp; Tokenization is reversible, meaning that with another set of data the original data can still be identified.. Anonymization (Masking) is irreversible</a:t>
            </a:r>
            <a:r>
              <a:rPr lang="en-US" dirty="0" smtClean="0"/>
              <a:t>.</a:t>
            </a:r>
            <a:endParaRPr lang="en-US" dirty="0"/>
          </a:p>
        </p:txBody>
      </p:sp>
    </p:spTree>
    <p:extLst>
      <p:ext uri="{BB962C8B-B14F-4D97-AF65-F5344CB8AC3E}">
        <p14:creationId xmlns:p14="http://schemas.microsoft.com/office/powerpoint/2010/main" val="38458099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controls</a:t>
            </a:r>
            <a:endParaRPr lang="en-US" dirty="0"/>
          </a:p>
        </p:txBody>
      </p:sp>
      <p:sp>
        <p:nvSpPr>
          <p:cNvPr id="3" name="Content Placeholder 2"/>
          <p:cNvSpPr>
            <a:spLocks noGrp="1"/>
          </p:cNvSpPr>
          <p:nvPr>
            <p:ph idx="1"/>
          </p:nvPr>
        </p:nvSpPr>
        <p:spPr>
          <a:xfrm>
            <a:off x="581192" y="1884659"/>
            <a:ext cx="11029615" cy="4910586"/>
          </a:xfrm>
        </p:spPr>
        <p:txBody>
          <a:bodyPr>
            <a:normAutofit fontScale="92500" lnSpcReduction="20000"/>
          </a:bodyPr>
          <a:lstStyle/>
          <a:p>
            <a:r>
              <a:rPr lang="en-US" b="1" dirty="0" smtClean="0"/>
              <a:t>Baselines</a:t>
            </a:r>
            <a:r>
              <a:rPr lang="en-US" dirty="0" smtClean="0"/>
              <a:t> – NIST SP800-53</a:t>
            </a:r>
          </a:p>
          <a:p>
            <a:pPr lvl="1"/>
            <a:r>
              <a:rPr lang="en-US" dirty="0" smtClean="0"/>
              <a:t>Ensure a minimum security standard and starting point for security controls.</a:t>
            </a:r>
          </a:p>
          <a:p>
            <a:pPr lvl="1"/>
            <a:r>
              <a:rPr lang="en-US" b="1" dirty="0" smtClean="0"/>
              <a:t>Example</a:t>
            </a:r>
            <a:r>
              <a:rPr lang="en-US" dirty="0" smtClean="0"/>
              <a:t>: Disable unsecure protocols Telnet and HTTP on routers provides a minimum access security configuration.</a:t>
            </a:r>
          </a:p>
          <a:p>
            <a:r>
              <a:rPr lang="en-US" b="1" dirty="0" smtClean="0"/>
              <a:t>Scoping</a:t>
            </a:r>
            <a:r>
              <a:rPr lang="en-US" dirty="0" smtClean="0"/>
              <a:t> – </a:t>
            </a:r>
          </a:p>
          <a:p>
            <a:pPr lvl="1"/>
            <a:r>
              <a:rPr lang="en-US" dirty="0" smtClean="0"/>
              <a:t>Reviewing baselines and selecting relevant controls to the system or organization.</a:t>
            </a:r>
          </a:p>
          <a:p>
            <a:pPr lvl="1"/>
            <a:r>
              <a:rPr lang="en-US" dirty="0" smtClean="0"/>
              <a:t>Rejected as not relevant.</a:t>
            </a:r>
          </a:p>
          <a:p>
            <a:pPr lvl="1"/>
            <a:r>
              <a:rPr lang="en-US" b="1" dirty="0" smtClean="0"/>
              <a:t>Example</a:t>
            </a:r>
            <a:r>
              <a:rPr lang="en-US" dirty="0" smtClean="0"/>
              <a:t>: A Router hardening baseline may require to you implement an access-list to deny access to the webserver on the router. However if your router does not have an embedded HTTP Server, you choose not implement this control.</a:t>
            </a:r>
          </a:p>
          <a:p>
            <a:r>
              <a:rPr lang="en-US" b="1" dirty="0" smtClean="0"/>
              <a:t>Tailoring</a:t>
            </a:r>
            <a:r>
              <a:rPr lang="en-US" dirty="0" smtClean="0"/>
              <a:t> – </a:t>
            </a:r>
          </a:p>
          <a:p>
            <a:pPr lvl="1"/>
            <a:r>
              <a:rPr lang="en-US" dirty="0" smtClean="0"/>
              <a:t>Tailoring the baseline to fit the organizations requirements.</a:t>
            </a:r>
          </a:p>
          <a:p>
            <a:pPr lvl="1"/>
            <a:r>
              <a:rPr lang="en-US" dirty="0" smtClean="0"/>
              <a:t>Baseline rejected as unable to implement and a compensating control implemented.</a:t>
            </a:r>
          </a:p>
          <a:p>
            <a:pPr lvl="1"/>
            <a:r>
              <a:rPr lang="en-US" dirty="0" smtClean="0"/>
              <a:t>Example: The organization uses low-cost routers at remote branches which only have HTTP management capability, and this cannot deny access to the embedded HTTP Server. However the organization selects a compensating control such as allowing access to the HTTP server only from the IT Subnet.</a:t>
            </a:r>
          </a:p>
          <a:p>
            <a:r>
              <a:rPr lang="en-US" b="1" dirty="0" smtClean="0"/>
              <a:t>Standards</a:t>
            </a:r>
          </a:p>
          <a:p>
            <a:pPr lvl="1"/>
            <a:r>
              <a:rPr lang="en-US" dirty="0" smtClean="0"/>
              <a:t>Comply with standards relevant to the industry the organization operates in such as PCI DSS, GLBA, SOX, HIPAA, DPD etc.</a:t>
            </a:r>
            <a:endParaRPr lang="en-US" dirty="0"/>
          </a:p>
        </p:txBody>
      </p:sp>
    </p:spTree>
    <p:extLst>
      <p:ext uri="{BB962C8B-B14F-4D97-AF65-F5344CB8AC3E}">
        <p14:creationId xmlns:p14="http://schemas.microsoft.com/office/powerpoint/2010/main" val="35538895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Domain III – Security Architecture &amp; Engineering</a:t>
            </a:r>
            <a:endParaRPr lang="en-US" dirty="0"/>
          </a:p>
        </p:txBody>
      </p:sp>
      <p:grpSp>
        <p:nvGrpSpPr>
          <p:cNvPr id="3" name="Group 2"/>
          <p:cNvGrpSpPr/>
          <p:nvPr/>
        </p:nvGrpSpPr>
        <p:grpSpPr>
          <a:xfrm>
            <a:off x="10539167" y="753777"/>
            <a:ext cx="1462685" cy="905462"/>
            <a:chOff x="10539167" y="753777"/>
            <a:chExt cx="1462685" cy="905462"/>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9167" y="753777"/>
              <a:ext cx="1035573" cy="905462"/>
            </a:xfrm>
            <a:prstGeom prst="rect">
              <a:avLst/>
            </a:prstGeom>
          </p:spPr>
        </p:pic>
        <p:sp>
          <p:nvSpPr>
            <p:cNvPr id="6" name="TextBox 5"/>
            <p:cNvSpPr txBox="1"/>
            <p:nvPr/>
          </p:nvSpPr>
          <p:spPr>
            <a:xfrm>
              <a:off x="11428983" y="1098786"/>
              <a:ext cx="572869" cy="215444"/>
            </a:xfrm>
            <a:prstGeom prst="rect">
              <a:avLst/>
            </a:prstGeom>
            <a:noFill/>
          </p:spPr>
          <p:txBody>
            <a:bodyPr wrap="square" rtlCol="0">
              <a:spAutoFit/>
            </a:bodyPr>
            <a:lstStyle/>
            <a:p>
              <a:r>
                <a:rPr lang="en-US" sz="800" dirty="0" smtClean="0"/>
                <a:t>TM</a:t>
              </a:r>
              <a:endParaRPr lang="en-US" sz="800" dirty="0"/>
            </a:p>
          </p:txBody>
        </p:sp>
      </p:grpSp>
    </p:spTree>
    <p:extLst>
      <p:ext uri="{BB962C8B-B14F-4D97-AF65-F5344CB8AC3E}">
        <p14:creationId xmlns:p14="http://schemas.microsoft.com/office/powerpoint/2010/main" val="10930859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types</a:t>
            </a:r>
            <a:endParaRPr lang="en-US" dirty="0"/>
          </a:p>
        </p:txBody>
      </p:sp>
      <p:sp>
        <p:nvSpPr>
          <p:cNvPr id="3" name="Content Placeholder 2"/>
          <p:cNvSpPr>
            <a:spLocks noGrp="1"/>
          </p:cNvSpPr>
          <p:nvPr>
            <p:ph idx="1"/>
          </p:nvPr>
        </p:nvSpPr>
        <p:spPr>
          <a:xfrm>
            <a:off x="581192" y="2180496"/>
            <a:ext cx="11029615" cy="4289752"/>
          </a:xfrm>
        </p:spPr>
        <p:txBody>
          <a:bodyPr>
            <a:normAutofit fontScale="85000" lnSpcReduction="20000"/>
          </a:bodyPr>
          <a:lstStyle/>
          <a:p>
            <a:r>
              <a:rPr lang="en-US" b="1" dirty="0" smtClean="0"/>
              <a:t>Symmetric</a:t>
            </a:r>
            <a:r>
              <a:rPr lang="en-US" dirty="0" smtClean="0"/>
              <a:t> </a:t>
            </a:r>
          </a:p>
          <a:p>
            <a:pPr lvl="1"/>
            <a:r>
              <a:rPr lang="en-US" dirty="0" smtClean="0"/>
              <a:t>Uses a single shared key to encrypt or decrypt data.</a:t>
            </a:r>
          </a:p>
          <a:p>
            <a:pPr lvl="1"/>
            <a:r>
              <a:rPr lang="en-US" dirty="0" smtClean="0"/>
              <a:t>Faster than Asymmetric</a:t>
            </a:r>
          </a:p>
          <a:p>
            <a:pPr lvl="1"/>
            <a:r>
              <a:rPr lang="en-US" dirty="0" smtClean="0"/>
              <a:t>External sharing of key required.</a:t>
            </a:r>
          </a:p>
          <a:p>
            <a:pPr lvl="1"/>
            <a:r>
              <a:rPr lang="en-US" dirty="0" smtClean="0"/>
              <a:t>No Non-Repudiation</a:t>
            </a:r>
          </a:p>
          <a:p>
            <a:pPr lvl="1"/>
            <a:r>
              <a:rPr lang="en-US" dirty="0" smtClean="0"/>
              <a:t>One key required per group that wishes to share encrypted information.</a:t>
            </a:r>
          </a:p>
          <a:p>
            <a:pPr lvl="1"/>
            <a:r>
              <a:rPr lang="en-US" dirty="0" smtClean="0"/>
              <a:t>If one person leaves, all keys have to be changed.</a:t>
            </a:r>
          </a:p>
          <a:p>
            <a:r>
              <a:rPr lang="en-US" b="1" dirty="0" smtClean="0"/>
              <a:t>Asymmetric</a:t>
            </a:r>
          </a:p>
          <a:p>
            <a:pPr lvl="1"/>
            <a:r>
              <a:rPr lang="en-US" dirty="0" smtClean="0"/>
              <a:t>One public key for encryption and one private key for decryption.</a:t>
            </a:r>
          </a:p>
          <a:p>
            <a:pPr lvl="1"/>
            <a:r>
              <a:rPr lang="en-US" dirty="0" smtClean="0"/>
              <a:t>Slower than Symmetric.</a:t>
            </a:r>
          </a:p>
          <a:p>
            <a:pPr lvl="1"/>
            <a:r>
              <a:rPr lang="en-US" dirty="0" smtClean="0"/>
              <a:t>No need to share key. Diffie-Hellman helps automate key share.</a:t>
            </a:r>
          </a:p>
          <a:p>
            <a:pPr lvl="1"/>
            <a:r>
              <a:rPr lang="en-US" dirty="0" smtClean="0"/>
              <a:t>Two keys per user.</a:t>
            </a:r>
          </a:p>
          <a:p>
            <a:pPr lvl="1"/>
            <a:r>
              <a:rPr lang="en-US" dirty="0" smtClean="0"/>
              <a:t>No need to change keys if one person leaves, just revoke access.</a:t>
            </a:r>
          </a:p>
          <a:p>
            <a:pPr lvl="1"/>
            <a:r>
              <a:rPr lang="en-US" dirty="0" smtClean="0"/>
              <a:t>Provide Integrity, Authentication and Non-Repudiation</a:t>
            </a:r>
          </a:p>
          <a:p>
            <a:pPr lvl="1"/>
            <a:endParaRPr lang="en-US" dirty="0"/>
          </a:p>
        </p:txBody>
      </p:sp>
    </p:spTree>
    <p:extLst>
      <p:ext uri="{BB962C8B-B14F-4D97-AF65-F5344CB8AC3E}">
        <p14:creationId xmlns:p14="http://schemas.microsoft.com/office/powerpoint/2010/main" val="21699052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Cryptography to </a:t>
            </a:r>
            <a:r>
              <a:rPr lang="en-US" b="1" dirty="0" err="1" smtClean="0"/>
              <a:t>cia</a:t>
            </a:r>
            <a:endParaRPr lang="en-US" b="1" dirty="0"/>
          </a:p>
        </p:txBody>
      </p:sp>
      <p:sp>
        <p:nvSpPr>
          <p:cNvPr id="3" name="Content Placeholder 2"/>
          <p:cNvSpPr>
            <a:spLocks noGrp="1"/>
          </p:cNvSpPr>
          <p:nvPr>
            <p:ph idx="1"/>
          </p:nvPr>
        </p:nvSpPr>
        <p:spPr>
          <a:xfrm>
            <a:off x="581192" y="1715956"/>
            <a:ext cx="11029615" cy="3678303"/>
          </a:xfrm>
        </p:spPr>
        <p:txBody>
          <a:bodyPr/>
          <a:lstStyle/>
          <a:p>
            <a:r>
              <a:rPr lang="en-US" b="1" dirty="0" smtClean="0"/>
              <a:t>Encryption</a:t>
            </a:r>
            <a:r>
              <a:rPr lang="en-US" dirty="0" smtClean="0"/>
              <a:t> provides </a:t>
            </a:r>
            <a:r>
              <a:rPr lang="en-US" b="1" i="1" dirty="0" smtClean="0"/>
              <a:t>Confidentiality</a:t>
            </a:r>
          </a:p>
          <a:p>
            <a:r>
              <a:rPr lang="en-US" b="1" dirty="0" smtClean="0"/>
              <a:t>Hashing</a:t>
            </a:r>
            <a:r>
              <a:rPr lang="en-US" dirty="0" smtClean="0"/>
              <a:t> provides </a:t>
            </a:r>
            <a:r>
              <a:rPr lang="en-US" b="1" i="1" dirty="0" smtClean="0"/>
              <a:t>Integrity</a:t>
            </a:r>
          </a:p>
          <a:p>
            <a:r>
              <a:rPr lang="en-US" b="1" dirty="0" smtClean="0"/>
              <a:t>Digital Signatures </a:t>
            </a:r>
            <a:r>
              <a:rPr lang="en-US" dirty="0" smtClean="0"/>
              <a:t>provide </a:t>
            </a:r>
            <a:r>
              <a:rPr lang="en-US" b="1" i="1" dirty="0" smtClean="0"/>
              <a:t>Authentication</a:t>
            </a:r>
          </a:p>
          <a:p>
            <a:r>
              <a:rPr lang="en-US" b="1" dirty="0" smtClean="0"/>
              <a:t>PKI</a:t>
            </a:r>
            <a:r>
              <a:rPr lang="en-US" dirty="0" smtClean="0"/>
              <a:t> </a:t>
            </a:r>
            <a:r>
              <a:rPr lang="en-US" b="1" dirty="0" smtClean="0"/>
              <a:t>with Digital Signatures </a:t>
            </a:r>
            <a:r>
              <a:rPr lang="en-US" dirty="0" smtClean="0"/>
              <a:t>provide </a:t>
            </a:r>
            <a:r>
              <a:rPr lang="en-US" b="1" i="1" dirty="0" smtClean="0"/>
              <a:t>Non-Repudiation</a:t>
            </a:r>
          </a:p>
        </p:txBody>
      </p:sp>
      <p:sp>
        <p:nvSpPr>
          <p:cNvPr id="4" name="Rounded Rectangle 3"/>
          <p:cNvSpPr/>
          <p:nvPr/>
        </p:nvSpPr>
        <p:spPr>
          <a:xfrm>
            <a:off x="2419419" y="5180069"/>
            <a:ext cx="2944433" cy="13574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Symmetric Encryption</a:t>
            </a:r>
          </a:p>
          <a:p>
            <a:pPr algn="ctr"/>
            <a:r>
              <a:rPr lang="en-US" dirty="0" smtClean="0"/>
              <a:t>Confidentiality</a:t>
            </a:r>
            <a:endParaRPr lang="en-US" dirty="0"/>
          </a:p>
        </p:txBody>
      </p:sp>
      <p:sp>
        <p:nvSpPr>
          <p:cNvPr id="5" name="Rounded Rectangle 4"/>
          <p:cNvSpPr/>
          <p:nvPr/>
        </p:nvSpPr>
        <p:spPr>
          <a:xfrm>
            <a:off x="6672479" y="5180069"/>
            <a:ext cx="2944433" cy="13574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Asymmetric Encryption</a:t>
            </a:r>
          </a:p>
          <a:p>
            <a:pPr algn="ctr"/>
            <a:r>
              <a:rPr lang="en-US" dirty="0" smtClean="0"/>
              <a:t>Confidentiality, Integrity, Authentication, Non-Repudiation</a:t>
            </a:r>
            <a:endParaRPr lang="en-US" dirty="0"/>
          </a:p>
        </p:txBody>
      </p:sp>
    </p:spTree>
    <p:extLst>
      <p:ext uri="{BB962C8B-B14F-4D97-AF65-F5344CB8AC3E}">
        <p14:creationId xmlns:p14="http://schemas.microsoft.com/office/powerpoint/2010/main" val="132394329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7192</TotalTime>
  <Words>45215</Words>
  <Application>Microsoft Office PowerPoint</Application>
  <PresentationFormat>Widescreen</PresentationFormat>
  <Paragraphs>4952</Paragraphs>
  <Slides>266</Slides>
  <Notes>239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266</vt:i4>
      </vt:variant>
    </vt:vector>
  </HeadingPairs>
  <TitlesOfParts>
    <vt:vector size="279" baseType="lpstr">
      <vt:lpstr>Algerian</vt:lpstr>
      <vt:lpstr>Arial</vt:lpstr>
      <vt:lpstr>Calibri</vt:lpstr>
      <vt:lpstr>Californian FB</vt:lpstr>
      <vt:lpstr>Copperplate Gothic Bold</vt:lpstr>
      <vt:lpstr>Copperplate Gothic Light</vt:lpstr>
      <vt:lpstr>Corbel</vt:lpstr>
      <vt:lpstr>Gill Sans MT</vt:lpstr>
      <vt:lpstr>Myriad Pro</vt:lpstr>
      <vt:lpstr>Trebuchet MS</vt:lpstr>
      <vt:lpstr>Wingdings</vt:lpstr>
      <vt:lpstr>Wingdings 2</vt:lpstr>
      <vt:lpstr>Dividend</vt:lpstr>
      <vt:lpstr>The OPEN CISSP STUDY Reference</vt:lpstr>
      <vt:lpstr>Version Control</vt:lpstr>
      <vt:lpstr>Note</vt:lpstr>
      <vt:lpstr>References used in the making of this Reference</vt:lpstr>
      <vt:lpstr>High Level Table of contents</vt:lpstr>
      <vt:lpstr>Domain I – security &amp; Risk Management</vt:lpstr>
      <vt:lpstr>CIA tRIAD</vt:lpstr>
      <vt:lpstr>confidentiality</vt:lpstr>
      <vt:lpstr>Integrity</vt:lpstr>
      <vt:lpstr>Availability</vt:lpstr>
      <vt:lpstr>Identity and authentication</vt:lpstr>
      <vt:lpstr>Authorization</vt:lpstr>
      <vt:lpstr>Accountability</vt:lpstr>
      <vt:lpstr>Non-repudiation</vt:lpstr>
      <vt:lpstr>Defence in depth</vt:lpstr>
      <vt:lpstr>Subjects and Objects</vt:lpstr>
      <vt:lpstr>Administrative Management controls</vt:lpstr>
      <vt:lpstr>Administrative Management controls</vt:lpstr>
      <vt:lpstr>Governance  vs.  management</vt:lpstr>
      <vt:lpstr>RISK Management Framework</vt:lpstr>
      <vt:lpstr>ISMS and risk frameworks</vt:lpstr>
      <vt:lpstr>ISO Standards</vt:lpstr>
      <vt:lpstr>ISMS Roles</vt:lpstr>
      <vt:lpstr>Security Policy</vt:lpstr>
      <vt:lpstr>ISMS Components</vt:lpstr>
      <vt:lpstr>Personnel security</vt:lpstr>
      <vt:lpstr>Third party Security</vt:lpstr>
      <vt:lpstr>Isc2 Code of ethics</vt:lpstr>
      <vt:lpstr>Risk Management definitions</vt:lpstr>
      <vt:lpstr>Risk Management Definitons</vt:lpstr>
      <vt:lpstr>Risk Management Definitions – Defence Terminology</vt:lpstr>
      <vt:lpstr>Risk Management Definitions - misc</vt:lpstr>
      <vt:lpstr>Risk Management Process</vt:lpstr>
      <vt:lpstr>Risk Assessment types</vt:lpstr>
      <vt:lpstr>Assessing Risk</vt:lpstr>
      <vt:lpstr>Threat Modeling </vt:lpstr>
      <vt:lpstr>Quantitative Risk Assesment</vt:lpstr>
      <vt:lpstr>Quantitative Risk Assessment</vt:lpstr>
      <vt:lpstr>Quantitative Risk Assessment</vt:lpstr>
      <vt:lpstr>Quantitative Risk Assessment</vt:lpstr>
      <vt:lpstr>Quantitative risk assessment</vt:lpstr>
      <vt:lpstr>Qualitative Risk Assessment</vt:lpstr>
      <vt:lpstr>Budget &amp; Metrics</vt:lpstr>
      <vt:lpstr>Risk Choices</vt:lpstr>
      <vt:lpstr>Countermeasure selection Categories</vt:lpstr>
      <vt:lpstr>7 Access Control types</vt:lpstr>
      <vt:lpstr>Important things to note on bcp</vt:lpstr>
      <vt:lpstr>FOUR Phases of BCP</vt:lpstr>
      <vt:lpstr>BCP Process - NIST</vt:lpstr>
      <vt:lpstr>BCP Sub-PLANS</vt:lpstr>
      <vt:lpstr>Disaster Recovery process</vt:lpstr>
      <vt:lpstr>DRP Sites</vt:lpstr>
      <vt:lpstr>BIA Terms</vt:lpstr>
      <vt:lpstr>Business Impact Analysis</vt:lpstr>
      <vt:lpstr>BCP ROLES</vt:lpstr>
      <vt:lpstr>BCP Document components</vt:lpstr>
      <vt:lpstr>BCP / DRP Testing &amp; Maintenance</vt:lpstr>
      <vt:lpstr>Types of Laws</vt:lpstr>
      <vt:lpstr>Types of damages</vt:lpstr>
      <vt:lpstr>Tenets of Liability</vt:lpstr>
      <vt:lpstr>Tenets of liability</vt:lpstr>
      <vt:lpstr>Evidence</vt:lpstr>
      <vt:lpstr>More LAW SPEAK</vt:lpstr>
      <vt:lpstr>Computer fraud and abuse act</vt:lpstr>
      <vt:lpstr>Computer fraud and abuse act – Further Amendments</vt:lpstr>
      <vt:lpstr>Computer security act of 1987</vt:lpstr>
      <vt:lpstr>Government Agency Laws</vt:lpstr>
      <vt:lpstr>Commonly used nist standards</vt:lpstr>
      <vt:lpstr>Gramm-LEACH-BlILEY ACT - GLBA</vt:lpstr>
      <vt:lpstr>Industry laws and regulations</vt:lpstr>
      <vt:lpstr>Regulatory laws &amp; standards</vt:lpstr>
      <vt:lpstr>SSAE18:  Reports</vt:lpstr>
      <vt:lpstr>US Privacy Laws</vt:lpstr>
      <vt:lpstr>Data Breach notification laws</vt:lpstr>
      <vt:lpstr>European Union</vt:lpstr>
      <vt:lpstr>European union - gdpr</vt:lpstr>
      <vt:lpstr>PowerPoint Presentation</vt:lpstr>
      <vt:lpstr>European union - SAFE HARBOR</vt:lpstr>
      <vt:lpstr>European union – PRIVACY SHIELD</vt:lpstr>
      <vt:lpstr>Intellectual property - Definitions</vt:lpstr>
      <vt:lpstr>Intellectual Property - Laws</vt:lpstr>
      <vt:lpstr>Export Controls</vt:lpstr>
      <vt:lpstr>Intellectual property - licensing</vt:lpstr>
      <vt:lpstr>Domain II – Asset Security</vt:lpstr>
      <vt:lpstr>Data Classification</vt:lpstr>
      <vt:lpstr>Classification models</vt:lpstr>
      <vt:lpstr>Asset Security Terms</vt:lpstr>
      <vt:lpstr>Data States</vt:lpstr>
      <vt:lpstr>Dealing with data remanence</vt:lpstr>
      <vt:lpstr>Devices and remanence</vt:lpstr>
      <vt:lpstr>Asset Security Roles</vt:lpstr>
      <vt:lpstr>DATA Roles</vt:lpstr>
      <vt:lpstr>Data Roles - Continued</vt:lpstr>
      <vt:lpstr>DATA Protection controls - encryption</vt:lpstr>
      <vt:lpstr>Data protection controls - others</vt:lpstr>
      <vt:lpstr>Security controls</vt:lpstr>
      <vt:lpstr>Domain III – Security Architecture &amp; Engineering</vt:lpstr>
      <vt:lpstr>Encryption types</vt:lpstr>
      <vt:lpstr>Cryptography to cia</vt:lpstr>
      <vt:lpstr>Cryptographic terms</vt:lpstr>
      <vt:lpstr>Cryptographic functions</vt:lpstr>
      <vt:lpstr>Cryptographic functions</vt:lpstr>
      <vt:lpstr>Types of ciphers</vt:lpstr>
      <vt:lpstr>Types of ciphers</vt:lpstr>
      <vt:lpstr>Types of ciphers</vt:lpstr>
      <vt:lpstr>Historical ciphers</vt:lpstr>
      <vt:lpstr>SYMMETRIC Encryption BIT Length Summary</vt:lpstr>
      <vt:lpstr>Symmetric Encryption Algorithms – DES</vt:lpstr>
      <vt:lpstr>Symmetric Encryption algorithms – 3DES</vt:lpstr>
      <vt:lpstr>Symmetric Encryption Algorithms – AES / RJINDaEL</vt:lpstr>
      <vt:lpstr>Symmetric Encryption Algorithms - MISC</vt:lpstr>
      <vt:lpstr>ASYMMETRIC - Public key encryption</vt:lpstr>
      <vt:lpstr>Asymmetric encryption</vt:lpstr>
      <vt:lpstr>PKI on the Web – PKI with Diffie-hellman</vt:lpstr>
      <vt:lpstr>HASHING</vt:lpstr>
      <vt:lpstr>Hash Functions</vt:lpstr>
      <vt:lpstr>Digital Signatures</vt:lpstr>
      <vt:lpstr>Digital signature algorithms</vt:lpstr>
      <vt:lpstr>Public key certificates</vt:lpstr>
      <vt:lpstr>Cryptographic attacks</vt:lpstr>
      <vt:lpstr>Applied cryptography</vt:lpstr>
      <vt:lpstr>IP-Sec: Internet protocol security</vt:lpstr>
      <vt:lpstr>Security models</vt:lpstr>
      <vt:lpstr>SECURITY MODELS – Bell-lapadula</vt:lpstr>
      <vt:lpstr>SECURITY MODELS – BIBA</vt:lpstr>
      <vt:lpstr>CLARK-WILSON</vt:lpstr>
      <vt:lpstr>Others</vt:lpstr>
      <vt:lpstr>Access Control Models</vt:lpstr>
      <vt:lpstr>Requirements of a security system</vt:lpstr>
      <vt:lpstr>TCSEC / ITSEC</vt:lpstr>
      <vt:lpstr>Common criteria</vt:lpstr>
      <vt:lpstr>TCSEC * ITSEC * Common criteria comparisons</vt:lpstr>
      <vt:lpstr>Certification vs accreditation</vt:lpstr>
      <vt:lpstr>TCB</vt:lpstr>
      <vt:lpstr>System states</vt:lpstr>
      <vt:lpstr>CPU</vt:lpstr>
      <vt:lpstr>CPU States</vt:lpstr>
      <vt:lpstr>MEMORY</vt:lpstr>
      <vt:lpstr>Memory addressing</vt:lpstr>
      <vt:lpstr>ESSENTIAL Security protections</vt:lpstr>
      <vt:lpstr>Protecting HARDWARE systems</vt:lpstr>
      <vt:lpstr>Protecting Client Based Systems</vt:lpstr>
      <vt:lpstr>Protecting server side attacks</vt:lpstr>
      <vt:lpstr>PROTECTING DATABASES</vt:lpstr>
      <vt:lpstr>Protecting endpoints</vt:lpstr>
      <vt:lpstr>Protecting cloud / virtualized computing</vt:lpstr>
      <vt:lpstr>Protecting iot &amp; ICS / SCADA security</vt:lpstr>
      <vt:lpstr>Protecting web-based systems</vt:lpstr>
      <vt:lpstr>Protecting mobile devices</vt:lpstr>
      <vt:lpstr>Common security architecture issues and flaws</vt:lpstr>
      <vt:lpstr>Physical site design</vt:lpstr>
      <vt:lpstr>Physical security – perimeter defenses</vt:lpstr>
      <vt:lpstr>Physical security – access defenses</vt:lpstr>
      <vt:lpstr>PHYSICAL SECURITY – building Defence</vt:lpstr>
      <vt:lpstr>Environmental controls</vt:lpstr>
      <vt:lpstr>Fire Defence</vt:lpstr>
      <vt:lpstr>DOMAIN IV: Communication &amp; Network security</vt:lpstr>
      <vt:lpstr>OSI Model / TCP-IP DOD Model</vt:lpstr>
      <vt:lpstr>Topologies</vt:lpstr>
      <vt:lpstr>Media access protocols</vt:lpstr>
      <vt:lpstr>Ethernet – media and mac</vt:lpstr>
      <vt:lpstr>Layer 2 security - VLANs</vt:lpstr>
      <vt:lpstr>Wan types</vt:lpstr>
      <vt:lpstr>Internet protocol v4 and subnetting</vt:lpstr>
      <vt:lpstr>IPv6 SECURITY</vt:lpstr>
      <vt:lpstr>ICMP – Internet control message protocol</vt:lpstr>
      <vt:lpstr>Network security: routing protocols</vt:lpstr>
      <vt:lpstr>TCP – Header | UDP </vt:lpstr>
      <vt:lpstr>TCP Three-way handshake</vt:lpstr>
      <vt:lpstr>PROTOCOLS</vt:lpstr>
      <vt:lpstr>DNS communication &amp; SECURITY</vt:lpstr>
      <vt:lpstr>Network security - firewalls</vt:lpstr>
      <vt:lpstr>Network security – bastion hosts /dmz/NAT</vt:lpstr>
      <vt:lpstr>Network security – ips/ids</vt:lpstr>
      <vt:lpstr>Wireless security – Authentication / Encryption</vt:lpstr>
      <vt:lpstr>Wireless security: Attacks &amp; Defence</vt:lpstr>
      <vt:lpstr>Network Security: email</vt:lpstr>
      <vt:lpstr>Network security: Content/web filtering</vt:lpstr>
      <vt:lpstr>Network security: port security, 802.1x eap</vt:lpstr>
      <vt:lpstr>Endpoint security</vt:lpstr>
      <vt:lpstr>DLP | Encryption</vt:lpstr>
      <vt:lpstr>Remote meetings | Screen scraping</vt:lpstr>
      <vt:lpstr>VOIP Security / POTS Security</vt:lpstr>
      <vt:lpstr>NETWORK SECURITY: storage area networks</vt:lpstr>
      <vt:lpstr>Virtualization security</vt:lpstr>
      <vt:lpstr>Converged protocols | ICS</vt:lpstr>
      <vt:lpstr>DOMAIN V: Identity and access management</vt:lpstr>
      <vt:lpstr>CIA IMPACT OF ACCESS CONTROLS</vt:lpstr>
      <vt:lpstr>Types of access control</vt:lpstr>
      <vt:lpstr>Access controls implementation</vt:lpstr>
      <vt:lpstr>AUTHENTICATION FACTORS</vt:lpstr>
      <vt:lpstr>TYPE I – Something you know</vt:lpstr>
      <vt:lpstr>Type ii – something you have</vt:lpstr>
      <vt:lpstr>Type iii - biometrics</vt:lpstr>
      <vt:lpstr>Types of authentication</vt:lpstr>
      <vt:lpstr>Identity management</vt:lpstr>
      <vt:lpstr>MISC - Single sign on | Idaas | Credential management </vt:lpstr>
      <vt:lpstr>ldap</vt:lpstr>
      <vt:lpstr>Kerberos - Components</vt:lpstr>
      <vt:lpstr>Kerberos authentication process</vt:lpstr>
      <vt:lpstr>Federated identity management</vt:lpstr>
      <vt:lpstr>AAA Protocols</vt:lpstr>
      <vt:lpstr>Identity management – lifecycle &amp; best practices</vt:lpstr>
      <vt:lpstr>Components of access control models</vt:lpstr>
      <vt:lpstr>Access Control Models</vt:lpstr>
      <vt:lpstr>Threat modeling – approaches and protection methods</vt:lpstr>
      <vt:lpstr>Attacks on passwords</vt:lpstr>
      <vt:lpstr>Attacks on the access</vt:lpstr>
      <vt:lpstr>Domain vi - Security assessment &amp; Testing</vt:lpstr>
      <vt:lpstr>Security assessments</vt:lpstr>
      <vt:lpstr>Vulnerability assessment &amp; testing</vt:lpstr>
      <vt:lpstr>Vulnerability management workflow</vt:lpstr>
      <vt:lpstr>Penetration testing</vt:lpstr>
      <vt:lpstr>WarGames – Blue Team &amp; RED Team testing</vt:lpstr>
      <vt:lpstr>Security audits</vt:lpstr>
      <vt:lpstr>Log management &amp; review</vt:lpstr>
      <vt:lpstr>Security management process</vt:lpstr>
      <vt:lpstr>Software testing: static &amp; dynamic</vt:lpstr>
      <vt:lpstr>Code review</vt:lpstr>
      <vt:lpstr>Software testing levels – coverage analysis</vt:lpstr>
      <vt:lpstr>Software testing</vt:lpstr>
      <vt:lpstr>Software testing</vt:lpstr>
      <vt:lpstr>Domain VII: security operations</vt:lpstr>
      <vt:lpstr>Administrative security</vt:lpstr>
      <vt:lpstr>Asset management / Personnel safety</vt:lpstr>
      <vt:lpstr>LOG Management &amp; Monitoring</vt:lpstr>
      <vt:lpstr>Change management</vt:lpstr>
      <vt:lpstr>Patch management | Vulnerability management</vt:lpstr>
      <vt:lpstr>The cyber kill-chain</vt:lpstr>
      <vt:lpstr>Incident response management</vt:lpstr>
      <vt:lpstr>Type of attacks</vt:lpstr>
      <vt:lpstr>Controls</vt:lpstr>
      <vt:lpstr>Computer attackers and motivation</vt:lpstr>
      <vt:lpstr>investigations</vt:lpstr>
      <vt:lpstr>evidence</vt:lpstr>
      <vt:lpstr>Forensics</vt:lpstr>
      <vt:lpstr>Disaster recovery</vt:lpstr>
      <vt:lpstr>Disaster recovery - data</vt:lpstr>
      <vt:lpstr>Domain VIII: Software development security</vt:lpstr>
      <vt:lpstr>Programming concepts</vt:lpstr>
      <vt:lpstr>Secure SOFTWARE design</vt:lpstr>
      <vt:lpstr>Software development lifecycle (sdlc)</vt:lpstr>
      <vt:lpstr>Waterfall / sashimi</vt:lpstr>
      <vt:lpstr>spiral</vt:lpstr>
      <vt:lpstr>agile</vt:lpstr>
      <vt:lpstr>scrum</vt:lpstr>
      <vt:lpstr>Extreme Programming (XP)</vt:lpstr>
      <vt:lpstr>cmmi</vt:lpstr>
      <vt:lpstr>GANTT/PERT</vt:lpstr>
      <vt:lpstr>Change and configuration management</vt:lpstr>
      <vt:lpstr>Secure code repositories and development environments</vt:lpstr>
      <vt:lpstr>Secure coding practices</vt:lpstr>
      <vt:lpstr>DEV-OPS</vt:lpstr>
      <vt:lpstr>Databases</vt:lpstr>
      <vt:lpstr>DATABASE OPERATIONS</vt:lpstr>
      <vt:lpstr>Object oriented programming</vt:lpstr>
      <vt:lpstr>Bonus: Roleplay I</vt:lpstr>
      <vt:lpstr>Roleplay 1 – stuxnet - background</vt:lpstr>
      <vt:lpstr>Roleplay I – Stuxnet – Q1</vt:lpstr>
      <vt:lpstr>ROLEPLAY – STUXNET – Q2</vt:lpstr>
      <vt:lpstr>ROLEPLAY – STUXNET – Q3</vt:lpstr>
      <vt:lpstr>ROLEPLAY – STUXNET – Q4</vt:lpstr>
      <vt:lpstr>ROLEPLAY – STUXNET – Q5</vt:lpstr>
      <vt:lpstr>BONUS: ROLEPLAY II</vt:lpstr>
      <vt:lpstr>ROLEPLAY II – GeekCorp</vt:lpstr>
      <vt:lpstr>PowerPoint Presentation</vt:lpstr>
    </vt:vector>
  </TitlesOfParts>
  <Company>Dell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CHALKE CISSP STUDY GUIDE</dc:title>
  <dc:creator>Chalke, Ashish</dc:creator>
  <cp:lastModifiedBy>Chalke, Ashish</cp:lastModifiedBy>
  <cp:revision>1764</cp:revision>
  <dcterms:created xsi:type="dcterms:W3CDTF">2018-05-06T04:50:45Z</dcterms:created>
  <dcterms:modified xsi:type="dcterms:W3CDTF">2018-07-25T10:23:32Z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7cb76b2-10b8-4fe1-93d4-2202842406cd_Enabled">
    <vt:lpwstr>True</vt:lpwstr>
  </property>
  <property fmtid="{D5CDD505-2E9C-101B-9397-08002B2CF9AE}" pid="3" name="MSIP_Label_17cb76b2-10b8-4fe1-93d4-2202842406cd_SiteId">
    <vt:lpwstr>945c199a-83a2-4e80-9f8c-5a91be5752dd</vt:lpwstr>
  </property>
  <property fmtid="{D5CDD505-2E9C-101B-9397-08002B2CF9AE}" pid="4" name="MSIP_Label_17cb76b2-10b8-4fe1-93d4-2202842406cd_Ref">
    <vt:lpwstr>https://api.informationprotection.azure.com/api/945c199a-83a2-4e80-9f8c-5a91be5752dd</vt:lpwstr>
  </property>
  <property fmtid="{D5CDD505-2E9C-101B-9397-08002B2CF9AE}" pid="5" name="MSIP_Label_17cb76b2-10b8-4fe1-93d4-2202842406cd_SetBy">
    <vt:lpwstr>Ashish_Chalke@Dell.com</vt:lpwstr>
  </property>
  <property fmtid="{D5CDD505-2E9C-101B-9397-08002B2CF9AE}" pid="6" name="MSIP_Label_17cb76b2-10b8-4fe1-93d4-2202842406cd_SetDate">
    <vt:lpwstr>2018-05-06T10:48:13.4545007+05:30</vt:lpwstr>
  </property>
  <property fmtid="{D5CDD505-2E9C-101B-9397-08002B2CF9AE}" pid="7" name="MSIP_Label_17cb76b2-10b8-4fe1-93d4-2202842406cd_Name">
    <vt:lpwstr>External Public</vt:lpwstr>
  </property>
  <property fmtid="{D5CDD505-2E9C-101B-9397-08002B2CF9AE}" pid="8" name="MSIP_Label_17cb76b2-10b8-4fe1-93d4-2202842406cd_Application">
    <vt:lpwstr>Microsoft Azure Information Protection</vt:lpwstr>
  </property>
  <property fmtid="{D5CDD505-2E9C-101B-9397-08002B2CF9AE}" pid="9" name="MSIP_Label_17cb76b2-10b8-4fe1-93d4-2202842406cd_Extended_MSFT_Method">
    <vt:lpwstr>Manual</vt:lpwstr>
  </property>
  <property fmtid="{D5CDD505-2E9C-101B-9397-08002B2CF9AE}" pid="10" name="Sensitivity">
    <vt:lpwstr>External Public</vt:lpwstr>
  </property>
</Properties>
</file>